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rawings/legacyDiagramText8.bin" ContentType="application/vnd.ms-office.legacyDiagramText"/>
  <Override PartName="/ppt/drawings/legacyDiagramText6.bin" ContentType="application/vnd.ms-office.legacyDiagramText"/>
  <Override PartName="/ppt/drawings/legacyDiagramText4.bin" ContentType="application/vnd.ms-office.legacyDiagramText"/>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rawings/legacyDiagramText2.bin" ContentType="application/vnd.ms-office.legacyDiagramText"/>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rawings/legacyDiagramText7.bin" ContentType="application/vnd.ms-office.legacyDiagramText"/>
  <Override PartName="/ppt/notesSlides/notesSlide8.xml" ContentType="application/vnd.openxmlformats-officedocument.presentationml.notesSlide+xml"/>
  <Override PartName="/ppt/drawings/legacyDiagramText5.bin" ContentType="application/vnd.ms-office.legacyDiagramText"/>
  <Override PartName="/ppt/notesSlides/notesSlide6.xml" ContentType="application/vnd.openxmlformats-officedocument.presentationml.notesSlide+xml"/>
  <Override PartName="/ppt/legacyDocTextInfo.bin" ContentType="application/vnd.ms-office.legacyDocTextInfo"/>
  <Override PartName="/ppt/slides/slide8.xml" ContentType="application/vnd.openxmlformats-officedocument.presentationml.slide+xml"/>
  <Override PartName="/ppt/notesSlides/notesSlide4.xml" ContentType="application/vnd.openxmlformats-officedocument.presentationml.notesSlide+xml"/>
  <Override PartName="/ppt/drawings/legacyDiagramText1.bin" ContentType="application/vnd.ms-office.legacyDiagramText"/>
  <Override PartName="/ppt/drawings/legacyDiagramText3.bin" ContentType="application/vnd.ms-office.legacyDiagramText"/>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7" r:id="rId2"/>
    <p:sldId id="258" r:id="rId3"/>
    <p:sldId id="260" r:id="rId4"/>
    <p:sldId id="262" r:id="rId5"/>
    <p:sldId id="264" r:id="rId6"/>
    <p:sldId id="265" r:id="rId7"/>
    <p:sldId id="266" r:id="rId8"/>
    <p:sldId id="302" r:id="rId9"/>
    <p:sldId id="268" r:id="rId10"/>
    <p:sldId id="278" r:id="rId11"/>
    <p:sldId id="318" r:id="rId12"/>
    <p:sldId id="319" r:id="rId13"/>
    <p:sldId id="316" r:id="rId14"/>
    <p:sldId id="309" r:id="rId15"/>
    <p:sldId id="307" r:id="rId16"/>
    <p:sldId id="310" r:id="rId17"/>
    <p:sldId id="308" r:id="rId18"/>
    <p:sldId id="306" r:id="rId19"/>
    <p:sldId id="305" r:id="rId20"/>
    <p:sldId id="300" r:id="rId21"/>
    <p:sldId id="299" r:id="rId22"/>
    <p:sldId id="317" r:id="rId23"/>
    <p:sldId id="301" r:id="rId24"/>
    <p:sldId id="285" r:id="rId25"/>
    <p:sldId id="286" r:id="rId26"/>
    <p:sldId id="287" r:id="rId27"/>
    <p:sldId id="288" r:id="rId28"/>
    <p:sldId id="289" r:id="rId29"/>
    <p:sldId id="296" r:id="rId30"/>
    <p:sldId id="297" r:id="rId31"/>
    <p:sldId id="298" r:id="rId32"/>
    <p:sldId id="290" r:id="rId33"/>
    <p:sldId id="291" r:id="rId34"/>
    <p:sldId id="292" r:id="rId35"/>
    <p:sldId id="293" r:id="rId36"/>
    <p:sldId id="294" r:id="rId37"/>
    <p:sldId id="295" r:id="rId38"/>
    <p:sldId id="311" r:id="rId39"/>
    <p:sldId id="312" r:id="rId40"/>
    <p:sldId id="313" r:id="rId41"/>
    <p:sldId id="314" r:id="rId42"/>
    <p:sldId id="315" r:id="rId43"/>
    <p:sldId id="320" r:id="rId4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0" d="100"/>
          <a:sy n="50" d="100"/>
        </p:scale>
        <p:origin x="-52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microsoft.com/office/2006/relationships/legacyDocTextInfo" Target="legacyDocTextInfo.bin"/><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42.wmf"/></Relationships>
</file>

<file path=ppt/drawings/_rels/vmlDrawing2.vml.rels><?xml version="1.0" encoding="UTF-8" standalone="yes"?>
<Relationships xmlns="http://schemas.openxmlformats.org/package/2006/relationships"><Relationship Id="rId8" Type="http://schemas.microsoft.com/office/2006/relationships/legacyDiagramText" Target="legacyDiagramText8.bin"/><Relationship Id="rId3" Type="http://schemas.microsoft.com/office/2006/relationships/legacyDiagramText" Target="legacyDiagramText3.bin"/><Relationship Id="rId7" Type="http://schemas.microsoft.com/office/2006/relationships/legacyDiagramText" Target="legacyDiagramText7.bin"/><Relationship Id="rId2" Type="http://schemas.microsoft.com/office/2006/relationships/legacyDiagramText" Target="legacyDiagramText2.bin"/><Relationship Id="rId1" Type="http://schemas.microsoft.com/office/2006/relationships/legacyDiagramText" Target="legacyDiagramText1.bin"/><Relationship Id="rId6" Type="http://schemas.microsoft.com/office/2006/relationships/legacyDiagramText" Target="legacyDiagramText6.bin"/><Relationship Id="rId5" Type="http://schemas.microsoft.com/office/2006/relationships/legacyDiagramText" Target="legacyDiagramText5.bin"/><Relationship Id="rId4" Type="http://schemas.microsoft.com/office/2006/relationships/legacyDiagramText" Target="legacyDiagramText4.bin"/></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59.w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129.wmf"/><Relationship Id="rId3" Type="http://schemas.openxmlformats.org/officeDocument/2006/relationships/image" Target="../media/image124.wmf"/><Relationship Id="rId7" Type="http://schemas.openxmlformats.org/officeDocument/2006/relationships/image" Target="../media/image128.wmf"/><Relationship Id="rId2" Type="http://schemas.openxmlformats.org/officeDocument/2006/relationships/image" Target="../media/image123.wmf"/><Relationship Id="rId1" Type="http://schemas.openxmlformats.org/officeDocument/2006/relationships/image" Target="../media/image122.wmf"/><Relationship Id="rId6" Type="http://schemas.openxmlformats.org/officeDocument/2006/relationships/image" Target="../media/image127.wmf"/><Relationship Id="rId5" Type="http://schemas.openxmlformats.org/officeDocument/2006/relationships/image" Target="../media/image126.wmf"/><Relationship Id="rId4" Type="http://schemas.openxmlformats.org/officeDocument/2006/relationships/image" Target="../media/image125.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3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C7AB58-59B9-48F1-9448-09CB957EB80F}" type="datetimeFigureOut">
              <a:rPr lang="ru-RU" smtClean="0"/>
              <a:pPr/>
              <a:t>02.07.2010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A31F9E-2BBB-4F92-A5C8-AC56E940B67D}"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C88208-274C-4AF6-A0A8-CAD154A6670D}" type="slidenum">
              <a:rPr lang="ru-RU"/>
              <a:pPr/>
              <a:t>3</a:t>
            </a:fld>
            <a:endParaRPr lang="ru-RU"/>
          </a:p>
        </p:txBody>
      </p:sp>
      <p:sp>
        <p:nvSpPr>
          <p:cNvPr id="83970" name="Rectangle 2"/>
          <p:cNvSpPr>
            <a:spLocks noGrp="1" noRot="1" noChangeAspect="1" noChangeArrowheads="1" noTextEdit="1"/>
          </p:cNvSpPr>
          <p:nvPr>
            <p:ph type="sldImg"/>
          </p:nvPr>
        </p:nvSpPr>
        <p:spPr>
          <a:xfrm>
            <a:off x="2206211" y="685221"/>
            <a:ext cx="2444804" cy="3429000"/>
          </a:xfrm>
          <a:ln/>
        </p:spPr>
      </p:sp>
      <p:sp>
        <p:nvSpPr>
          <p:cNvPr id="83971" name="Rectangle 3"/>
          <p:cNvSpPr>
            <a:spLocks noGrp="1" noChangeArrowheads="1"/>
          </p:cNvSpPr>
          <p:nvPr>
            <p:ph type="body" idx="1"/>
          </p:nvPr>
        </p:nvSpPr>
        <p:spPr>
          <a:xfrm>
            <a:off x="914090" y="4343110"/>
            <a:ext cx="5029820" cy="4115670"/>
          </a:xfrm>
        </p:spPr>
        <p:txBody>
          <a:bodyPr/>
          <a:lstStyle/>
          <a:p>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401B94-C8A3-4A13-8332-217460F1F890}" type="slidenum">
              <a:rPr lang="ru-RU"/>
              <a:pPr/>
              <a:t>4</a:t>
            </a:fld>
            <a:endParaRPr lang="ru-RU"/>
          </a:p>
        </p:txBody>
      </p:sp>
      <p:sp>
        <p:nvSpPr>
          <p:cNvPr id="90114" name="Rectangle 2"/>
          <p:cNvSpPr>
            <a:spLocks noGrp="1" noRot="1" noChangeAspect="1" noChangeArrowheads="1" noTextEdit="1"/>
          </p:cNvSpPr>
          <p:nvPr>
            <p:ph type="sldImg"/>
          </p:nvPr>
        </p:nvSpPr>
        <p:spPr>
          <a:xfrm>
            <a:off x="1143000" y="685800"/>
            <a:ext cx="4572000" cy="3429000"/>
          </a:xfrm>
          <a:ln/>
        </p:spPr>
      </p:sp>
      <p:sp>
        <p:nvSpPr>
          <p:cNvPr id="90115" name="Rectangle 3"/>
          <p:cNvSpPr>
            <a:spLocks noGrp="1" noChangeArrowheads="1"/>
          </p:cNvSpPr>
          <p:nvPr>
            <p:ph type="body" idx="1"/>
          </p:nvPr>
        </p:nvSpPr>
        <p:spPr>
          <a:xfrm>
            <a:off x="914090" y="4343110"/>
            <a:ext cx="5029820" cy="4115670"/>
          </a:xfrm>
        </p:spPr>
        <p:txBody>
          <a:bodyPr/>
          <a:lstStyle/>
          <a:p>
            <a:pPr marL="151928" indent="-151928"/>
            <a:r>
              <a:rPr lang="en-US" sz="700" dirty="0"/>
              <a:t>1)</a:t>
            </a:r>
            <a:r>
              <a:rPr lang="ru-RU" sz="700" dirty="0"/>
              <a:t>Состав</a:t>
            </a:r>
          </a:p>
          <a:p>
            <a:pPr marL="151928" indent="-151928"/>
            <a:r>
              <a:rPr lang="ru-RU" sz="700" dirty="0"/>
              <a:t>2) Общие характеристики</a:t>
            </a:r>
          </a:p>
          <a:p>
            <a:pPr marL="151928" indent="-151928"/>
            <a:r>
              <a:rPr lang="ru-RU" sz="700" dirty="0"/>
              <a:t>3) Функциональная схема</a:t>
            </a:r>
            <a:endParaRPr lang="en-US" sz="7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D21DF6-5F9E-4F68-87B2-7BFC3AF01EAD}" type="slidenum">
              <a:rPr lang="ru-RU"/>
              <a:pPr/>
              <a:t>6</a:t>
            </a:fld>
            <a:endParaRPr lang="ru-RU"/>
          </a:p>
        </p:txBody>
      </p:sp>
      <p:sp>
        <p:nvSpPr>
          <p:cNvPr id="143362" name="Rectangle 2"/>
          <p:cNvSpPr>
            <a:spLocks noGrp="1" noRot="1" noChangeAspect="1" noChangeArrowheads="1" noTextEdit="1"/>
          </p:cNvSpPr>
          <p:nvPr>
            <p:ph type="sldImg"/>
          </p:nvPr>
        </p:nvSpPr>
        <p:spPr>
          <a:xfrm>
            <a:off x="2206211" y="685221"/>
            <a:ext cx="2444804" cy="3429000"/>
          </a:xfrm>
          <a:ln/>
        </p:spPr>
      </p:sp>
      <p:sp>
        <p:nvSpPr>
          <p:cNvPr id="143363" name="Rectangle 3"/>
          <p:cNvSpPr>
            <a:spLocks noGrp="1" noChangeArrowheads="1"/>
          </p:cNvSpPr>
          <p:nvPr>
            <p:ph type="body" idx="1"/>
          </p:nvPr>
        </p:nvSpPr>
        <p:spPr>
          <a:xfrm>
            <a:off x="914090" y="4343110"/>
            <a:ext cx="5029820" cy="4115670"/>
          </a:xfrm>
        </p:spPr>
        <p:txBody>
          <a:bodyPr/>
          <a:lstStyle/>
          <a:p>
            <a:pPr marL="151928" indent="-151928">
              <a:buFontTx/>
              <a:buAutoNum type="arabicParenR"/>
            </a:pPr>
            <a:r>
              <a:rPr lang="ru-RU" sz="700" dirty="0"/>
              <a:t>Развитие машины для повышения ее предельных параметров осуществляется по двум направлениям:  расширение массового состава ускоряемых и накапливаемых ионов, 2) повышение интенсивности ускоряемых и накапливаемых и мощности компрессированных пучков.</a:t>
            </a:r>
          </a:p>
          <a:p>
            <a:pPr marL="151928" indent="-151928"/>
            <a:r>
              <a:rPr lang="ru-RU" sz="700" dirty="0"/>
              <a:t>2) Массовый состав </a:t>
            </a:r>
            <a:r>
              <a:rPr lang="ru-RU" sz="700" dirty="0" err="1"/>
              <a:t>высокозарядных</a:t>
            </a:r>
            <a:r>
              <a:rPr lang="ru-RU" sz="700" dirty="0"/>
              <a:t>  ионов, с которыми мы работает, определяется технологией лазерного ионного источника, которая развивается в нашем институте. Здесь получено определенное продвижение …</a:t>
            </a:r>
          </a:p>
          <a:p>
            <a:pPr marL="151928" indent="-151928"/>
            <a:r>
              <a:rPr lang="ru-RU" sz="700" dirty="0"/>
              <a:t>3) Интенсивность и мощность пучков определяется в настоящее время 1) инжектором И-3 (главным образом),  2) трансмиссией пучка через </a:t>
            </a:r>
            <a:r>
              <a:rPr lang="ru-RU" sz="700" dirty="0" err="1"/>
              <a:t>бустерный</a:t>
            </a:r>
            <a:r>
              <a:rPr lang="ru-RU" sz="700" dirty="0"/>
              <a:t> синхротрон, где есть определенные резервы, 3) эффективностью технологии перезарядной инжекции и накопления ионов, где также есть резервы</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88C559-A424-44F5-892E-60F2A5578AA7}" type="slidenum">
              <a:rPr lang="ru-RU"/>
              <a:pPr/>
              <a:t>7</a:t>
            </a:fld>
            <a:endParaRPr lang="ru-RU"/>
          </a:p>
        </p:txBody>
      </p:sp>
      <p:sp>
        <p:nvSpPr>
          <p:cNvPr id="163842" name="Rectangle 2"/>
          <p:cNvSpPr>
            <a:spLocks noGrp="1" noRot="1" noChangeAspect="1" noChangeArrowheads="1" noTextEdit="1"/>
          </p:cNvSpPr>
          <p:nvPr>
            <p:ph type="sldImg"/>
          </p:nvPr>
        </p:nvSpPr>
        <p:spPr>
          <a:xfrm>
            <a:off x="1143000" y="685800"/>
            <a:ext cx="4572000" cy="3429000"/>
          </a:xfrm>
          <a:ln/>
        </p:spPr>
      </p:sp>
      <p:sp>
        <p:nvSpPr>
          <p:cNvPr id="16384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EA31F9E-2BBB-4F92-A5C8-AC56E940B67D}" type="slidenum">
              <a:rPr lang="ru-RU" smtClean="0"/>
              <a:pPr/>
              <a:t>15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EA31F9E-2BBB-4F92-A5C8-AC56E940B67D}" type="slidenum">
              <a:rPr lang="ru-RU" smtClean="0"/>
              <a:pPr/>
              <a:t>19</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A8983C1-B507-4C19-BFB0-5EB72A4FEF64}" type="slidenum">
              <a:rPr lang="ru-RU" smtClean="0"/>
              <a:pPr/>
              <a:t>24</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91E85B9C-E2E6-4703-9780-397B461C9B8F}" type="slidenum">
              <a:rPr lang="ru-RU" smtClean="0"/>
              <a:pPr/>
              <a:t>42</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A9B1D14-A808-41BA-A334-3448A9F8DF51}" type="datetimeFigureOut">
              <a:rPr lang="ru-RU" smtClean="0"/>
              <a:pPr/>
              <a:t>02.07.2010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449FB06-EE43-4C4C-BC3B-1368B2DFAAC7}"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A9B1D14-A808-41BA-A334-3448A9F8DF51}" type="datetimeFigureOut">
              <a:rPr lang="ru-RU" smtClean="0"/>
              <a:pPr/>
              <a:t>02.07.2010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449FB06-EE43-4C4C-BC3B-1368B2DFAAC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A9B1D14-A808-41BA-A334-3448A9F8DF51}" type="datetimeFigureOut">
              <a:rPr lang="ru-RU" smtClean="0"/>
              <a:pPr/>
              <a:t>02.07.2010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449FB06-EE43-4C4C-BC3B-1368B2DFAAC7}"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6974" y="274411"/>
            <a:ext cx="8230054"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6974" y="1599974"/>
            <a:ext cx="8230054" cy="4526643"/>
          </a:xfrm>
        </p:spPr>
        <p:txBody>
          <a:bodyPr/>
          <a:lstStyle/>
          <a:p>
            <a:endParaRPr lang="ru-RU"/>
          </a:p>
        </p:txBody>
      </p:sp>
      <p:sp>
        <p:nvSpPr>
          <p:cNvPr id="4" name="Дата 3"/>
          <p:cNvSpPr>
            <a:spLocks noGrp="1"/>
          </p:cNvSpPr>
          <p:nvPr>
            <p:ph type="dt" sz="half" idx="10"/>
          </p:nvPr>
        </p:nvSpPr>
        <p:spPr>
          <a:xfrm>
            <a:off x="456974" y="6245679"/>
            <a:ext cx="2134054" cy="476250"/>
          </a:xfrm>
        </p:spPr>
        <p:txBody>
          <a:bodyPr/>
          <a:lstStyle>
            <a:lvl1pPr>
              <a:defRPr/>
            </a:lvl1pPr>
          </a:lstStyle>
          <a:p>
            <a:endParaRPr lang="ru-RU"/>
          </a:p>
        </p:txBody>
      </p:sp>
      <p:sp>
        <p:nvSpPr>
          <p:cNvPr id="5" name="Нижний колонтитул 4"/>
          <p:cNvSpPr>
            <a:spLocks noGrp="1"/>
          </p:cNvSpPr>
          <p:nvPr>
            <p:ph type="ftr" sz="quarter" idx="11"/>
          </p:nvPr>
        </p:nvSpPr>
        <p:spPr>
          <a:xfrm>
            <a:off x="3123974" y="6245679"/>
            <a:ext cx="2896054" cy="476250"/>
          </a:xfrm>
        </p:spPr>
        <p:txBody>
          <a:bodyPr/>
          <a:lstStyle>
            <a:lvl1pPr>
              <a:defRPr/>
            </a:lvl1pPr>
          </a:lstStyle>
          <a:p>
            <a:endParaRPr lang="ru-RU"/>
          </a:p>
        </p:txBody>
      </p:sp>
      <p:sp>
        <p:nvSpPr>
          <p:cNvPr id="6" name="Номер слайда 5"/>
          <p:cNvSpPr>
            <a:spLocks noGrp="1"/>
          </p:cNvSpPr>
          <p:nvPr>
            <p:ph type="sldNum" sz="quarter" idx="12"/>
          </p:nvPr>
        </p:nvSpPr>
        <p:spPr>
          <a:xfrm>
            <a:off x="6552974" y="6245679"/>
            <a:ext cx="2134054" cy="476250"/>
          </a:xfrm>
        </p:spPr>
        <p:txBody>
          <a:bodyPr/>
          <a:lstStyle>
            <a:lvl1pPr>
              <a:defRPr/>
            </a:lvl1pPr>
          </a:lstStyle>
          <a:p>
            <a:fld id="{6C22E1D4-AF8D-426C-B7E7-59FA8FB55854}" type="slidenum">
              <a:rPr lang="ru-RU"/>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cSld name="Заголовок, схема или организационная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Рисунок SmartArt 2"/>
          <p:cNvSpPr>
            <a:spLocks noGrp="1"/>
          </p:cNvSpPr>
          <p:nvPr>
            <p:ph type="dgm" idx="1"/>
          </p:nvPr>
        </p:nvSpPr>
        <p:spPr>
          <a:xfrm>
            <a:off x="457200" y="1600200"/>
            <a:ext cx="8229600" cy="4525963"/>
          </a:xfrm>
        </p:spPr>
        <p:txBody>
          <a:bodyPr/>
          <a:lstStyle/>
          <a:p>
            <a:endParaRPr lang="ru-RU"/>
          </a:p>
        </p:txBody>
      </p:sp>
      <p:sp>
        <p:nvSpPr>
          <p:cNvPr id="4" name="Дата 3"/>
          <p:cNvSpPr>
            <a:spLocks noGrp="1"/>
          </p:cNvSpPr>
          <p:nvPr>
            <p:ph type="dt" sz="half" idx="10"/>
          </p:nvPr>
        </p:nvSpPr>
        <p:spPr>
          <a:xfrm>
            <a:off x="457200" y="6245225"/>
            <a:ext cx="2133600" cy="476250"/>
          </a:xfrm>
        </p:spPr>
        <p:txBody>
          <a:bodyPr/>
          <a:lstStyle>
            <a:lvl1pPr>
              <a:defRPr/>
            </a:lvl1pPr>
          </a:lstStyle>
          <a:p>
            <a:endParaRPr lang="ru-RU"/>
          </a:p>
        </p:txBody>
      </p:sp>
      <p:sp>
        <p:nvSpPr>
          <p:cNvPr id="5" name="Нижний колонтитул 4"/>
          <p:cNvSpPr>
            <a:spLocks noGrp="1"/>
          </p:cNvSpPr>
          <p:nvPr>
            <p:ph type="ftr" sz="quarter" idx="11"/>
          </p:nvPr>
        </p:nvSpPr>
        <p:spPr>
          <a:xfrm>
            <a:off x="3124200" y="6245225"/>
            <a:ext cx="2895600" cy="476250"/>
          </a:xfrm>
        </p:spPr>
        <p:txBody>
          <a:bodyPr/>
          <a:lstStyle>
            <a:lvl1pPr>
              <a:defRPr/>
            </a:lvl1pPr>
          </a:lstStyle>
          <a:p>
            <a:endParaRPr lang="ru-RU"/>
          </a:p>
        </p:txBody>
      </p:sp>
      <p:sp>
        <p:nvSpPr>
          <p:cNvPr id="6" name="Номер слайда 5"/>
          <p:cNvSpPr>
            <a:spLocks noGrp="1"/>
          </p:cNvSpPr>
          <p:nvPr>
            <p:ph type="sldNum" sz="quarter" idx="12"/>
          </p:nvPr>
        </p:nvSpPr>
        <p:spPr>
          <a:xfrm>
            <a:off x="6553200" y="6245225"/>
            <a:ext cx="2133600" cy="476250"/>
          </a:xfrm>
        </p:spPr>
        <p:txBody>
          <a:bodyPr/>
          <a:lstStyle>
            <a:lvl1pPr>
              <a:defRPr/>
            </a:lvl1pPr>
          </a:lstStyle>
          <a:p>
            <a:fld id="{C63DF0F1-AA67-4978-BF04-1D06C09CF9CF}"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A9B1D14-A808-41BA-A334-3448A9F8DF51}" type="datetimeFigureOut">
              <a:rPr lang="ru-RU" smtClean="0"/>
              <a:pPr/>
              <a:t>02.07.2010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449FB06-EE43-4C4C-BC3B-1368B2DFAAC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A9B1D14-A808-41BA-A334-3448A9F8DF51}" type="datetimeFigureOut">
              <a:rPr lang="ru-RU" smtClean="0"/>
              <a:pPr/>
              <a:t>02.07.2010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449FB06-EE43-4C4C-BC3B-1368B2DFAAC7}"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A9B1D14-A808-41BA-A334-3448A9F8DF51}" type="datetimeFigureOut">
              <a:rPr lang="ru-RU" smtClean="0"/>
              <a:pPr/>
              <a:t>02.07.2010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449FB06-EE43-4C4C-BC3B-1368B2DFAAC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A9B1D14-A808-41BA-A334-3448A9F8DF51}" type="datetimeFigureOut">
              <a:rPr lang="ru-RU" smtClean="0"/>
              <a:pPr/>
              <a:t>02.07.2010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449FB06-EE43-4C4C-BC3B-1368B2DFAAC7}"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A9B1D14-A808-41BA-A334-3448A9F8DF51}" type="datetimeFigureOut">
              <a:rPr lang="ru-RU" smtClean="0"/>
              <a:pPr/>
              <a:t>02.07.2010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449FB06-EE43-4C4C-BC3B-1368B2DFAAC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A9B1D14-A808-41BA-A334-3448A9F8DF51}" type="datetimeFigureOut">
              <a:rPr lang="ru-RU" smtClean="0"/>
              <a:pPr/>
              <a:t>02.07.2010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449FB06-EE43-4C4C-BC3B-1368B2DFAAC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A9B1D14-A808-41BA-A334-3448A9F8DF51}" type="datetimeFigureOut">
              <a:rPr lang="ru-RU" smtClean="0"/>
              <a:pPr/>
              <a:t>02.07.2010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449FB06-EE43-4C4C-BC3B-1368B2DFAAC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A9B1D14-A808-41BA-A334-3448A9F8DF51}" type="datetimeFigureOut">
              <a:rPr lang="ru-RU" smtClean="0"/>
              <a:pPr/>
              <a:t>02.07.2010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449FB06-EE43-4C4C-BC3B-1368B2DFAAC7}"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9B1D14-A808-41BA-A334-3448A9F8DF51}" type="datetimeFigureOut">
              <a:rPr lang="ru-RU" smtClean="0"/>
              <a:pPr/>
              <a:t>02.07.2010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49FB06-EE43-4C4C-BC3B-1368B2DFAAC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vmlDrawing" Target="../drawings/vmlDrawing2.v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4.png"/><Relationship Id="rId4" Type="http://schemas.openxmlformats.org/officeDocument/2006/relationships/oleObject" Target="../embeddings/oleObject3.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4.bin"/></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8.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2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34.png"/><Relationship Id="rId13" Type="http://schemas.openxmlformats.org/officeDocument/2006/relationships/image" Target="../media/image39.png"/><Relationship Id="rId3" Type="http://schemas.openxmlformats.org/officeDocument/2006/relationships/notesSlide" Target="../notesSlides/notesSlide7.xml"/><Relationship Id="rId7" Type="http://schemas.openxmlformats.org/officeDocument/2006/relationships/image" Target="../media/image33.png"/><Relationship Id="rId12" Type="http://schemas.openxmlformats.org/officeDocument/2006/relationships/image" Target="../media/image38.png"/><Relationship Id="rId2" Type="http://schemas.openxmlformats.org/officeDocument/2006/relationships/slideLayout" Target="../slideLayouts/slideLayout2.xml"/><Relationship Id="rId16" Type="http://schemas.openxmlformats.org/officeDocument/2006/relationships/oleObject" Target="../embeddings/oleObject6.bin"/><Relationship Id="rId1" Type="http://schemas.openxmlformats.org/officeDocument/2006/relationships/vmlDrawing" Target="../drawings/vmlDrawing6.vml"/><Relationship Id="rId6" Type="http://schemas.openxmlformats.org/officeDocument/2006/relationships/image" Target="../media/image32.png"/><Relationship Id="rId11" Type="http://schemas.openxmlformats.org/officeDocument/2006/relationships/image" Target="../media/image37.png"/><Relationship Id="rId5" Type="http://schemas.openxmlformats.org/officeDocument/2006/relationships/image" Target="../media/image31.png"/><Relationship Id="rId15" Type="http://schemas.openxmlformats.org/officeDocument/2006/relationships/oleObject" Target="../embeddings/oleObject5.bin"/><Relationship Id="rId10" Type="http://schemas.openxmlformats.org/officeDocument/2006/relationships/image" Target="../media/image36.png"/><Relationship Id="rId4" Type="http://schemas.openxmlformats.org/officeDocument/2006/relationships/image" Target="../media/image30.png"/><Relationship Id="rId9" Type="http://schemas.openxmlformats.org/officeDocument/2006/relationships/image" Target="../media/image35.png"/><Relationship Id="rId14" Type="http://schemas.openxmlformats.org/officeDocument/2006/relationships/image" Target="../media/image40.png"/></Relationships>
</file>

<file path=ppt/slides/_rels/slide25.xml.rels><?xml version="1.0" encoding="UTF-8" standalone="yes"?>
<Relationships xmlns="http://schemas.openxmlformats.org/package/2006/relationships"><Relationship Id="rId8" Type="http://schemas.openxmlformats.org/officeDocument/2006/relationships/image" Target="../media/image46.png"/><Relationship Id="rId3" Type="http://schemas.openxmlformats.org/officeDocument/2006/relationships/image" Target="../media/image37.png"/><Relationship Id="rId7" Type="http://schemas.openxmlformats.org/officeDocument/2006/relationships/image" Target="../media/image45.png"/><Relationship Id="rId2" Type="http://schemas.openxmlformats.org/officeDocument/2006/relationships/image" Target="../media/image41.png"/><Relationship Id="rId1" Type="http://schemas.openxmlformats.org/officeDocument/2006/relationships/slideLayout" Target="../slideLayouts/slideLayout2.xml"/><Relationship Id="rId6" Type="http://schemas.openxmlformats.org/officeDocument/2006/relationships/image" Target="../media/image44.png"/><Relationship Id="rId5" Type="http://schemas.openxmlformats.org/officeDocument/2006/relationships/image" Target="../media/image43.png"/><Relationship Id="rId4" Type="http://schemas.openxmlformats.org/officeDocument/2006/relationships/image" Target="../media/image42.png"/><Relationship Id="rId9" Type="http://schemas.openxmlformats.org/officeDocument/2006/relationships/image" Target="../media/image47.png"/></Relationships>
</file>

<file path=ppt/slides/_rels/slide26.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48.png"/><Relationship Id="rId1" Type="http://schemas.openxmlformats.org/officeDocument/2006/relationships/slideLayout" Target="../slideLayouts/slideLayout2.xml"/><Relationship Id="rId5" Type="http://schemas.openxmlformats.org/officeDocument/2006/relationships/image" Target="../media/image51.png"/><Relationship Id="rId4" Type="http://schemas.openxmlformats.org/officeDocument/2006/relationships/image" Target="../media/image50.png"/></Relationships>
</file>

<file path=ppt/slides/_rels/slide27.xml.rels><?xml version="1.0" encoding="UTF-8" standalone="yes"?>
<Relationships xmlns="http://schemas.openxmlformats.org/package/2006/relationships"><Relationship Id="rId8" Type="http://schemas.openxmlformats.org/officeDocument/2006/relationships/image" Target="../media/image57.png"/><Relationship Id="rId3" Type="http://schemas.openxmlformats.org/officeDocument/2006/relationships/image" Target="../media/image50.png"/><Relationship Id="rId7" Type="http://schemas.openxmlformats.org/officeDocument/2006/relationships/image" Target="../media/image56.png"/><Relationship Id="rId2" Type="http://schemas.openxmlformats.org/officeDocument/2006/relationships/image" Target="../media/image52.png"/><Relationship Id="rId1" Type="http://schemas.openxmlformats.org/officeDocument/2006/relationships/slideLayout" Target="../slideLayouts/slideLayout2.xml"/><Relationship Id="rId6" Type="http://schemas.openxmlformats.org/officeDocument/2006/relationships/image" Target="../media/image55.png"/><Relationship Id="rId5" Type="http://schemas.openxmlformats.org/officeDocument/2006/relationships/image" Target="../media/image54.png"/><Relationship Id="rId4" Type="http://schemas.openxmlformats.org/officeDocument/2006/relationships/image" Target="../media/image53.png"/><Relationship Id="rId9" Type="http://schemas.openxmlformats.org/officeDocument/2006/relationships/image" Target="../media/image58.png"/></Relationships>
</file>

<file path=ppt/slides/_rels/slide28.xml.rels><?xml version="1.0" encoding="UTF-8" standalone="yes"?>
<Relationships xmlns="http://schemas.openxmlformats.org/package/2006/relationships"><Relationship Id="rId8" Type="http://schemas.openxmlformats.org/officeDocument/2006/relationships/image" Target="../media/image64.png"/><Relationship Id="rId3" Type="http://schemas.openxmlformats.org/officeDocument/2006/relationships/image" Target="../media/image37.png"/><Relationship Id="rId7" Type="http://schemas.openxmlformats.org/officeDocument/2006/relationships/image" Target="../media/image63.png"/><Relationship Id="rId12"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62.png"/><Relationship Id="rId11" Type="http://schemas.openxmlformats.org/officeDocument/2006/relationships/image" Target="../media/image67.png"/><Relationship Id="rId5" Type="http://schemas.openxmlformats.org/officeDocument/2006/relationships/image" Target="../media/image61.png"/><Relationship Id="rId10" Type="http://schemas.openxmlformats.org/officeDocument/2006/relationships/image" Target="../media/image66.png"/><Relationship Id="rId4" Type="http://schemas.openxmlformats.org/officeDocument/2006/relationships/image" Target="../media/image60.png"/><Relationship Id="rId9" Type="http://schemas.openxmlformats.org/officeDocument/2006/relationships/image" Target="../media/image65.png"/></Relationships>
</file>

<file path=ppt/slides/_rels/slide29.xml.rels><?xml version="1.0" encoding="UTF-8" standalone="yes"?>
<Relationships xmlns="http://schemas.openxmlformats.org/package/2006/relationships"><Relationship Id="rId8" Type="http://schemas.openxmlformats.org/officeDocument/2006/relationships/image" Target="../media/image74.png"/><Relationship Id="rId3" Type="http://schemas.openxmlformats.org/officeDocument/2006/relationships/image" Target="../media/image69.png"/><Relationship Id="rId7" Type="http://schemas.openxmlformats.org/officeDocument/2006/relationships/image" Target="../media/image73.png"/><Relationship Id="rId2" Type="http://schemas.openxmlformats.org/officeDocument/2006/relationships/image" Target="../media/image68.png"/><Relationship Id="rId1" Type="http://schemas.openxmlformats.org/officeDocument/2006/relationships/slideLayout" Target="../slideLayouts/slideLayout2.xml"/><Relationship Id="rId6" Type="http://schemas.openxmlformats.org/officeDocument/2006/relationships/image" Target="../media/image72.png"/><Relationship Id="rId5" Type="http://schemas.openxmlformats.org/officeDocument/2006/relationships/image" Target="../media/image71.png"/><Relationship Id="rId4" Type="http://schemas.openxmlformats.org/officeDocument/2006/relationships/image" Target="../media/image70.png"/><Relationship Id="rId9" Type="http://schemas.openxmlformats.org/officeDocument/2006/relationships/image" Target="../media/image7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8" Type="http://schemas.openxmlformats.org/officeDocument/2006/relationships/image" Target="../media/image82.png"/><Relationship Id="rId3" Type="http://schemas.openxmlformats.org/officeDocument/2006/relationships/image" Target="../media/image77.png"/><Relationship Id="rId7" Type="http://schemas.openxmlformats.org/officeDocument/2006/relationships/image" Target="../media/image81.png"/><Relationship Id="rId2" Type="http://schemas.openxmlformats.org/officeDocument/2006/relationships/image" Target="../media/image76.png"/><Relationship Id="rId1" Type="http://schemas.openxmlformats.org/officeDocument/2006/relationships/slideLayout" Target="../slideLayouts/slideLayout2.xml"/><Relationship Id="rId6" Type="http://schemas.openxmlformats.org/officeDocument/2006/relationships/image" Target="../media/image80.png"/><Relationship Id="rId5" Type="http://schemas.openxmlformats.org/officeDocument/2006/relationships/image" Target="../media/image79.png"/><Relationship Id="rId4" Type="http://schemas.openxmlformats.org/officeDocument/2006/relationships/image" Target="../media/image78.png"/></Relationships>
</file>

<file path=ppt/slides/_rels/slide31.xml.rels><?xml version="1.0" encoding="UTF-8" standalone="yes"?>
<Relationships xmlns="http://schemas.openxmlformats.org/package/2006/relationships"><Relationship Id="rId8" Type="http://schemas.openxmlformats.org/officeDocument/2006/relationships/image" Target="../media/image89.png"/><Relationship Id="rId3" Type="http://schemas.openxmlformats.org/officeDocument/2006/relationships/image" Target="../media/image84.png"/><Relationship Id="rId7" Type="http://schemas.openxmlformats.org/officeDocument/2006/relationships/image" Target="../media/image88.png"/><Relationship Id="rId2" Type="http://schemas.openxmlformats.org/officeDocument/2006/relationships/image" Target="../media/image83.png"/><Relationship Id="rId1" Type="http://schemas.openxmlformats.org/officeDocument/2006/relationships/slideLayout" Target="../slideLayouts/slideLayout2.xml"/><Relationship Id="rId6" Type="http://schemas.openxmlformats.org/officeDocument/2006/relationships/image" Target="../media/image87.png"/><Relationship Id="rId5" Type="http://schemas.openxmlformats.org/officeDocument/2006/relationships/image" Target="../media/image86.png"/><Relationship Id="rId10" Type="http://schemas.openxmlformats.org/officeDocument/2006/relationships/image" Target="../media/image91.png"/><Relationship Id="rId4" Type="http://schemas.openxmlformats.org/officeDocument/2006/relationships/image" Target="../media/image85.png"/><Relationship Id="rId9" Type="http://schemas.openxmlformats.org/officeDocument/2006/relationships/image" Target="../media/image90.png"/></Relationships>
</file>

<file path=ppt/slides/_rels/slide32.xml.rels><?xml version="1.0" encoding="UTF-8" standalone="yes"?>
<Relationships xmlns="http://schemas.openxmlformats.org/package/2006/relationships"><Relationship Id="rId8" Type="http://schemas.openxmlformats.org/officeDocument/2006/relationships/image" Target="../media/image98.png"/><Relationship Id="rId3" Type="http://schemas.openxmlformats.org/officeDocument/2006/relationships/image" Target="../media/image93.png"/><Relationship Id="rId7" Type="http://schemas.openxmlformats.org/officeDocument/2006/relationships/image" Target="../media/image97.png"/><Relationship Id="rId2" Type="http://schemas.openxmlformats.org/officeDocument/2006/relationships/image" Target="../media/image92.png"/><Relationship Id="rId1" Type="http://schemas.openxmlformats.org/officeDocument/2006/relationships/slideLayout" Target="../slideLayouts/slideLayout2.xml"/><Relationship Id="rId6" Type="http://schemas.openxmlformats.org/officeDocument/2006/relationships/image" Target="../media/image96.png"/><Relationship Id="rId5" Type="http://schemas.openxmlformats.org/officeDocument/2006/relationships/image" Target="../media/image95.png"/><Relationship Id="rId4" Type="http://schemas.openxmlformats.org/officeDocument/2006/relationships/image" Target="../media/image94.png"/><Relationship Id="rId9" Type="http://schemas.openxmlformats.org/officeDocument/2006/relationships/image" Target="../media/image99.png"/></Relationships>
</file>

<file path=ppt/slides/_rels/slide33.xml.rels><?xml version="1.0" encoding="UTF-8" standalone="yes"?>
<Relationships xmlns="http://schemas.openxmlformats.org/package/2006/relationships"><Relationship Id="rId8" Type="http://schemas.openxmlformats.org/officeDocument/2006/relationships/image" Target="../media/image106.png"/><Relationship Id="rId13" Type="http://schemas.openxmlformats.org/officeDocument/2006/relationships/image" Target="../media/image111.png"/><Relationship Id="rId18" Type="http://schemas.openxmlformats.org/officeDocument/2006/relationships/image" Target="../media/image116.png"/><Relationship Id="rId3" Type="http://schemas.openxmlformats.org/officeDocument/2006/relationships/image" Target="../media/image101.png"/><Relationship Id="rId7" Type="http://schemas.openxmlformats.org/officeDocument/2006/relationships/image" Target="../media/image105.png"/><Relationship Id="rId12" Type="http://schemas.openxmlformats.org/officeDocument/2006/relationships/image" Target="../media/image110.png"/><Relationship Id="rId17" Type="http://schemas.openxmlformats.org/officeDocument/2006/relationships/image" Target="../media/image115.png"/><Relationship Id="rId2" Type="http://schemas.openxmlformats.org/officeDocument/2006/relationships/image" Target="../media/image100.png"/><Relationship Id="rId16" Type="http://schemas.openxmlformats.org/officeDocument/2006/relationships/image" Target="../media/image114.png"/><Relationship Id="rId1" Type="http://schemas.openxmlformats.org/officeDocument/2006/relationships/slideLayout" Target="../slideLayouts/slideLayout2.xml"/><Relationship Id="rId6" Type="http://schemas.openxmlformats.org/officeDocument/2006/relationships/image" Target="../media/image104.png"/><Relationship Id="rId11" Type="http://schemas.openxmlformats.org/officeDocument/2006/relationships/image" Target="../media/image109.png"/><Relationship Id="rId5" Type="http://schemas.openxmlformats.org/officeDocument/2006/relationships/image" Target="../media/image103.png"/><Relationship Id="rId15" Type="http://schemas.openxmlformats.org/officeDocument/2006/relationships/image" Target="../media/image113.png"/><Relationship Id="rId10" Type="http://schemas.openxmlformats.org/officeDocument/2006/relationships/image" Target="../media/image108.png"/><Relationship Id="rId4" Type="http://schemas.openxmlformats.org/officeDocument/2006/relationships/image" Target="../media/image102.png"/><Relationship Id="rId9" Type="http://schemas.openxmlformats.org/officeDocument/2006/relationships/image" Target="../media/image107.png"/><Relationship Id="rId14" Type="http://schemas.openxmlformats.org/officeDocument/2006/relationships/image" Target="../media/image112.png"/></Relationships>
</file>

<file path=ppt/slides/_rels/slide34.xml.rels><?xml version="1.0" encoding="UTF-8" standalone="yes"?>
<Relationships xmlns="http://schemas.openxmlformats.org/package/2006/relationships"><Relationship Id="rId3" Type="http://schemas.openxmlformats.org/officeDocument/2006/relationships/image" Target="../media/image118.png"/><Relationship Id="rId2" Type="http://schemas.openxmlformats.org/officeDocument/2006/relationships/image" Target="../media/image117.png"/><Relationship Id="rId1" Type="http://schemas.openxmlformats.org/officeDocument/2006/relationships/slideLayout" Target="../slideLayouts/slideLayout2.xml"/><Relationship Id="rId6" Type="http://schemas.openxmlformats.org/officeDocument/2006/relationships/image" Target="../media/image121.png"/><Relationship Id="rId5" Type="http://schemas.openxmlformats.org/officeDocument/2006/relationships/image" Target="../media/image120.png"/><Relationship Id="rId4" Type="http://schemas.openxmlformats.org/officeDocument/2006/relationships/image" Target="../media/image119.png"/></Relationships>
</file>

<file path=ppt/slides/_rels/slide35.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oleObject" Target="../embeddings/oleObject8.bin"/><Relationship Id="rId7"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1.bin"/><Relationship Id="rId5" Type="http://schemas.openxmlformats.org/officeDocument/2006/relationships/oleObject" Target="../embeddings/oleObject10.bin"/><Relationship Id="rId10" Type="http://schemas.openxmlformats.org/officeDocument/2006/relationships/oleObject" Target="../embeddings/oleObject15.bin"/><Relationship Id="rId4" Type="http://schemas.openxmlformats.org/officeDocument/2006/relationships/oleObject" Target="../embeddings/oleObject9.bin"/><Relationship Id="rId9" Type="http://schemas.openxmlformats.org/officeDocument/2006/relationships/oleObject" Target="../embeddings/oleObject14.bin"/></Relationships>
</file>

<file path=ppt/slides/_rels/slide36.xml.rels><?xml version="1.0" encoding="UTF-8" standalone="yes"?>
<Relationships xmlns="http://schemas.openxmlformats.org/package/2006/relationships"><Relationship Id="rId3" Type="http://schemas.openxmlformats.org/officeDocument/2006/relationships/image" Target="../media/image130.png"/><Relationship Id="rId2" Type="http://schemas.openxmlformats.org/officeDocument/2006/relationships/image" Target="../media/image51.png"/><Relationship Id="rId1" Type="http://schemas.openxmlformats.org/officeDocument/2006/relationships/slideLayout" Target="../slideLayouts/slideLayout2.xml"/><Relationship Id="rId4" Type="http://schemas.openxmlformats.org/officeDocument/2006/relationships/image" Target="../media/image131.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image" Target="../media/image138.png"/><Relationship Id="rId3" Type="http://schemas.openxmlformats.org/officeDocument/2006/relationships/image" Target="../media/image133.png"/><Relationship Id="rId7" Type="http://schemas.openxmlformats.org/officeDocument/2006/relationships/image" Target="../media/image137.png"/><Relationship Id="rId12"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136.png"/><Relationship Id="rId11" Type="http://schemas.openxmlformats.org/officeDocument/2006/relationships/image" Target="../media/image141.png"/><Relationship Id="rId5" Type="http://schemas.openxmlformats.org/officeDocument/2006/relationships/image" Target="../media/image135.png"/><Relationship Id="rId10" Type="http://schemas.openxmlformats.org/officeDocument/2006/relationships/image" Target="../media/image140.png"/><Relationship Id="rId4" Type="http://schemas.openxmlformats.org/officeDocument/2006/relationships/image" Target="../media/image134.png"/><Relationship Id="rId9" Type="http://schemas.openxmlformats.org/officeDocument/2006/relationships/image" Target="../media/image139.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jpeg"/><Relationship Id="rId4" Type="http://schemas.openxmlformats.org/officeDocument/2006/relationships/oleObject" Target="../embeddings/oleObject1.bin"/></Relationships>
</file>

<file path=ppt/slides/_rels/slide40.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image" Target="../media/image143.png"/><Relationship Id="rId7" Type="http://schemas.openxmlformats.org/officeDocument/2006/relationships/image" Target="../media/image147.png"/><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146.png"/><Relationship Id="rId5" Type="http://schemas.openxmlformats.org/officeDocument/2006/relationships/image" Target="../media/image145.png"/><Relationship Id="rId4" Type="http://schemas.openxmlformats.org/officeDocument/2006/relationships/image" Target="../media/image144.png"/></Relationships>
</file>

<file path=ppt/slides/_rels/slide41.xml.rels><?xml version="1.0" encoding="UTF-8" standalone="yes"?>
<Relationships xmlns="http://schemas.openxmlformats.org/package/2006/relationships"><Relationship Id="rId2" Type="http://schemas.openxmlformats.org/officeDocument/2006/relationships/image" Target="../media/image148.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en-US" sz="3100" b="1" dirty="0" smtClean="0"/>
              <a:t/>
            </a:r>
            <a:br>
              <a:rPr lang="en-US" sz="3100" b="1" dirty="0" smtClean="0"/>
            </a:br>
            <a:r>
              <a:rPr lang="en-US" sz="3100" b="1" dirty="0" smtClean="0"/>
              <a:t>P. R. </a:t>
            </a:r>
            <a:r>
              <a:rPr lang="en-US" sz="3100" b="1" dirty="0" err="1" smtClean="0"/>
              <a:t>Zenkevich</a:t>
            </a:r>
            <a:r>
              <a:rPr lang="en-US" sz="3100" b="1" dirty="0" smtClean="0"/>
              <a:t> </a:t>
            </a:r>
            <a:br>
              <a:rPr lang="en-US" sz="3100" b="1" dirty="0" smtClean="0"/>
            </a:br>
            <a:r>
              <a:rPr lang="en-US" sz="2200" b="1" dirty="0" smtClean="0"/>
              <a:t>ITEP Beam Physics Group: A. Ye. </a:t>
            </a:r>
            <a:r>
              <a:rPr lang="en-US" sz="2200" b="1" dirty="0" err="1" smtClean="0"/>
              <a:t>Bolshakov</a:t>
            </a:r>
            <a:r>
              <a:rPr lang="en-US" sz="2200" b="1" dirty="0" smtClean="0"/>
              <a:t>, V. V. </a:t>
            </a:r>
            <a:r>
              <a:rPr lang="en-US" sz="2200" b="1" dirty="0" err="1" smtClean="0"/>
              <a:t>Kapin</a:t>
            </a:r>
            <a:r>
              <a:rPr lang="en-US" sz="2200" b="1" dirty="0" smtClean="0"/>
              <a:t>, A. V. </a:t>
            </a:r>
            <a:r>
              <a:rPr lang="en-US" sz="2200" b="1" dirty="0" err="1" smtClean="0"/>
              <a:t>Barchudaryan</a:t>
            </a:r>
            <a:r>
              <a:rPr lang="ru-RU" sz="2200" b="1" dirty="0" smtClean="0"/>
              <a:t>.</a:t>
            </a:r>
            <a:r>
              <a:rPr lang="ru-RU" dirty="0"/>
              <a:t/>
            </a:r>
            <a:br>
              <a:rPr lang="ru-RU" dirty="0"/>
            </a:br>
            <a:endParaRPr lang="ru-RU" dirty="0"/>
          </a:p>
        </p:txBody>
      </p:sp>
      <p:sp>
        <p:nvSpPr>
          <p:cNvPr id="3" name="Подзаголовок 2"/>
          <p:cNvSpPr>
            <a:spLocks noGrp="1"/>
          </p:cNvSpPr>
          <p:nvPr>
            <p:ph type="subTitle" idx="1"/>
          </p:nvPr>
        </p:nvSpPr>
        <p:spPr/>
        <p:txBody>
          <a:bodyPr>
            <a:normAutofit/>
          </a:bodyPr>
          <a:lstStyle/>
          <a:p>
            <a:r>
              <a:rPr lang="en-US" sz="2800" b="1" dirty="0" smtClean="0"/>
              <a:t>Beam Dynamics at ITEP.</a:t>
            </a:r>
            <a:endParaRPr lang="ru-RU" sz="2800" dirty="0"/>
          </a:p>
        </p:txBody>
      </p:sp>
      <p:pic>
        <p:nvPicPr>
          <p:cNvPr id="4" name="Picture 4" descr="ITEP"/>
          <p:cNvPicPr>
            <a:picLocks noChangeAspect="1" noChangeArrowheads="1"/>
          </p:cNvPicPr>
          <p:nvPr/>
        </p:nvPicPr>
        <p:blipFill>
          <a:blip r:embed="rId2" cstate="print"/>
          <a:srcRect/>
          <a:stretch>
            <a:fillRect/>
          </a:stretch>
        </p:blipFill>
        <p:spPr bwMode="auto">
          <a:xfrm>
            <a:off x="0" y="6022975"/>
            <a:ext cx="9144000" cy="835025"/>
          </a:xfrm>
          <a:prstGeom prst="rect">
            <a:avLst/>
          </a:prstGeom>
          <a:noFill/>
          <a:ln w="9525">
            <a:noFill/>
            <a:miter lim="800000"/>
            <a:headEnd/>
            <a:tailEnd/>
          </a:ln>
        </p:spPr>
      </p:pic>
      <p:sp>
        <p:nvSpPr>
          <p:cNvPr id="5" name="Дата 4"/>
          <p:cNvSpPr>
            <a:spLocks noGrp="1"/>
          </p:cNvSpPr>
          <p:nvPr>
            <p:ph type="dt" sz="half" idx="10"/>
          </p:nvPr>
        </p:nvSpPr>
        <p:spPr/>
        <p:txBody>
          <a:bodyPr/>
          <a:lstStyle/>
          <a:p>
            <a:fld id="{88175D72-B6E3-4339-835D-6D96CBA037A5}" type="datetime6">
              <a:rPr lang="ru-RU" smtClean="0"/>
              <a:pPr/>
              <a:t>июль 10</a:t>
            </a:fld>
            <a:endParaRPr lang="ru-RU"/>
          </a:p>
        </p:txBody>
      </p:sp>
      <p:sp>
        <p:nvSpPr>
          <p:cNvPr id="6" name="Номер слайда 5"/>
          <p:cNvSpPr>
            <a:spLocks noGrp="1"/>
          </p:cNvSpPr>
          <p:nvPr>
            <p:ph type="sldNum" sz="quarter" idx="12"/>
          </p:nvPr>
        </p:nvSpPr>
        <p:spPr/>
        <p:txBody>
          <a:bodyPr/>
          <a:lstStyle/>
          <a:p>
            <a:fld id="{36039D2E-CCDA-435C-8038-A63ABC0D6F12}" type="slidenum">
              <a:rPr lang="ru-RU" smtClean="0"/>
              <a:pPr/>
              <a:t>1</a:t>
            </a:fld>
            <a:endParaRPr lang="ru-RU"/>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3" name="Rectangle 21"/>
          <p:cNvSpPr>
            <a:spLocks noGrp="1" noChangeArrowheads="1"/>
          </p:cNvSpPr>
          <p:nvPr>
            <p:ph type="title"/>
          </p:nvPr>
        </p:nvSpPr>
        <p:spPr/>
        <p:txBody>
          <a:bodyPr/>
          <a:lstStyle/>
          <a:p>
            <a:r>
              <a:rPr lang="en-US" sz="3200"/>
              <a:t>Structure of program MOCAC</a:t>
            </a:r>
            <a:r>
              <a:rPr lang="en-US"/>
              <a:t> </a:t>
            </a:r>
            <a:endParaRPr lang="ru-RU"/>
          </a:p>
        </p:txBody>
      </p:sp>
      <p:graphicFrame>
        <p:nvGraphicFramePr>
          <p:cNvPr id="3076" name="Organization Chart 4"/>
          <p:cNvGraphicFramePr>
            <a:graphicFrameLocks/>
          </p:cNvGraphicFramePr>
          <p:nvPr>
            <p:ph idx="1"/>
          </p:nvPr>
        </p:nvGraphicFramePr>
        <p:xfrm>
          <a:off x="457200" y="1600200"/>
          <a:ext cx="8229600" cy="4525963"/>
        </p:xfrm>
        <a:graphic>
          <a:graphicData uri="http://schemas.openxmlformats.org/drawingml/2006/compatibility">
            <com:legacyDrawing xmlns:com="http://schemas.openxmlformats.org/drawingml/2006/compatibility" spid="_x0000_s27650"/>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Нижний колонтитул 4"/>
          <p:cNvSpPr>
            <a:spLocks noGrp="1"/>
          </p:cNvSpPr>
          <p:nvPr>
            <p:ph type="ftr" sz="quarter" idx="11"/>
          </p:nvPr>
        </p:nvSpPr>
        <p:spPr>
          <a:noFill/>
        </p:spPr>
        <p:txBody>
          <a:bodyPr/>
          <a:lstStyle/>
          <a:p>
            <a:r>
              <a:rPr lang="ru-RU"/>
              <a:t>11.08.06</a:t>
            </a:r>
          </a:p>
        </p:txBody>
      </p:sp>
      <p:sp>
        <p:nvSpPr>
          <p:cNvPr id="10247" name="Номер слайда 5"/>
          <p:cNvSpPr>
            <a:spLocks noGrp="1"/>
          </p:cNvSpPr>
          <p:nvPr>
            <p:ph type="sldNum" sz="quarter" idx="12"/>
          </p:nvPr>
        </p:nvSpPr>
        <p:spPr>
          <a:noFill/>
        </p:spPr>
        <p:txBody>
          <a:bodyPr/>
          <a:lstStyle/>
          <a:p>
            <a:fld id="{0ED886D5-B8AC-4037-9E6F-CD80DBBB2EA0}" type="slidenum">
              <a:rPr lang="ru-RU"/>
              <a:pPr/>
              <a:t>11</a:t>
            </a:fld>
            <a:endParaRPr lang="ru-RU"/>
          </a:p>
        </p:txBody>
      </p:sp>
      <p:sp>
        <p:nvSpPr>
          <p:cNvPr id="10248" name="Rectangle 2"/>
          <p:cNvSpPr>
            <a:spLocks noGrp="1" noChangeArrowheads="1"/>
          </p:cNvSpPr>
          <p:nvPr>
            <p:ph type="title"/>
          </p:nvPr>
        </p:nvSpPr>
        <p:spPr/>
        <p:txBody>
          <a:bodyPr>
            <a:normAutofit/>
          </a:bodyPr>
          <a:lstStyle/>
          <a:p>
            <a:pPr eaLnBrk="1" hangingPunct="1"/>
            <a:r>
              <a:rPr lang="en-US" sz="2200" b="1" dirty="0" smtClean="0"/>
              <a:t>Approximate method of IBS analysis using Fokker- Planck equation in invariant space (AMI)</a:t>
            </a:r>
            <a:r>
              <a:rPr lang="en-US" sz="3800" b="1" dirty="0" smtClean="0"/>
              <a:t>.</a:t>
            </a:r>
            <a:r>
              <a:rPr lang="en-US" sz="3800" dirty="0" smtClean="0"/>
              <a:t> </a:t>
            </a:r>
            <a:endParaRPr lang="ru-RU" sz="3800" dirty="0" smtClean="0"/>
          </a:p>
        </p:txBody>
      </p:sp>
      <p:sp>
        <p:nvSpPr>
          <p:cNvPr id="10249" name="Rectangle 3"/>
          <p:cNvSpPr>
            <a:spLocks noGrp="1" noChangeArrowheads="1"/>
          </p:cNvSpPr>
          <p:nvPr>
            <p:ph type="body" idx="1"/>
          </p:nvPr>
        </p:nvSpPr>
        <p:spPr/>
        <p:txBody>
          <a:bodyPr/>
          <a:lstStyle/>
          <a:p>
            <a:pPr eaLnBrk="1" hangingPunct="1">
              <a:lnSpc>
                <a:spcPct val="90000"/>
              </a:lnSpc>
            </a:pPr>
            <a:r>
              <a:rPr lang="en-US" sz="1600" dirty="0" smtClean="0"/>
              <a:t>FPE equation  in invariant space is:</a:t>
            </a:r>
          </a:p>
          <a:p>
            <a:pPr eaLnBrk="1" hangingPunct="1">
              <a:lnSpc>
                <a:spcPct val="90000"/>
              </a:lnSpc>
            </a:pPr>
            <a:endParaRPr lang="en-US" sz="2800" dirty="0" smtClean="0"/>
          </a:p>
          <a:p>
            <a:pPr eaLnBrk="1" hangingPunct="1">
              <a:lnSpc>
                <a:spcPct val="90000"/>
              </a:lnSpc>
            </a:pPr>
            <a:endParaRPr lang="en-US" sz="2000" dirty="0" smtClean="0"/>
          </a:p>
          <a:p>
            <a:pPr eaLnBrk="1" hangingPunct="1">
              <a:lnSpc>
                <a:spcPct val="90000"/>
              </a:lnSpc>
            </a:pPr>
            <a:r>
              <a:rPr lang="en-US" sz="1600" dirty="0" smtClean="0"/>
              <a:t>The friction coefficients   </a:t>
            </a:r>
          </a:p>
          <a:p>
            <a:pPr eaLnBrk="1" hangingPunct="1">
              <a:lnSpc>
                <a:spcPct val="90000"/>
              </a:lnSpc>
            </a:pPr>
            <a:endParaRPr lang="en-US" sz="1600" dirty="0" smtClean="0"/>
          </a:p>
          <a:p>
            <a:pPr eaLnBrk="1" hangingPunct="1">
              <a:lnSpc>
                <a:spcPct val="90000"/>
              </a:lnSpc>
            </a:pPr>
            <a:r>
              <a:rPr lang="en-US" sz="1600" dirty="0" smtClean="0"/>
              <a:t>I n paper S. </a:t>
            </a:r>
            <a:r>
              <a:rPr lang="en-US" sz="1600" dirty="0" err="1" smtClean="0"/>
              <a:t>Nagaitsev</a:t>
            </a:r>
            <a:r>
              <a:rPr lang="en-US" sz="1600" dirty="0" smtClean="0"/>
              <a:t> IBS times were  expressed through </a:t>
            </a:r>
            <a:r>
              <a:rPr lang="en-US" sz="1600" dirty="0" err="1" smtClean="0"/>
              <a:t>Karlson’s</a:t>
            </a:r>
            <a:r>
              <a:rPr lang="en-US" sz="1600" dirty="0" smtClean="0"/>
              <a:t> “complete elliptic  integrals”, which are  defined by  </a:t>
            </a:r>
          </a:p>
          <a:p>
            <a:pPr eaLnBrk="1" hangingPunct="1">
              <a:lnSpc>
                <a:spcPct val="90000"/>
              </a:lnSpc>
            </a:pPr>
            <a:endParaRPr lang="en-US" sz="1600" dirty="0" smtClean="0"/>
          </a:p>
          <a:p>
            <a:pPr eaLnBrk="1" hangingPunct="1">
              <a:lnSpc>
                <a:spcPct val="90000"/>
              </a:lnSpc>
            </a:pPr>
            <a:endParaRPr lang="en-US" sz="1600" dirty="0" smtClean="0"/>
          </a:p>
          <a:p>
            <a:pPr eaLnBrk="1" hangingPunct="1">
              <a:lnSpc>
                <a:spcPct val="90000"/>
              </a:lnSpc>
            </a:pPr>
            <a:r>
              <a:rPr lang="en-US" sz="1600" dirty="0" smtClean="0"/>
              <a:t>These expressions have the following form:</a:t>
            </a:r>
          </a:p>
          <a:p>
            <a:pPr eaLnBrk="1" hangingPunct="1">
              <a:lnSpc>
                <a:spcPct val="90000"/>
              </a:lnSpc>
            </a:pPr>
            <a:endParaRPr lang="en-US" sz="1600" dirty="0" smtClean="0"/>
          </a:p>
          <a:p>
            <a:pPr eaLnBrk="1" hangingPunct="1">
              <a:lnSpc>
                <a:spcPct val="90000"/>
              </a:lnSpc>
            </a:pPr>
            <a:endParaRPr lang="en-US" sz="1600" dirty="0" smtClean="0"/>
          </a:p>
          <a:p>
            <a:pPr eaLnBrk="1" hangingPunct="1">
              <a:lnSpc>
                <a:spcPct val="90000"/>
              </a:lnSpc>
            </a:pPr>
            <a:r>
              <a:rPr lang="en-US" sz="1600" dirty="0" smtClean="0"/>
              <a:t>We derive d similar formulae for coefficients of  the diffusion tensor.  Thus found expressions</a:t>
            </a:r>
          </a:p>
          <a:p>
            <a:pPr eaLnBrk="1" hangingPunct="1">
              <a:lnSpc>
                <a:spcPct val="90000"/>
              </a:lnSpc>
              <a:buNone/>
            </a:pPr>
            <a:r>
              <a:rPr lang="en-US" sz="1600" dirty="0" smtClean="0">
                <a:solidFill>
                  <a:srgbClr val="FF0000"/>
                </a:solidFill>
              </a:rPr>
              <a:t>        does not depend on lattice. </a:t>
            </a:r>
          </a:p>
          <a:p>
            <a:pPr eaLnBrk="1" hangingPunct="1">
              <a:lnSpc>
                <a:spcPct val="90000"/>
              </a:lnSpc>
              <a:buNone/>
            </a:pPr>
            <a:r>
              <a:rPr lang="en-US" sz="1600" dirty="0" smtClean="0"/>
              <a:t>        This allows  us to use Langevin equations in invariant space. </a:t>
            </a:r>
            <a:endParaRPr lang="en-US" sz="1600" b="1" dirty="0" smtClean="0"/>
          </a:p>
        </p:txBody>
      </p:sp>
      <p:sp>
        <p:nvSpPr>
          <p:cNvPr id="10250"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p>
        </p:txBody>
      </p:sp>
      <p:graphicFrame>
        <p:nvGraphicFramePr>
          <p:cNvPr id="10242" name="Object 5"/>
          <p:cNvGraphicFramePr>
            <a:graphicFrameLocks noChangeAspect="1"/>
          </p:cNvGraphicFramePr>
          <p:nvPr/>
        </p:nvGraphicFramePr>
        <p:xfrm>
          <a:off x="1071539" y="1970896"/>
          <a:ext cx="5286412" cy="579267"/>
        </p:xfrm>
        <a:graphic>
          <a:graphicData uri="http://schemas.openxmlformats.org/presentationml/2006/ole">
            <p:oleObj spid="_x0000_s106498" name="Equation" r:id="rId3" imgW="4140000" imgH="457200" progId="Equation.DSMT4">
              <p:embed/>
            </p:oleObj>
          </a:graphicData>
        </a:graphic>
      </p:graphicFrame>
      <p:sp>
        <p:nvSpPr>
          <p:cNvPr id="10251"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p>
        </p:txBody>
      </p:sp>
      <p:sp>
        <p:nvSpPr>
          <p:cNvPr id="10252" name="Rectangle 7"/>
          <p:cNvSpPr>
            <a:spLocks noChangeArrowheads="1"/>
          </p:cNvSpPr>
          <p:nvPr/>
        </p:nvSpPr>
        <p:spPr bwMode="auto">
          <a:xfrm>
            <a:off x="0" y="3284538"/>
            <a:ext cx="9144000" cy="0"/>
          </a:xfrm>
          <a:prstGeom prst="rect">
            <a:avLst/>
          </a:prstGeom>
          <a:noFill/>
          <a:ln w="9525">
            <a:noFill/>
            <a:miter lim="800000"/>
            <a:headEnd/>
            <a:tailEnd/>
          </a:ln>
        </p:spPr>
        <p:txBody>
          <a:bodyPr wrap="none" anchor="ctr">
            <a:spAutoFit/>
          </a:bodyPr>
          <a:lstStyle/>
          <a:p>
            <a:endParaRPr lang="ru-RU"/>
          </a:p>
        </p:txBody>
      </p:sp>
      <p:sp>
        <p:nvSpPr>
          <p:cNvPr id="10253"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p>
        </p:txBody>
      </p:sp>
      <p:sp>
        <p:nvSpPr>
          <p:cNvPr id="10254"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p>
        </p:txBody>
      </p:sp>
      <p:sp>
        <p:nvSpPr>
          <p:cNvPr id="10255"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p>
        </p:txBody>
      </p:sp>
      <p:sp>
        <p:nvSpPr>
          <p:cNvPr id="10256"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p>
        </p:txBody>
      </p:sp>
      <p:sp>
        <p:nvSpPr>
          <p:cNvPr id="106503"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6502" name="Picture 6"/>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214678" y="2928934"/>
            <a:ext cx="1352550" cy="209550"/>
          </a:xfrm>
          <a:prstGeom prst="rect">
            <a:avLst/>
          </a:prstGeom>
          <a:noFill/>
        </p:spPr>
      </p:pic>
      <p:sp>
        <p:nvSpPr>
          <p:cNvPr id="106504" name="Rectangle 8"/>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106506"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6505" name="Picture 9"/>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143108" y="3714752"/>
            <a:ext cx="3514725" cy="457200"/>
          </a:xfrm>
          <a:prstGeom prst="rect">
            <a:avLst/>
          </a:prstGeom>
          <a:noFill/>
        </p:spPr>
      </p:pic>
      <p:sp>
        <p:nvSpPr>
          <p:cNvPr id="106508" name="Rectangle 1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6507" name="Picture 11"/>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2285984" y="4500570"/>
            <a:ext cx="2905125" cy="457200"/>
          </a:xfrm>
          <a:prstGeom prst="rect">
            <a:avLst/>
          </a:prstGeom>
          <a:noFill/>
        </p:spPr>
      </p:pic>
      <p:sp>
        <p:nvSpPr>
          <p:cNvPr id="106509" name="Rectangle 13"/>
          <p:cNvSpPr>
            <a:spLocks noChangeArrowheads="1"/>
          </p:cNvSpPr>
          <p:nvPr/>
        </p:nvSpPr>
        <p:spPr bwMode="auto">
          <a:xfrm>
            <a:off x="0" y="914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t>Algorithm of approximate method using FPE in invariant space.</a:t>
            </a:r>
            <a:endParaRPr lang="ru-RU" sz="2400" dirty="0"/>
          </a:p>
        </p:txBody>
      </p:sp>
      <p:sp>
        <p:nvSpPr>
          <p:cNvPr id="3" name="Содержимое 2"/>
          <p:cNvSpPr>
            <a:spLocks noGrp="1"/>
          </p:cNvSpPr>
          <p:nvPr>
            <p:ph idx="1"/>
          </p:nvPr>
        </p:nvSpPr>
        <p:spPr/>
        <p:txBody>
          <a:bodyPr>
            <a:normAutofit/>
          </a:bodyPr>
          <a:lstStyle/>
          <a:p>
            <a:r>
              <a:rPr lang="en-US" sz="1400" dirty="0" smtClean="0"/>
              <a:t>For IBS calculation we use multi-particle method. Each particle is characterized by three invariants, which are changed in “slow time”. For calculating of IBS we assume that the particle distribution on invariants is Gaussian one (distribution on phases is uniform. The algorithm includes the following steps:</a:t>
            </a:r>
          </a:p>
          <a:p>
            <a:pPr>
              <a:buFont typeface="+mj-lt"/>
              <a:buAutoNum type="arabicPeriod"/>
            </a:pPr>
            <a:r>
              <a:rPr lang="en-US" sz="1400" dirty="0" smtClean="0"/>
              <a:t>Calculation of average values of invariants         , using given ensemble of particles.</a:t>
            </a:r>
          </a:p>
          <a:p>
            <a:pPr>
              <a:buFont typeface="+mj-lt"/>
              <a:buAutoNum type="arabicPeriod"/>
            </a:pPr>
            <a:r>
              <a:rPr lang="en-US" sz="1400" dirty="0" smtClean="0"/>
              <a:t>Calculation of  friction vector and diffusion tensor  in invariant space by integration on lattice using mentioned above “complete elliptic integrals”. </a:t>
            </a:r>
          </a:p>
          <a:p>
            <a:pPr>
              <a:buFont typeface="+mj-lt"/>
              <a:buAutoNum type="arabicPeriod"/>
            </a:pPr>
            <a:r>
              <a:rPr lang="en-US" sz="1400" dirty="0" smtClean="0"/>
              <a:t>Calculation of the emittance changes using Langevin equations: </a:t>
            </a:r>
          </a:p>
          <a:p>
            <a:pPr>
              <a:buFont typeface="+mj-lt"/>
              <a:buAutoNum type="arabicPeriod"/>
            </a:pPr>
            <a:endParaRPr lang="en-US" sz="1400" dirty="0" smtClean="0"/>
          </a:p>
          <a:p>
            <a:pPr>
              <a:buFont typeface="+mj-lt"/>
              <a:buAutoNum type="arabicPeriod"/>
            </a:pPr>
            <a:endParaRPr lang="en-US" sz="1400" dirty="0" smtClean="0"/>
          </a:p>
          <a:p>
            <a:pPr>
              <a:buFont typeface="+mj-lt"/>
              <a:buAutoNum type="arabicPeriod"/>
            </a:pPr>
            <a:endParaRPr lang="en-US" sz="1400" dirty="0" smtClean="0"/>
          </a:p>
          <a:p>
            <a:pPr>
              <a:buFont typeface="+mj-lt"/>
              <a:buAutoNum type="arabicPeriod"/>
            </a:pPr>
            <a:endParaRPr lang="en-US" sz="1400" dirty="0" smtClean="0"/>
          </a:p>
          <a:p>
            <a:pPr>
              <a:buFont typeface="+mj-lt"/>
              <a:buAutoNum type="arabicPeriod"/>
            </a:pPr>
            <a:endParaRPr lang="en-US" sz="1400" dirty="0" smtClean="0"/>
          </a:p>
          <a:p>
            <a:pPr>
              <a:buNone/>
            </a:pPr>
            <a:r>
              <a:rPr lang="en-US" sz="1400" dirty="0" smtClean="0"/>
              <a:t>          Here  are three random numbers with Gaussian distribution and unity dispersion. Coefficients            are calculated using components of the diffusion tensor .</a:t>
            </a:r>
          </a:p>
          <a:p>
            <a:pPr>
              <a:buNone/>
            </a:pPr>
            <a:r>
              <a:rPr lang="en-US" sz="1400" dirty="0" smtClean="0"/>
              <a:t>          We are going to write new module and include it in MOCAC code.</a:t>
            </a:r>
          </a:p>
          <a:p>
            <a:pPr>
              <a:buNone/>
            </a:pPr>
            <a:r>
              <a:rPr lang="en-US" sz="1400" dirty="0" smtClean="0"/>
              <a:t>           </a:t>
            </a:r>
          </a:p>
          <a:p>
            <a:pPr algn="ctr">
              <a:buNone/>
            </a:pPr>
            <a:r>
              <a:rPr lang="en-US" sz="1400" i="1" dirty="0" smtClean="0">
                <a:solidFill>
                  <a:srgbClr val="FF0000"/>
                </a:solidFill>
              </a:rPr>
              <a:t>             The work is in the progress!</a:t>
            </a:r>
          </a:p>
          <a:p>
            <a:pPr>
              <a:buNone/>
            </a:pPr>
            <a:endParaRPr lang="ru-RU" sz="1400" dirty="0"/>
          </a:p>
        </p:txBody>
      </p:sp>
      <p:sp>
        <p:nvSpPr>
          <p:cNvPr id="1382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3824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071934" y="2285992"/>
            <a:ext cx="142876" cy="271464"/>
          </a:xfrm>
          <a:prstGeom prst="rect">
            <a:avLst/>
          </a:prstGeom>
          <a:noFill/>
        </p:spPr>
      </p:pic>
      <p:sp>
        <p:nvSpPr>
          <p:cNvPr id="13824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38243"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857488" y="3357562"/>
            <a:ext cx="2990850" cy="1209675"/>
          </a:xfrm>
          <a:prstGeom prst="rect">
            <a:avLst/>
          </a:prstGeom>
          <a:noFill/>
        </p:spPr>
      </p:pic>
      <p:sp>
        <p:nvSpPr>
          <p:cNvPr id="138246"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38245"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7858148" y="4572008"/>
            <a:ext cx="209550" cy="200025"/>
          </a:xfrm>
          <a:prstGeom prst="rect">
            <a:avLst/>
          </a:prstGeom>
          <a:noFill/>
        </p:spPr>
      </p:pic>
      <p:sp>
        <p:nvSpPr>
          <p:cNvPr id="138247" name="Rectangle 7"/>
          <p:cNvSpPr>
            <a:spLocks noChangeArrowheads="1"/>
          </p:cNvSpPr>
          <p:nvPr/>
        </p:nvSpPr>
        <p:spPr bwMode="auto">
          <a:xfrm>
            <a:off x="0" y="6572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800" dirty="0" smtClean="0"/>
              <a:t>Numerical Modeling of Space Charge Effects </a:t>
            </a:r>
            <a:br>
              <a:rPr lang="en-US" sz="2800" dirty="0" smtClean="0"/>
            </a:br>
            <a:r>
              <a:rPr lang="en-US" sz="2800" dirty="0" smtClean="0"/>
              <a:t>(coasting beam).</a:t>
            </a:r>
            <a:endParaRPr lang="ru-RU" sz="2800" dirty="0"/>
          </a:p>
        </p:txBody>
      </p:sp>
      <p:sp>
        <p:nvSpPr>
          <p:cNvPr id="3" name="Содержимое 2"/>
          <p:cNvSpPr>
            <a:spLocks noGrp="1"/>
          </p:cNvSpPr>
          <p:nvPr>
            <p:ph idx="1"/>
          </p:nvPr>
        </p:nvSpPr>
        <p:spPr/>
        <p:txBody>
          <a:bodyPr>
            <a:normAutofit fontScale="77500" lnSpcReduction="20000"/>
          </a:bodyPr>
          <a:lstStyle/>
          <a:p>
            <a:r>
              <a:rPr lang="en-US" dirty="0" smtClean="0"/>
              <a:t>  </a:t>
            </a:r>
            <a:r>
              <a:rPr lang="en-US" sz="2100" dirty="0" smtClean="0"/>
              <a:t>Dynamical space charge effects:</a:t>
            </a:r>
          </a:p>
          <a:p>
            <a:pPr marL="514350" indent="-514350">
              <a:buFont typeface="+mj-lt"/>
              <a:buAutoNum type="arabicPeriod"/>
            </a:pPr>
            <a:r>
              <a:rPr lang="en-US" sz="2100" dirty="0" smtClean="0"/>
              <a:t>Linear shift of incoherent betatron tunes, which results to beta-function distortions (BFD) due to half-integer resonance.</a:t>
            </a:r>
          </a:p>
          <a:p>
            <a:pPr marL="514350" indent="-514350">
              <a:buFont typeface="+mj-lt"/>
              <a:buAutoNum type="arabicPeriod"/>
            </a:pPr>
            <a:r>
              <a:rPr lang="en-US" sz="2100" dirty="0" smtClean="0"/>
              <a:t>Non-linear coherent tune shifts.</a:t>
            </a:r>
          </a:p>
          <a:p>
            <a:pPr marL="514350" indent="-514350">
              <a:buFont typeface="+mj-lt"/>
              <a:buAutoNum type="arabicPeriod"/>
            </a:pPr>
            <a:r>
              <a:rPr lang="en-US" sz="2100" dirty="0" smtClean="0"/>
              <a:t>Non-linear coupling resonance due to octupole components of </a:t>
            </a:r>
            <a:r>
              <a:rPr lang="en-US" sz="2100" dirty="0" err="1" smtClean="0"/>
              <a:t>s.c</a:t>
            </a:r>
            <a:r>
              <a:rPr lang="en-US" sz="2100" dirty="0" smtClean="0"/>
              <a:t>. non-linearity(</a:t>
            </a:r>
            <a:r>
              <a:rPr lang="en-US" sz="2100" dirty="0" err="1" smtClean="0"/>
              <a:t>Montegue</a:t>
            </a:r>
            <a:r>
              <a:rPr lang="en-US" sz="2100" dirty="0" smtClean="0"/>
              <a:t> resonance). </a:t>
            </a:r>
          </a:p>
          <a:p>
            <a:pPr marL="514350" indent="-514350">
              <a:buFont typeface="+mj-lt"/>
              <a:buAutoNum type="arabicPeriod"/>
            </a:pPr>
            <a:r>
              <a:rPr lang="en-US" sz="2100" dirty="0" smtClean="0"/>
              <a:t>Non-linear incoherent tune shifts depending on the betatron amplitudes.</a:t>
            </a:r>
          </a:p>
          <a:p>
            <a:pPr marL="514350" indent="-514350"/>
            <a:r>
              <a:rPr lang="en-US" sz="2100" dirty="0" smtClean="0"/>
              <a:t>Let us underline that BFD formally does not make a particle motion unstable but in fact they limit the chamber acceptance. Besides in frozen core method we neglect by non-linear coherent tune shifts.  These tune shifts are decreased with resonance number ; however for the second order resonance due to gradient perturbations the coherent tune shifts is large and it should be taken into account. </a:t>
            </a:r>
          </a:p>
          <a:p>
            <a:pPr marL="514350" indent="-514350"/>
            <a:r>
              <a:rPr lang="en-US" i="1" dirty="0" smtClean="0">
                <a:solidFill>
                  <a:srgbClr val="FF0000"/>
                </a:solidFill>
              </a:rPr>
              <a:t>It is necessary to be very careful in numerical modeling of space charge effects using </a:t>
            </a:r>
            <a:r>
              <a:rPr lang="en-US" dirty="0" smtClean="0">
                <a:solidFill>
                  <a:srgbClr val="FF0000"/>
                </a:solidFill>
              </a:rPr>
              <a:t>“</a:t>
            </a:r>
            <a:r>
              <a:rPr lang="en-US" i="1" dirty="0" smtClean="0">
                <a:solidFill>
                  <a:srgbClr val="FF0000"/>
                </a:solidFill>
              </a:rPr>
              <a:t>frozen core</a:t>
            </a:r>
            <a:r>
              <a:rPr lang="en-US" dirty="0" smtClean="0">
                <a:solidFill>
                  <a:srgbClr val="FF0000"/>
                </a:solidFill>
              </a:rPr>
              <a:t>”</a:t>
            </a:r>
            <a:r>
              <a:rPr lang="en-US" i="1" dirty="0" smtClean="0">
                <a:solidFill>
                  <a:srgbClr val="FF0000"/>
                </a:solidFill>
              </a:rPr>
              <a:t> model!</a:t>
            </a:r>
          </a:p>
          <a:p>
            <a:pPr marL="514350" indent="-514350">
              <a:buNone/>
            </a:pPr>
            <a:r>
              <a:rPr lang="en-US" dirty="0" smtClean="0"/>
              <a:t>        </a:t>
            </a:r>
            <a:r>
              <a:rPr lang="en-US" sz="2300" dirty="0" smtClean="0"/>
              <a:t>For illustration let us consider our old work, which seems to me correct from methodical point of view.</a:t>
            </a:r>
            <a:endParaRPr lang="ru-RU" sz="23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Equations for rms envelopes and dispersion 	</a:t>
            </a:r>
            <a:endParaRPr lang="ru-RU" dirty="0"/>
          </a:p>
        </p:txBody>
      </p:sp>
      <p:sp>
        <p:nvSpPr>
          <p:cNvPr id="3" name="Содержимое 2"/>
          <p:cNvSpPr>
            <a:spLocks noGrp="1"/>
          </p:cNvSpPr>
          <p:nvPr>
            <p:ph idx="1"/>
          </p:nvPr>
        </p:nvSpPr>
        <p:spPr/>
        <p:txBody>
          <a:bodyPr>
            <a:normAutofit/>
          </a:bodyPr>
          <a:lstStyle/>
          <a:p>
            <a:r>
              <a:rPr lang="en-US" sz="1500" dirty="0" err="1" smtClean="0"/>
              <a:t>Twiss</a:t>
            </a:r>
            <a:r>
              <a:rPr lang="en-US" sz="1500" dirty="0" smtClean="0"/>
              <a:t> parameters and dispersion function are considered by solution of the following system of the differential equations: for beam envelopes and dispersion function:</a:t>
            </a:r>
            <a:endParaRPr lang="ru-RU" sz="1500" dirty="0" smtClean="0"/>
          </a:p>
          <a:p>
            <a:pPr>
              <a:buNone/>
            </a:pPr>
            <a:r>
              <a:rPr lang="en-US" dirty="0" smtClean="0"/>
              <a:t>     </a:t>
            </a:r>
          </a:p>
          <a:p>
            <a:pPr>
              <a:buNone/>
            </a:pPr>
            <a:endParaRPr lang="en-US" dirty="0" smtClean="0"/>
          </a:p>
          <a:p>
            <a:pPr>
              <a:buNone/>
            </a:pPr>
            <a:endParaRPr lang="en-US" dirty="0" smtClean="0"/>
          </a:p>
          <a:p>
            <a:r>
              <a:rPr lang="en-US" sz="1400" dirty="0" smtClean="0"/>
              <a:t>  Here                                                           , </a:t>
            </a:r>
          </a:p>
          <a:p>
            <a:endParaRPr lang="en-US" sz="1400" dirty="0" smtClean="0"/>
          </a:p>
          <a:p>
            <a:r>
              <a:rPr lang="en-US" sz="1400" dirty="0" smtClean="0"/>
              <a:t>Beam </a:t>
            </a:r>
            <a:r>
              <a:rPr lang="en-US" sz="1400" dirty="0" smtClean="0"/>
              <a:t>potential is calculated for given solution of the envelope equations and given set of the ring lattice. The distribution in the invariant space is initial parameter of the  code.  The beam is presented as set of macro-particles. For each macro-particle the betatron phase is determined by random number in interval [0,2pi]. Then we solve numerically Poisson equation for rectangular area with sides </a:t>
            </a:r>
            <a:r>
              <a:rPr lang="en-US" sz="1400" i="1" dirty="0" smtClean="0"/>
              <a:t>a </a:t>
            </a:r>
            <a:r>
              <a:rPr lang="en-US" sz="1400" dirty="0" smtClean="0"/>
              <a:t>and</a:t>
            </a:r>
            <a:r>
              <a:rPr lang="en-US" sz="1400" i="1" dirty="0" smtClean="0"/>
              <a:t> b </a:t>
            </a:r>
            <a:r>
              <a:rPr lang="en-US" sz="1400" dirty="0" smtClean="0"/>
              <a:t>and zero boundary conditions </a:t>
            </a:r>
            <a:r>
              <a:rPr lang="ru-RU" sz="1400" dirty="0" smtClean="0"/>
              <a:t> </a:t>
            </a:r>
            <a:r>
              <a:rPr lang="en-US" sz="1400" dirty="0" smtClean="0"/>
              <a:t>. For solution it is used scheme HODIE with final differences on uniform set.</a:t>
            </a:r>
            <a:r>
              <a:rPr lang="ru-RU" sz="1400" dirty="0" smtClean="0"/>
              <a:t> 	</a:t>
            </a:r>
            <a:r>
              <a:rPr lang="en-US" sz="1400" dirty="0" smtClean="0"/>
              <a:t>Found components of the space charge field it is used for following  calculation of the particles trajectories (”frozen core” method).</a:t>
            </a:r>
            <a:endParaRPr lang="ru-RU" sz="1400" dirty="0" smtClean="0"/>
          </a:p>
          <a:p>
            <a:endParaRPr lang="en-US" sz="1400" dirty="0" smtClean="0"/>
          </a:p>
          <a:p>
            <a:endParaRPr lang="en-US" sz="1400" dirty="0" smtClean="0"/>
          </a:p>
          <a:p>
            <a:endParaRPr lang="ru-RU" sz="1400" dirty="0" smtClean="0"/>
          </a:p>
        </p:txBody>
      </p:sp>
      <p:sp>
        <p:nvSpPr>
          <p:cNvPr id="737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7373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73731"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857356" y="3714752"/>
            <a:ext cx="1743075" cy="542925"/>
          </a:xfrm>
          <a:prstGeom prst="rect">
            <a:avLst/>
          </a:prstGeom>
          <a:noFill/>
        </p:spPr>
      </p:pic>
      <p:sp>
        <p:nvSpPr>
          <p:cNvPr id="7373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73733" name="Object 5"/>
          <p:cNvGraphicFramePr>
            <a:graphicFrameLocks noChangeAspect="1"/>
          </p:cNvGraphicFramePr>
          <p:nvPr/>
        </p:nvGraphicFramePr>
        <p:xfrm>
          <a:off x="3786182" y="3786190"/>
          <a:ext cx="1485900" cy="333375"/>
        </p:xfrm>
        <a:graphic>
          <a:graphicData uri="http://schemas.openxmlformats.org/presentationml/2006/ole">
            <p:oleObj spid="_x0000_s73733" name="Equation" r:id="rId4" imgW="1485900" imgH="330200" progId="Equation.DSMT4">
              <p:embed/>
            </p:oleObj>
          </a:graphicData>
        </a:graphic>
      </p:graphicFrame>
      <p:sp>
        <p:nvSpPr>
          <p:cNvPr id="73735" name="Rectangle 7"/>
          <p:cNvSpPr>
            <a:spLocks noChangeArrowheads="1"/>
          </p:cNvSpPr>
          <p:nvPr/>
        </p:nvSpPr>
        <p:spPr bwMode="auto">
          <a:xfrm>
            <a:off x="0" y="3333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Arial" pitchFamily="34" charset="0"/>
                <a:ea typeface="Times New Roman" pitchFamily="18" charset="0"/>
              </a:rPr>
              <a:t>,</a:t>
            </a:r>
            <a:r>
              <a:rPr kumimoji="0" lang="ru-RU" sz="1400" b="0" i="0" u="none" strike="noStrike" cap="none" normalizeH="0" baseline="0" smtClean="0">
                <a:ln>
                  <a:noFill/>
                </a:ln>
                <a:solidFill>
                  <a:schemeClr val="tx1"/>
                </a:solidFill>
                <a:effectLst/>
                <a:latin typeface="Arial" pitchFamily="34" charset="0"/>
              </a:rPr>
              <a:t> </a:t>
            </a:r>
            <a:endParaRPr kumimoji="0" lang="ru-RU" sz="1800" b="0" i="0" u="none" strike="noStrike" cap="none" normalizeH="0" baseline="0" smtClean="0">
              <a:ln>
                <a:noFill/>
              </a:ln>
              <a:solidFill>
                <a:schemeClr val="tx1"/>
              </a:solidFill>
              <a:effectLst/>
              <a:latin typeface="Arial" pitchFamily="34" charset="0"/>
            </a:endParaRPr>
          </a:p>
        </p:txBody>
      </p:sp>
      <p:sp>
        <p:nvSpPr>
          <p:cNvPr id="4"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5" name="Picture 6"/>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857488" y="2143116"/>
            <a:ext cx="2676525" cy="1323975"/>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1400" dirty="0" smtClean="0"/>
              <a:t>Numerical simulation of  space charge effect on the beam dynamics in storage ring (</a:t>
            </a:r>
            <a:r>
              <a:rPr lang="en-US" sz="1400" dirty="0" err="1" smtClean="0"/>
              <a:t>Bolshakov</a:t>
            </a:r>
            <a:r>
              <a:rPr lang="en-US" sz="1400" dirty="0" smtClean="0"/>
              <a:t> and </a:t>
            </a:r>
            <a:r>
              <a:rPr lang="en-US" sz="1400" dirty="0" err="1" smtClean="0"/>
              <a:t>Zenkevich</a:t>
            </a:r>
            <a:r>
              <a:rPr lang="en-US" sz="1400" dirty="0" smtClean="0"/>
              <a:t>,</a:t>
            </a:r>
            <a:br>
              <a:rPr lang="en-US" sz="1400" dirty="0" smtClean="0"/>
            </a:br>
            <a:r>
              <a:rPr lang="en-US" sz="1400" dirty="0" err="1" smtClean="0"/>
              <a:t>Atomnaya</a:t>
            </a:r>
            <a:r>
              <a:rPr lang="en-US" sz="1400" dirty="0" smtClean="0"/>
              <a:t> </a:t>
            </a:r>
            <a:r>
              <a:rPr lang="en-US" sz="1400" dirty="0" err="1" smtClean="0"/>
              <a:t>Energiya</a:t>
            </a:r>
            <a:r>
              <a:rPr lang="en-US" sz="1400" dirty="0" smtClean="0"/>
              <a:t>, 2001).</a:t>
            </a:r>
            <a:endParaRPr lang="ru-RU" sz="1400" dirty="0"/>
          </a:p>
        </p:txBody>
      </p:sp>
      <p:sp>
        <p:nvSpPr>
          <p:cNvPr id="3" name="Содержимое 2"/>
          <p:cNvSpPr>
            <a:spLocks noGrp="1"/>
          </p:cNvSpPr>
          <p:nvPr>
            <p:ph idx="1"/>
          </p:nvPr>
        </p:nvSpPr>
        <p:spPr>
          <a:xfrm>
            <a:off x="428596" y="1571612"/>
            <a:ext cx="8229600" cy="4525963"/>
          </a:xfrm>
        </p:spPr>
        <p:txBody>
          <a:bodyPr>
            <a:normAutofit/>
          </a:bodyPr>
          <a:lstStyle/>
          <a:p>
            <a:pPr>
              <a:buNone/>
            </a:pPr>
            <a:r>
              <a:rPr lang="en-US" sz="1500" dirty="0" smtClean="0"/>
              <a:t>Table 1. Parameters of ACR ring (RIKEN, JAPAN)</a:t>
            </a:r>
            <a:endParaRPr lang="ru-RU" sz="1500" dirty="0" smtClean="0"/>
          </a:p>
          <a:p>
            <a:pPr>
              <a:buNone/>
            </a:pPr>
            <a:endParaRPr lang="en-US" dirty="0" smtClean="0"/>
          </a:p>
          <a:p>
            <a:pPr>
              <a:buNone/>
            </a:pPr>
            <a:endParaRPr lang="ru-RU" sz="2200" dirty="0" smtClean="0"/>
          </a:p>
          <a:p>
            <a:pPr>
              <a:buNone/>
            </a:pPr>
            <a:endParaRPr lang="en-US" dirty="0" smtClean="0"/>
          </a:p>
          <a:p>
            <a:pPr>
              <a:buNone/>
            </a:pPr>
            <a:endParaRPr lang="en-US" dirty="0" smtClean="0"/>
          </a:p>
          <a:p>
            <a:pPr>
              <a:buNone/>
            </a:pPr>
            <a:r>
              <a:rPr lang="en-US" sz="1600" dirty="0" smtClean="0"/>
              <a:t>Table 2. Parameters of TWAC storage ring.</a:t>
            </a:r>
          </a:p>
          <a:p>
            <a:pPr>
              <a:buNone/>
            </a:pPr>
            <a:r>
              <a:rPr lang="en-US" sz="1700" dirty="0" smtClean="0"/>
              <a:t>.</a:t>
            </a:r>
            <a:endParaRPr lang="ru-RU" sz="1700" dirty="0" smtClean="0"/>
          </a:p>
          <a:p>
            <a:pPr>
              <a:buNone/>
            </a:pPr>
            <a:endParaRPr lang="ru-RU" dirty="0"/>
          </a:p>
        </p:txBody>
      </p:sp>
      <p:graphicFrame>
        <p:nvGraphicFramePr>
          <p:cNvPr id="4" name="Таблица 3"/>
          <p:cNvGraphicFramePr>
            <a:graphicFrameLocks noGrp="1"/>
          </p:cNvGraphicFramePr>
          <p:nvPr/>
        </p:nvGraphicFramePr>
        <p:xfrm>
          <a:off x="785786" y="1928802"/>
          <a:ext cx="6096000" cy="185420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smtClean="0"/>
                        <a:t>Circumference (m)</a:t>
                      </a:r>
                      <a:endParaRPr lang="ru-RU" dirty="0"/>
                    </a:p>
                  </a:txBody>
                  <a:tcPr/>
                </a:tc>
                <a:tc>
                  <a:txBody>
                    <a:bodyPr/>
                    <a:lstStyle/>
                    <a:p>
                      <a:r>
                        <a:rPr lang="en-US" dirty="0" smtClean="0"/>
                        <a:t>134,788</a:t>
                      </a:r>
                      <a:endParaRPr lang="ru-RU" dirty="0"/>
                    </a:p>
                  </a:txBody>
                  <a:tcPr/>
                </a:tc>
              </a:tr>
              <a:tr h="370840">
                <a:tc>
                  <a:txBody>
                    <a:bodyPr/>
                    <a:lstStyle/>
                    <a:p>
                      <a:r>
                        <a:rPr lang="en-US" sz="1600" dirty="0" smtClean="0"/>
                        <a:t>Chamber acceptance (mm*</a:t>
                      </a:r>
                      <a:r>
                        <a:rPr lang="en-US" sz="1600" dirty="0" err="1" smtClean="0"/>
                        <a:t>mrad</a:t>
                      </a:r>
                      <a:r>
                        <a:rPr lang="en-US" sz="1600" dirty="0" smtClean="0"/>
                        <a:t>)</a:t>
                      </a:r>
                      <a:endParaRPr lang="ru-RU" sz="1600" dirty="0"/>
                    </a:p>
                  </a:txBody>
                  <a:tcPr/>
                </a:tc>
                <a:tc>
                  <a:txBody>
                    <a:bodyPr/>
                    <a:lstStyle/>
                    <a:p>
                      <a:r>
                        <a:rPr lang="en-US" dirty="0" smtClean="0"/>
                        <a:t>125/40</a:t>
                      </a:r>
                      <a:endParaRPr lang="ru-RU" dirty="0"/>
                    </a:p>
                  </a:txBody>
                  <a:tcPr/>
                </a:tc>
              </a:tr>
              <a:tr h="370840">
                <a:tc>
                  <a:txBody>
                    <a:bodyPr/>
                    <a:lstStyle/>
                    <a:p>
                      <a:r>
                        <a:rPr lang="en-US" dirty="0" smtClean="0"/>
                        <a:t>Momentum spread %</a:t>
                      </a:r>
                      <a:endParaRPr lang="ru-RU" dirty="0"/>
                    </a:p>
                  </a:txBody>
                  <a:tcPr/>
                </a:tc>
                <a:tc>
                  <a:txBody>
                    <a:bodyPr/>
                    <a:lstStyle/>
                    <a:p>
                      <a:r>
                        <a:rPr lang="en-US" dirty="0" smtClean="0"/>
                        <a:t>     1</a:t>
                      </a:r>
                      <a:endParaRPr lang="ru-RU" dirty="0"/>
                    </a:p>
                  </a:txBody>
                  <a:tcPr/>
                </a:tc>
              </a:tr>
              <a:tr h="370840">
                <a:tc>
                  <a:txBody>
                    <a:bodyPr/>
                    <a:lstStyle/>
                    <a:p>
                      <a:r>
                        <a:rPr lang="en-US" dirty="0" smtClean="0"/>
                        <a:t>Betatron tunes</a:t>
                      </a:r>
                      <a:endParaRPr lang="ru-RU" dirty="0"/>
                    </a:p>
                  </a:txBody>
                  <a:tcPr/>
                </a:tc>
                <a:tc>
                  <a:txBody>
                    <a:bodyPr/>
                    <a:lstStyle/>
                    <a:p>
                      <a:r>
                        <a:rPr lang="en-US" dirty="0" smtClean="0"/>
                        <a:t>3.228/2.575</a:t>
                      </a:r>
                      <a:endParaRPr lang="ru-RU" dirty="0"/>
                    </a:p>
                  </a:txBody>
                  <a:tcPr/>
                </a:tc>
              </a:tr>
              <a:tr h="370840">
                <a:tc>
                  <a:txBody>
                    <a:bodyPr/>
                    <a:lstStyle/>
                    <a:p>
                      <a:r>
                        <a:rPr lang="en-US" sz="1600" dirty="0" smtClean="0"/>
                        <a:t>Maximal magnetic rigidity (T*m)</a:t>
                      </a:r>
                      <a:endParaRPr lang="ru-RU" sz="1600" dirty="0"/>
                    </a:p>
                  </a:txBody>
                  <a:tcPr/>
                </a:tc>
                <a:tc>
                  <a:txBody>
                    <a:bodyPr/>
                    <a:lstStyle/>
                    <a:p>
                      <a:r>
                        <a:rPr lang="en-US" dirty="0" smtClean="0"/>
                        <a:t>7.4</a:t>
                      </a:r>
                      <a:endParaRPr lang="ru-RU" dirty="0"/>
                    </a:p>
                  </a:txBody>
                  <a:tcPr/>
                </a:tc>
              </a:tr>
            </a:tbl>
          </a:graphicData>
        </a:graphic>
      </p:graphicFrame>
      <p:graphicFrame>
        <p:nvGraphicFramePr>
          <p:cNvPr id="5" name="Объект 4"/>
          <p:cNvGraphicFramePr>
            <a:graphicFrameLocks noChangeAspect="1"/>
          </p:cNvGraphicFramePr>
          <p:nvPr/>
        </p:nvGraphicFramePr>
        <p:xfrm>
          <a:off x="3857620" y="1357298"/>
          <a:ext cx="282576" cy="308265"/>
        </p:xfrm>
        <a:graphic>
          <a:graphicData uri="http://schemas.openxmlformats.org/presentationml/2006/ole">
            <p:oleObj spid="_x0000_s71681" name="Equation" r:id="rId4" imgW="139680" imgH="152280" progId="Equation.DSMT4">
              <p:embed/>
            </p:oleObj>
          </a:graphicData>
        </a:graphic>
      </p:graphicFrame>
      <p:graphicFrame>
        <p:nvGraphicFramePr>
          <p:cNvPr id="7" name="Таблица 6"/>
          <p:cNvGraphicFramePr>
            <a:graphicFrameLocks noGrp="1"/>
          </p:cNvGraphicFramePr>
          <p:nvPr/>
        </p:nvGraphicFramePr>
        <p:xfrm>
          <a:off x="928662" y="4286256"/>
          <a:ext cx="6096000" cy="185420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smtClean="0"/>
                        <a:t>Circumference (m)</a:t>
                      </a:r>
                      <a:endParaRPr lang="ru-RU" dirty="0"/>
                    </a:p>
                  </a:txBody>
                  <a:tcPr/>
                </a:tc>
                <a:tc>
                  <a:txBody>
                    <a:bodyPr/>
                    <a:lstStyle/>
                    <a:p>
                      <a:r>
                        <a:rPr lang="en-US" dirty="0" smtClean="0"/>
                        <a:t>251.1</a:t>
                      </a:r>
                      <a:endParaRPr lang="ru-RU" dirty="0"/>
                    </a:p>
                  </a:txBody>
                  <a:tcPr/>
                </a:tc>
              </a:tr>
              <a:tr h="370840">
                <a:tc>
                  <a:txBody>
                    <a:bodyPr/>
                    <a:lstStyle/>
                    <a:p>
                      <a:r>
                        <a:rPr lang="en-US" sz="1600" dirty="0" smtClean="0"/>
                        <a:t>Chamber</a:t>
                      </a:r>
                      <a:r>
                        <a:rPr lang="en-US" sz="1600" baseline="0" dirty="0" smtClean="0"/>
                        <a:t> acceptance (mm*</a:t>
                      </a:r>
                      <a:r>
                        <a:rPr lang="en-US" sz="1600" baseline="0" dirty="0" err="1" smtClean="0"/>
                        <a:t>mrad</a:t>
                      </a:r>
                      <a:r>
                        <a:rPr lang="en-US" sz="1600" baseline="0" dirty="0" smtClean="0"/>
                        <a:t>)</a:t>
                      </a:r>
                      <a:endParaRPr lang="ru-RU" sz="1600" dirty="0"/>
                    </a:p>
                  </a:txBody>
                  <a:tcPr/>
                </a:tc>
                <a:tc>
                  <a:txBody>
                    <a:bodyPr/>
                    <a:lstStyle/>
                    <a:p>
                      <a:r>
                        <a:rPr lang="en-US" dirty="0" smtClean="0"/>
                        <a:t>251.1</a:t>
                      </a:r>
                      <a:endParaRPr lang="ru-RU" dirty="0"/>
                    </a:p>
                  </a:txBody>
                  <a:tcPr/>
                </a:tc>
              </a:tr>
              <a:tr h="370840">
                <a:tc>
                  <a:txBody>
                    <a:bodyPr/>
                    <a:lstStyle/>
                    <a:p>
                      <a:r>
                        <a:rPr lang="en-US" dirty="0" smtClean="0"/>
                        <a:t>Momentum spread   %</a:t>
                      </a:r>
                      <a:endParaRPr lang="ru-RU" dirty="0"/>
                    </a:p>
                  </a:txBody>
                  <a:tcPr/>
                </a:tc>
                <a:tc>
                  <a:txBody>
                    <a:bodyPr/>
                    <a:lstStyle/>
                    <a:p>
                      <a:r>
                        <a:rPr lang="en-US" dirty="0" smtClean="0"/>
                        <a:t>1</a:t>
                      </a:r>
                      <a:endParaRPr lang="ru-RU" dirty="0"/>
                    </a:p>
                  </a:txBody>
                  <a:tcPr/>
                </a:tc>
              </a:tr>
              <a:tr h="370840">
                <a:tc>
                  <a:txBody>
                    <a:bodyPr/>
                    <a:lstStyle/>
                    <a:p>
                      <a:r>
                        <a:rPr lang="en-US" dirty="0" smtClean="0"/>
                        <a:t>Betatron tunes</a:t>
                      </a:r>
                      <a:endParaRPr lang="ru-RU" dirty="0"/>
                    </a:p>
                  </a:txBody>
                  <a:tcPr/>
                </a:tc>
                <a:tc>
                  <a:txBody>
                    <a:bodyPr/>
                    <a:lstStyle/>
                    <a:p>
                      <a:r>
                        <a:rPr lang="en-US" dirty="0" smtClean="0"/>
                        <a:t>9.291/9.315</a:t>
                      </a:r>
                      <a:endParaRPr lang="ru-RU" dirty="0"/>
                    </a:p>
                  </a:txBody>
                  <a:tcPr/>
                </a:tc>
              </a:tr>
              <a:tr h="370840">
                <a:tc>
                  <a:txBody>
                    <a:bodyPr/>
                    <a:lstStyle/>
                    <a:p>
                      <a:r>
                        <a:rPr lang="en-US" sz="1600" dirty="0" smtClean="0"/>
                        <a:t>Maximal magnetic rigidity (T*m)</a:t>
                      </a:r>
                      <a:endParaRPr lang="ru-RU" sz="1600" dirty="0"/>
                    </a:p>
                  </a:txBody>
                  <a:tcPr/>
                </a:tc>
                <a:tc>
                  <a:txBody>
                    <a:bodyPr/>
                    <a:lstStyle/>
                    <a:p>
                      <a:r>
                        <a:rPr lang="en-US" dirty="0" smtClean="0"/>
                        <a:t>9.3</a:t>
                      </a:r>
                      <a:endParaRPr lang="ru-RU"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dirty="0" smtClean="0"/>
              <a:t>	</a:t>
            </a:r>
            <a:r>
              <a:rPr lang="en-US" sz="2200" dirty="0" smtClean="0"/>
              <a:t>Calculation of the beam trajectories and chamber accept</a:t>
            </a:r>
            <a:r>
              <a:rPr lang="en-US" sz="2000" dirty="0" smtClean="0"/>
              <a:t>ance</a:t>
            </a:r>
            <a:r>
              <a:rPr lang="en-US" dirty="0" smtClean="0"/>
              <a:t>.</a:t>
            </a:r>
            <a:endParaRPr lang="ru-RU" dirty="0"/>
          </a:p>
        </p:txBody>
      </p:sp>
      <p:sp>
        <p:nvSpPr>
          <p:cNvPr id="3" name="Содержимое 2"/>
          <p:cNvSpPr>
            <a:spLocks noGrp="1"/>
          </p:cNvSpPr>
          <p:nvPr>
            <p:ph idx="1"/>
          </p:nvPr>
        </p:nvSpPr>
        <p:spPr/>
        <p:txBody>
          <a:bodyPr>
            <a:normAutofit/>
          </a:bodyPr>
          <a:lstStyle/>
          <a:p>
            <a:r>
              <a:rPr lang="en-US" sz="1400" dirty="0" smtClean="0"/>
              <a:t>For trajectory calculations each element of the ring is divided on </a:t>
            </a:r>
            <a:r>
              <a:rPr lang="en-US" sz="1400" i="1" dirty="0" smtClean="0"/>
              <a:t>N</a:t>
            </a:r>
            <a:r>
              <a:rPr lang="ru-RU" sz="1400" dirty="0" smtClean="0"/>
              <a:t> </a:t>
            </a:r>
            <a:r>
              <a:rPr lang="en-US" sz="1400" dirty="0" smtClean="0"/>
              <a:t> intervals. The transfer matrix of each half- interval is found from beam envelopes calculated  in previous section. </a:t>
            </a:r>
          </a:p>
          <a:p>
            <a:r>
              <a:rPr lang="en-US" sz="1400" dirty="0" smtClean="0"/>
              <a:t>Kick matrix is a thin non-linear </a:t>
            </a:r>
            <a:r>
              <a:rPr lang="en-US" sz="1400" dirty="0" err="1" smtClean="0"/>
              <a:t>lense</a:t>
            </a:r>
            <a:r>
              <a:rPr lang="en-US" sz="1400" dirty="0" smtClean="0"/>
              <a:t>  located in the middle of the interval </a:t>
            </a:r>
            <a:r>
              <a:rPr lang="ru-RU" sz="1400" dirty="0" smtClean="0"/>
              <a:t>(</a:t>
            </a:r>
            <a:r>
              <a:rPr lang="en-US" sz="1400" dirty="0" smtClean="0"/>
              <a:t>such algorithm provides the second order of accuracy).  </a:t>
            </a:r>
            <a:r>
              <a:rPr lang="ru-RU" sz="1400" dirty="0" smtClean="0"/>
              <a:t>такой алгоритм имеет второй порядок точности по длине интервала  [4] ). Матрица передачи от  точки 0 до точки 1 связана с параметрами </a:t>
            </a:r>
            <a:r>
              <a:rPr lang="ru-RU" sz="1400" dirty="0" err="1" smtClean="0"/>
              <a:t>Твисса</a:t>
            </a:r>
            <a:r>
              <a:rPr lang="en-US" sz="1400" dirty="0" smtClean="0"/>
              <a:t>  </a:t>
            </a:r>
          </a:p>
          <a:p>
            <a:r>
              <a:rPr lang="en-US" sz="1400" dirty="0" smtClean="0"/>
              <a:t>The kick amplitude</a:t>
            </a:r>
            <a:r>
              <a:rPr lang="ru-RU" sz="1400" dirty="0" smtClean="0"/>
              <a:t>:</a:t>
            </a:r>
            <a:endParaRPr lang="en-US" sz="1400" dirty="0" smtClean="0"/>
          </a:p>
          <a:p>
            <a:endParaRPr lang="en-US" sz="1400" dirty="0" smtClean="0"/>
          </a:p>
          <a:p>
            <a:pPr>
              <a:buNone/>
            </a:pPr>
            <a:endParaRPr lang="ru-RU" sz="1400" dirty="0" smtClean="0"/>
          </a:p>
          <a:p>
            <a:pPr>
              <a:buNone/>
            </a:pPr>
            <a:r>
              <a:rPr lang="ru-RU" sz="1400" dirty="0" smtClean="0"/>
              <a:t>				</a:t>
            </a:r>
            <a:endParaRPr lang="en-US" sz="1400" dirty="0" smtClean="0"/>
          </a:p>
          <a:p>
            <a:pPr>
              <a:buNone/>
            </a:pPr>
            <a:r>
              <a:rPr lang="en-US" sz="1400" dirty="0" smtClean="0"/>
              <a:t>	Here the term proportional to                        describes non-linear components of the magnetic field.</a:t>
            </a:r>
          </a:p>
          <a:p>
            <a:r>
              <a:rPr lang="en-US" sz="1400" dirty="0" smtClean="0"/>
              <a:t> The algorithm is </a:t>
            </a:r>
            <a:r>
              <a:rPr lang="en-US" sz="1400" dirty="0" err="1" smtClean="0"/>
              <a:t>symplectic</a:t>
            </a:r>
            <a:r>
              <a:rPr lang="en-US" sz="1400" dirty="0" smtClean="0"/>
              <a:t> since we use thin lenses with determinant equal to unity. In fact we made tracking with account of the electric field calculated in “frozen beam” approximation.</a:t>
            </a:r>
          </a:p>
          <a:p>
            <a:r>
              <a:rPr lang="en-US" sz="1400" dirty="0" smtClean="0"/>
              <a:t>The particle coordinates during the tracking is compared with chamber size ; if particle is outside chamber it is considered as lost. This method allow us to find not only  classical dynamic aperture but also so named “physical” aperture, which can be considerably less than DA.</a:t>
            </a:r>
          </a:p>
          <a:p>
            <a:r>
              <a:rPr lang="en-US" sz="1400" dirty="0" smtClean="0"/>
              <a:t>The second advantage of this method is automatic account  of the envelope perturbations. Application of MADX becomes wrong if variations of the envelopes are </a:t>
            </a:r>
            <a:r>
              <a:rPr lang="en-US" sz="1400" smtClean="0"/>
              <a:t>significant.</a:t>
            </a:r>
            <a:endParaRPr lang="ru-RU" sz="1400" dirty="0" smtClean="0"/>
          </a:p>
          <a:p>
            <a:endParaRPr lang="ru-RU" sz="1400" dirty="0"/>
          </a:p>
        </p:txBody>
      </p:sp>
      <p:sp>
        <p:nvSpPr>
          <p:cNvPr id="7475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7475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786050" y="2857496"/>
            <a:ext cx="3190875" cy="866775"/>
          </a:xfrm>
          <a:prstGeom prst="rect">
            <a:avLst/>
          </a:prstGeom>
          <a:noFill/>
        </p:spPr>
      </p:pic>
      <p:sp>
        <p:nvSpPr>
          <p:cNvPr id="7475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74755"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286116" y="3786190"/>
            <a:ext cx="609600" cy="200025"/>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Dependence of vertical beta-function on beam current for different points of the ring (ACR, RIKEN, Japan).</a:t>
            </a:r>
            <a:endParaRPr lang="ru-RU" dirty="0"/>
          </a:p>
        </p:txBody>
      </p:sp>
      <p:sp>
        <p:nvSpPr>
          <p:cNvPr id="3" name="Рисунок 2"/>
          <p:cNvSpPr>
            <a:spLocks noGrp="1"/>
          </p:cNvSpPr>
          <p:nvPr>
            <p:ph type="pic" idx="1"/>
          </p:nvPr>
        </p:nvSpPr>
        <p:spPr/>
      </p:sp>
      <p:sp>
        <p:nvSpPr>
          <p:cNvPr id="4" name="Текст 3"/>
          <p:cNvSpPr>
            <a:spLocks noGrp="1"/>
          </p:cNvSpPr>
          <p:nvPr>
            <p:ph type="body" sz="half" idx="2"/>
          </p:nvPr>
        </p:nvSpPr>
        <p:spPr/>
        <p:txBody>
          <a:bodyPr>
            <a:normAutofit fontScale="92500" lnSpcReduction="10000"/>
          </a:bodyPr>
          <a:lstStyle/>
          <a:p>
            <a:r>
              <a:rPr lang="en-US" dirty="0" smtClean="0"/>
              <a:t>We have studied dependence of </a:t>
            </a:r>
            <a:r>
              <a:rPr lang="en-US" dirty="0" err="1" smtClean="0"/>
              <a:t>Twiss</a:t>
            </a:r>
            <a:r>
              <a:rPr lang="en-US" dirty="0" smtClean="0"/>
              <a:t> parameters on beam current. Calculations have shown that for chosen betatron tunes  such dependence is critical  only for vertical beta function, which strongly depends on the beam current.</a:t>
            </a:r>
            <a:endParaRPr lang="ru-RU" dirty="0"/>
          </a:p>
        </p:txBody>
      </p:sp>
      <p:sp>
        <p:nvSpPr>
          <p:cNvPr id="706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70657" name="Рисунок 56" descr="fig5.bmp"/>
          <p:cNvPicPr>
            <a:picLocks noChangeAspect="1" noChangeArrowheads="1"/>
          </p:cNvPicPr>
          <p:nvPr/>
        </p:nvPicPr>
        <p:blipFill>
          <a:blip r:embed="rId2"/>
          <a:srcRect/>
          <a:stretch>
            <a:fillRect/>
          </a:stretch>
        </p:blipFill>
        <p:spPr bwMode="auto">
          <a:xfrm>
            <a:off x="1785918" y="642918"/>
            <a:ext cx="5214974" cy="3919827"/>
          </a:xfrm>
          <a:prstGeom prst="rect">
            <a:avLst/>
          </a:prstGeom>
          <a:noFill/>
        </p:spPr>
      </p:pic>
      <p:sp>
        <p:nvSpPr>
          <p:cNvPr id="70659" name="Rectangle 3"/>
          <p:cNvSpPr>
            <a:spLocks noChangeArrowheads="1"/>
          </p:cNvSpPr>
          <p:nvPr/>
        </p:nvSpPr>
        <p:spPr bwMode="auto">
          <a:xfrm>
            <a:off x="0" y="32575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Arial" pitchFamily="34" charset="0"/>
                <a:ea typeface="Times New Roman" pitchFamily="18" charset="0"/>
              </a:rPr>
              <a:t> </a:t>
            </a:r>
            <a:r>
              <a:rPr kumimoji="0" lang="ru-RU" sz="1400" b="0" i="0" u="none" strike="noStrike" cap="none" normalizeH="0" baseline="0" smtClean="0">
                <a:ln>
                  <a:noFill/>
                </a:ln>
                <a:solidFill>
                  <a:schemeClr val="tx1"/>
                </a:solidFill>
                <a:effectLst/>
                <a:latin typeface="Arial" pitchFamily="34" charset="0"/>
              </a:rPr>
              <a:t> </a:t>
            </a:r>
            <a:endParaRPr kumimoji="0" lang="ru-RU"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Dependence of physical (F) and dynamical (D) vertical aperture  on  particle number. </a:t>
            </a:r>
            <a:endParaRPr lang="ru-RU" dirty="0"/>
          </a:p>
        </p:txBody>
      </p:sp>
      <p:sp>
        <p:nvSpPr>
          <p:cNvPr id="3" name="Рисунок 2"/>
          <p:cNvSpPr>
            <a:spLocks noGrp="1"/>
          </p:cNvSpPr>
          <p:nvPr>
            <p:ph type="pic" idx="1"/>
          </p:nvPr>
        </p:nvSpPr>
        <p:spPr/>
      </p:sp>
      <p:sp>
        <p:nvSpPr>
          <p:cNvPr id="4" name="Текст 3"/>
          <p:cNvSpPr>
            <a:spLocks noGrp="1"/>
          </p:cNvSpPr>
          <p:nvPr>
            <p:ph type="body" sz="half" idx="2"/>
          </p:nvPr>
        </p:nvSpPr>
        <p:spPr/>
        <p:txBody>
          <a:bodyPr/>
          <a:lstStyle/>
          <a:p>
            <a:r>
              <a:rPr lang="en-US" dirty="0" smtClean="0"/>
              <a:t>We see that there is large difference between physical vertical aperture (calculated for limited chamber) and  classical DA. A reason is connected with beta function modulation due to half-integer resonance. </a:t>
            </a:r>
            <a:endParaRPr lang="ru-RU" dirty="0"/>
          </a:p>
        </p:txBody>
      </p:sp>
      <p:sp>
        <p:nvSpPr>
          <p:cNvPr id="6963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69633" name="Рисунок 64" descr="fig7n.bmp"/>
          <p:cNvPicPr>
            <a:picLocks noChangeAspect="1" noChangeArrowheads="1"/>
          </p:cNvPicPr>
          <p:nvPr/>
        </p:nvPicPr>
        <p:blipFill>
          <a:blip r:embed="rId2"/>
          <a:srcRect/>
          <a:stretch>
            <a:fillRect/>
          </a:stretch>
        </p:blipFill>
        <p:spPr bwMode="auto">
          <a:xfrm>
            <a:off x="1714481" y="444406"/>
            <a:ext cx="5410798" cy="3908506"/>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Dependence of physical (F)  and dynamical (F) vertical aperture on vertical tune for TWAC  storage ring.</a:t>
            </a:r>
            <a:endParaRPr lang="ru-RU" dirty="0"/>
          </a:p>
        </p:txBody>
      </p:sp>
      <p:sp>
        <p:nvSpPr>
          <p:cNvPr id="3" name="Рисунок 2"/>
          <p:cNvSpPr>
            <a:spLocks noGrp="1"/>
          </p:cNvSpPr>
          <p:nvPr>
            <p:ph type="pic" idx="1"/>
          </p:nvPr>
        </p:nvSpPr>
        <p:spPr/>
      </p:sp>
      <p:sp>
        <p:nvSpPr>
          <p:cNvPr id="4" name="Текст 3"/>
          <p:cNvSpPr>
            <a:spLocks noGrp="1"/>
          </p:cNvSpPr>
          <p:nvPr>
            <p:ph type="body" sz="half" idx="2"/>
          </p:nvPr>
        </p:nvSpPr>
        <p:spPr/>
        <p:txBody>
          <a:bodyPr>
            <a:normAutofit fontScale="85000" lnSpcReduction="10000"/>
          </a:bodyPr>
          <a:lstStyle/>
          <a:p>
            <a:r>
              <a:rPr lang="en-US" dirty="0" smtClean="0"/>
              <a:t>. The beam parameters: kind of ions</a:t>
            </a:r>
            <a:r>
              <a:rPr lang="ru-RU" dirty="0" smtClean="0"/>
              <a:t> </a:t>
            </a:r>
            <a:r>
              <a:rPr lang="ru-RU" baseline="30000" dirty="0" smtClean="0"/>
              <a:t>27</a:t>
            </a:r>
            <a:r>
              <a:rPr lang="en-US" dirty="0" smtClean="0"/>
              <a:t>Al</a:t>
            </a:r>
            <a:r>
              <a:rPr lang="ru-RU" baseline="30000" dirty="0" smtClean="0"/>
              <a:t>+13</a:t>
            </a:r>
            <a:r>
              <a:rPr lang="ru-RU" dirty="0" smtClean="0"/>
              <a:t>, </a:t>
            </a:r>
            <a:r>
              <a:rPr lang="en-US" dirty="0" smtClean="0"/>
              <a:t>rms beam emittance</a:t>
            </a:r>
            <a:r>
              <a:rPr lang="ru-RU" dirty="0" smtClean="0"/>
              <a:t>: = 10.0/8.0 </a:t>
            </a:r>
            <a:r>
              <a:rPr lang="en-US" dirty="0" smtClean="0">
                <a:sym typeface="Symbol"/>
              </a:rPr>
              <a:t></a:t>
            </a:r>
            <a:r>
              <a:rPr lang="ru-RU" dirty="0" smtClean="0"/>
              <a:t>мм</a:t>
            </a:r>
            <a:r>
              <a:rPr lang="en-US" dirty="0" smtClean="0">
                <a:sym typeface="Symbol"/>
              </a:rPr>
              <a:t></a:t>
            </a:r>
            <a:r>
              <a:rPr lang="ru-RU" dirty="0" smtClean="0"/>
              <a:t>мрад, </a:t>
            </a:r>
            <a:r>
              <a:rPr lang="en-US" dirty="0" smtClean="0"/>
              <a:t>momentum spread </a:t>
            </a:r>
            <a:r>
              <a:rPr lang="en-US" dirty="0" smtClean="0">
                <a:sym typeface="Symbol"/>
              </a:rPr>
              <a:t></a:t>
            </a:r>
            <a:r>
              <a:rPr lang="en-US" i="1" dirty="0" smtClean="0"/>
              <a:t>p</a:t>
            </a:r>
            <a:r>
              <a:rPr lang="ru-RU" i="1" dirty="0" smtClean="0"/>
              <a:t>/</a:t>
            </a:r>
            <a:r>
              <a:rPr lang="en-US" i="1" dirty="0" smtClean="0"/>
              <a:t>p</a:t>
            </a:r>
            <a:r>
              <a:rPr lang="ru-RU" dirty="0" smtClean="0"/>
              <a:t> =0,0009, </a:t>
            </a:r>
            <a:r>
              <a:rPr lang="en-US" dirty="0" smtClean="0"/>
              <a:t>Kinetic energy</a:t>
            </a:r>
            <a:r>
              <a:rPr lang="ru-RU" dirty="0" smtClean="0"/>
              <a:t> = 700 </a:t>
            </a:r>
            <a:r>
              <a:rPr lang="en-US" dirty="0" smtClean="0"/>
              <a:t> </a:t>
            </a:r>
            <a:r>
              <a:rPr lang="en-US" dirty="0" err="1" smtClean="0"/>
              <a:t>MeV</a:t>
            </a:r>
            <a:r>
              <a:rPr lang="ru-RU" dirty="0" smtClean="0"/>
              <a:t>/</a:t>
            </a:r>
            <a:r>
              <a:rPr lang="en-US" dirty="0" smtClean="0"/>
              <a:t>n</a:t>
            </a:r>
            <a:r>
              <a:rPr lang="ru-RU" dirty="0" smtClean="0"/>
              <a:t>, </a:t>
            </a:r>
            <a:r>
              <a:rPr lang="en-US" dirty="0" smtClean="0"/>
              <a:t>Number of </a:t>
            </a:r>
            <a:r>
              <a:rPr lang="en-US" dirty="0" err="1" smtClean="0"/>
              <a:t>partccles</a:t>
            </a:r>
            <a:r>
              <a:rPr lang="ru-RU" dirty="0" smtClean="0"/>
              <a:t> = 1.3 10</a:t>
            </a:r>
            <a:r>
              <a:rPr lang="ru-RU" baseline="30000" dirty="0" smtClean="0"/>
              <a:t>12</a:t>
            </a:r>
            <a:r>
              <a:rPr lang="ru-RU" dirty="0" smtClean="0"/>
              <a:t> . </a:t>
            </a:r>
            <a:endParaRPr lang="en-US" dirty="0" smtClean="0"/>
          </a:p>
          <a:p>
            <a:r>
              <a:rPr lang="en-US" dirty="0" smtClean="0"/>
              <a:t>We see that account of chamber limitations strongly limits  the chamber acceptance</a:t>
            </a:r>
            <a:endParaRPr lang="ru-RU" dirty="0" smtClean="0"/>
          </a:p>
          <a:p>
            <a:endParaRPr lang="ru-RU" dirty="0"/>
          </a:p>
        </p:txBody>
      </p:sp>
      <p:sp>
        <p:nvSpPr>
          <p:cNvPr id="6246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62465" name="Рисунок 63" descr="fig6n.bmp"/>
          <p:cNvPicPr>
            <a:picLocks noChangeAspect="1" noChangeArrowheads="1"/>
          </p:cNvPicPr>
          <p:nvPr/>
        </p:nvPicPr>
        <p:blipFill>
          <a:blip r:embed="rId3"/>
          <a:srcRect/>
          <a:stretch>
            <a:fillRect/>
          </a:stretch>
        </p:blipFill>
        <p:spPr bwMode="auto">
          <a:xfrm>
            <a:off x="1785918" y="642918"/>
            <a:ext cx="5310197" cy="3829469"/>
          </a:xfrm>
          <a:prstGeom prst="rect">
            <a:avLst/>
          </a:prstGeom>
          <a:noFill/>
        </p:spPr>
      </p:pic>
      <p:sp>
        <p:nvSpPr>
          <p:cNvPr id="62467" name="Rectangle 3"/>
          <p:cNvSpPr>
            <a:spLocks noChangeArrowheads="1"/>
          </p:cNvSpPr>
          <p:nvPr/>
        </p:nvSpPr>
        <p:spPr bwMode="auto">
          <a:xfrm>
            <a:off x="0" y="3314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Contents</a:t>
            </a:r>
            <a:endParaRPr lang="ru-RU" sz="3200"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r>
              <a:rPr lang="en-US" sz="2000" dirty="0" smtClean="0">
                <a:latin typeface="Times New Roman" pitchFamily="18" charset="0"/>
                <a:cs typeface="Times New Roman" pitchFamily="18" charset="0"/>
              </a:rPr>
              <a:t>ITEP TWAC device, its status and future plans.</a:t>
            </a:r>
          </a:p>
          <a:p>
            <a:r>
              <a:rPr lang="en-US" sz="2000" dirty="0" smtClean="0">
                <a:latin typeface="Times New Roman" pitchFamily="18" charset="0"/>
                <a:cs typeface="Times New Roman" pitchFamily="18" charset="0"/>
              </a:rPr>
              <a:t>ITEP  studies on particle dynamics:</a:t>
            </a:r>
            <a:endParaRPr lang="en-US" sz="2000" dirty="0" smtClean="0">
              <a:latin typeface="Times New Roman" pitchFamily="18" charset="0"/>
              <a:cs typeface="Times New Roman" pitchFamily="18" charset="0"/>
            </a:endParaRPr>
          </a:p>
          <a:p>
            <a:pPr marL="457200" indent="-457200">
              <a:buFont typeface="+mj-lt"/>
              <a:buAutoNum type="arabicPeriod"/>
            </a:pPr>
            <a:r>
              <a:rPr lang="en-US" sz="1800" i="1" dirty="0" smtClean="0">
                <a:latin typeface="Times New Roman" pitchFamily="18" charset="0"/>
                <a:cs typeface="Times New Roman" pitchFamily="18" charset="0"/>
              </a:rPr>
              <a:t>Main directions of </a:t>
            </a:r>
            <a:r>
              <a:rPr lang="en-US" sz="1800" i="1" dirty="0" smtClean="0">
                <a:latin typeface="Times New Roman" pitchFamily="18" charset="0"/>
                <a:cs typeface="Times New Roman" pitchFamily="18" charset="0"/>
              </a:rPr>
              <a:t>theoretical and numerical </a:t>
            </a:r>
            <a:r>
              <a:rPr lang="en-US" sz="1800" i="1" dirty="0" smtClean="0">
                <a:latin typeface="Times New Roman" pitchFamily="18" charset="0"/>
                <a:cs typeface="Times New Roman" pitchFamily="18" charset="0"/>
              </a:rPr>
              <a:t>studies.</a:t>
            </a:r>
          </a:p>
          <a:p>
            <a:pPr marL="457200" indent="-457200">
              <a:buFont typeface="+mj-lt"/>
              <a:buAutoNum type="arabicPeriod"/>
            </a:pPr>
            <a:r>
              <a:rPr lang="en-US" sz="1800" i="1" dirty="0" smtClean="0">
                <a:latin typeface="Times New Roman" pitchFamily="18" charset="0"/>
                <a:cs typeface="Times New Roman" pitchFamily="18" charset="0"/>
              </a:rPr>
              <a:t>Last  advances in slow IBS analysis.</a:t>
            </a:r>
          </a:p>
          <a:p>
            <a:pPr marL="457200" indent="-457200">
              <a:buFont typeface="+mj-lt"/>
              <a:buAutoNum type="arabicPeriod"/>
            </a:pPr>
            <a:r>
              <a:rPr lang="en-US" sz="1800" i="1" dirty="0" smtClean="0">
                <a:latin typeface="Times New Roman" pitchFamily="18" charset="0"/>
                <a:cs typeface="Times New Roman" pitchFamily="18" charset="0"/>
              </a:rPr>
              <a:t>Numerical </a:t>
            </a:r>
            <a:r>
              <a:rPr lang="en-US" sz="1800" i="1" dirty="0" smtClean="0">
                <a:latin typeface="Times New Roman" pitchFamily="18" charset="0"/>
                <a:cs typeface="Times New Roman" pitchFamily="18" charset="0"/>
              </a:rPr>
              <a:t>modeling </a:t>
            </a:r>
            <a:r>
              <a:rPr lang="en-US" sz="1800" i="1" dirty="0" smtClean="0">
                <a:latin typeface="Times New Roman" pitchFamily="18" charset="0"/>
                <a:cs typeface="Times New Roman" pitchFamily="18" charset="0"/>
              </a:rPr>
              <a:t>of space charge effects.</a:t>
            </a:r>
          </a:p>
          <a:p>
            <a:pPr marL="457200" indent="-457200">
              <a:buFont typeface="+mj-lt"/>
              <a:buAutoNum type="arabicPeriod"/>
            </a:pPr>
            <a:r>
              <a:rPr lang="en-US" sz="1800" i="1" dirty="0" err="1" smtClean="0">
                <a:latin typeface="Times New Roman" pitchFamily="18" charset="0"/>
                <a:cs typeface="Times New Roman" pitchFamily="18" charset="0"/>
              </a:rPr>
              <a:t>Nechoroshev’s</a:t>
            </a:r>
            <a:r>
              <a:rPr lang="en-US" sz="1800" i="1" dirty="0" smtClean="0">
                <a:latin typeface="Times New Roman" pitchFamily="18" charset="0"/>
                <a:cs typeface="Times New Roman" pitchFamily="18" charset="0"/>
              </a:rPr>
              <a:t> theorem and its application to octupole families of SIS100 </a:t>
            </a:r>
          </a:p>
          <a:p>
            <a:pPr marL="457200" indent="-457200">
              <a:buFont typeface="+mj-lt"/>
              <a:buAutoNum type="arabicPeriod"/>
            </a:pPr>
            <a:r>
              <a:rPr lang="en-US" sz="1800" i="1" dirty="0" smtClean="0">
                <a:latin typeface="Times New Roman" pitchFamily="18" charset="0"/>
                <a:cs typeface="Times New Roman" pitchFamily="18" charset="0"/>
              </a:rPr>
              <a:t>Method of harmonic gradient correction .</a:t>
            </a:r>
          </a:p>
          <a:p>
            <a:pPr marL="457200" indent="-457200">
              <a:buFont typeface="+mj-lt"/>
              <a:buAutoNum type="arabicPeriod"/>
            </a:pPr>
            <a:r>
              <a:rPr lang="en-US" sz="1800" i="1" dirty="0" err="1" smtClean="0">
                <a:latin typeface="Times New Roman" pitchFamily="18" charset="0"/>
                <a:cs typeface="Times New Roman" pitchFamily="18" charset="0"/>
              </a:rPr>
              <a:t>Acknowlwdgements</a:t>
            </a:r>
            <a:r>
              <a:rPr lang="en-US" sz="1800" i="1" dirty="0" smtClean="0">
                <a:latin typeface="Times New Roman" pitchFamily="18" charset="0"/>
                <a:cs typeface="Times New Roman" pitchFamily="18" charset="0"/>
              </a:rPr>
              <a:t>.,</a:t>
            </a:r>
            <a:endParaRPr lang="en-US" sz="1800" i="1" dirty="0" smtClean="0">
              <a:latin typeface="Times New Roman" pitchFamily="18" charset="0"/>
              <a:cs typeface="Times New Roman" pitchFamily="18" charset="0"/>
            </a:endParaRPr>
          </a:p>
          <a:p>
            <a:pPr marL="457200" indent="-457200">
              <a:buNone/>
            </a:pPr>
            <a:r>
              <a:rPr lang="en-US" sz="1800" i="1" dirty="0" smtClean="0">
                <a:latin typeface="Times New Roman" pitchFamily="18" charset="0"/>
                <a:cs typeface="Times New Roman" pitchFamily="18" charset="0"/>
              </a:rPr>
              <a:t>                </a:t>
            </a:r>
          </a:p>
          <a:p>
            <a:pPr marL="457200" indent="-457200">
              <a:buFont typeface="+mj-lt"/>
              <a:buAutoNum type="arabicPeriod"/>
            </a:pPr>
            <a:endParaRPr lang="en-US" sz="2000" dirty="0" smtClean="0">
              <a:latin typeface="Times New Roman" pitchFamily="18" charset="0"/>
              <a:cs typeface="Times New Roman" pitchFamily="18" charset="0"/>
            </a:endParaRPr>
          </a:p>
          <a:p>
            <a:pPr marL="514350" indent="-514350">
              <a:buFont typeface="+mj-lt"/>
              <a:buAutoNum type="arabicPeriod"/>
            </a:pPr>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1400" dirty="0" err="1" smtClean="0"/>
              <a:t>Methodics</a:t>
            </a:r>
            <a:r>
              <a:rPr lang="en-US" sz="1400" dirty="0" smtClean="0"/>
              <a:t> of DA MADX calculations (according to </a:t>
            </a:r>
            <a:r>
              <a:rPr lang="en-US" sz="1400" dirty="0" err="1" smtClean="0"/>
              <a:t>G.Franchetti</a:t>
            </a:r>
            <a:r>
              <a:rPr lang="en-US" sz="1400" dirty="0" smtClean="0"/>
              <a:t>). Space charge is included using by </a:t>
            </a:r>
            <a:r>
              <a:rPr lang="en-US" sz="1400" dirty="0" err="1" smtClean="0"/>
              <a:t>Kapin’s</a:t>
            </a:r>
            <a:r>
              <a:rPr lang="en-US" sz="1400" dirty="0" smtClean="0"/>
              <a:t> method</a:t>
            </a:r>
            <a:endParaRPr lang="ru-RU" sz="1400" dirty="0"/>
          </a:p>
        </p:txBody>
      </p:sp>
      <p:sp>
        <p:nvSpPr>
          <p:cNvPr id="4" name="Текст 3"/>
          <p:cNvSpPr>
            <a:spLocks noGrp="1"/>
          </p:cNvSpPr>
          <p:nvPr>
            <p:ph type="body" sz="half" idx="2"/>
          </p:nvPr>
        </p:nvSpPr>
        <p:spPr/>
        <p:txBody>
          <a:bodyPr/>
          <a:lstStyle/>
          <a:p>
            <a:endParaRPr lang="ru-RU" dirty="0"/>
          </a:p>
        </p:txBody>
      </p:sp>
      <p:pic>
        <p:nvPicPr>
          <p:cNvPr id="61442" name="Picture 2"/>
          <p:cNvPicPr>
            <a:picLocks noGrp="1" noChangeAspect="1" noChangeArrowheads="1"/>
          </p:cNvPicPr>
          <p:nvPr>
            <p:ph idx="1"/>
          </p:nvPr>
        </p:nvPicPr>
        <p:blipFill>
          <a:blip r:embed="rId2"/>
          <a:srcRect/>
          <a:stretch>
            <a:fillRect/>
          </a:stretch>
        </p:blipFill>
        <p:spPr bwMode="auto">
          <a:xfrm>
            <a:off x="4635499" y="714356"/>
            <a:ext cx="3203015" cy="4661713"/>
          </a:xfrm>
          <a:prstGeom prst="rect">
            <a:avLst/>
          </a:prstGeom>
          <a:noFill/>
          <a:ln w="9525">
            <a:noFill/>
            <a:miter lim="800000"/>
            <a:headEnd/>
            <a:tailEnd/>
          </a:ln>
          <a:effectLst/>
        </p:spPr>
      </p:pic>
      <p:pic>
        <p:nvPicPr>
          <p:cNvPr id="61443" name="Picture 3"/>
          <p:cNvPicPr>
            <a:picLocks noChangeAspect="1" noChangeArrowheads="1"/>
          </p:cNvPicPr>
          <p:nvPr/>
        </p:nvPicPr>
        <p:blipFill>
          <a:blip r:embed="rId3"/>
          <a:srcRect/>
          <a:stretch>
            <a:fillRect/>
          </a:stretch>
        </p:blipFill>
        <p:spPr bwMode="auto">
          <a:xfrm>
            <a:off x="500034" y="1500174"/>
            <a:ext cx="3009900" cy="990600"/>
          </a:xfrm>
          <a:prstGeom prst="rect">
            <a:avLst/>
          </a:prstGeom>
          <a:noFill/>
          <a:ln w="9525">
            <a:noFill/>
            <a:miter lim="800000"/>
            <a:headEnd/>
            <a:tailEnd/>
          </a:ln>
          <a:effectLst/>
        </p:spPr>
      </p:pic>
      <p:pic>
        <p:nvPicPr>
          <p:cNvPr id="61444" name="Picture 4"/>
          <p:cNvPicPr>
            <a:picLocks noChangeAspect="1" noChangeArrowheads="1"/>
          </p:cNvPicPr>
          <p:nvPr/>
        </p:nvPicPr>
        <p:blipFill>
          <a:blip r:embed="rId4"/>
          <a:srcRect/>
          <a:stretch>
            <a:fillRect/>
          </a:stretch>
        </p:blipFill>
        <p:spPr bwMode="auto">
          <a:xfrm>
            <a:off x="500034" y="2500306"/>
            <a:ext cx="3000375" cy="1066800"/>
          </a:xfrm>
          <a:prstGeom prst="rect">
            <a:avLst/>
          </a:prstGeom>
          <a:noFill/>
          <a:ln w="9525">
            <a:noFill/>
            <a:miter lim="800000"/>
            <a:headEnd/>
            <a:tailEnd/>
          </a:ln>
          <a:effectLst/>
        </p:spPr>
      </p:pic>
      <p:pic>
        <p:nvPicPr>
          <p:cNvPr id="61445" name="Picture 5"/>
          <p:cNvPicPr>
            <a:picLocks noChangeAspect="1" noChangeArrowheads="1"/>
          </p:cNvPicPr>
          <p:nvPr/>
        </p:nvPicPr>
        <p:blipFill>
          <a:blip r:embed="rId5"/>
          <a:srcRect/>
          <a:stretch>
            <a:fillRect/>
          </a:stretch>
        </p:blipFill>
        <p:spPr bwMode="auto">
          <a:xfrm>
            <a:off x="428596" y="3500438"/>
            <a:ext cx="3057525" cy="923925"/>
          </a:xfrm>
          <a:prstGeom prst="rect">
            <a:avLst/>
          </a:prstGeom>
          <a:noFill/>
          <a:ln w="9525">
            <a:noFill/>
            <a:miter lim="800000"/>
            <a:headEnd/>
            <a:tailEnd/>
          </a:ln>
          <a:effectLst/>
        </p:spPr>
      </p:pic>
      <p:pic>
        <p:nvPicPr>
          <p:cNvPr id="61446" name="Picture 6"/>
          <p:cNvPicPr>
            <a:picLocks noChangeAspect="1" noChangeArrowheads="1"/>
          </p:cNvPicPr>
          <p:nvPr/>
        </p:nvPicPr>
        <p:blipFill>
          <a:blip r:embed="rId6"/>
          <a:srcRect/>
          <a:stretch>
            <a:fillRect/>
          </a:stretch>
        </p:blipFill>
        <p:spPr bwMode="auto">
          <a:xfrm>
            <a:off x="428596" y="4429132"/>
            <a:ext cx="3000375" cy="8763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DA in TWAC storage for 2e13 protons. </a:t>
            </a:r>
            <a:endParaRPr lang="ru-RU" dirty="0"/>
          </a:p>
        </p:txBody>
      </p:sp>
      <p:sp>
        <p:nvSpPr>
          <p:cNvPr id="4" name="Текст 3"/>
          <p:cNvSpPr>
            <a:spLocks noGrp="1"/>
          </p:cNvSpPr>
          <p:nvPr>
            <p:ph type="body" sz="half" idx="2"/>
          </p:nvPr>
        </p:nvSpPr>
        <p:spPr/>
        <p:txBody>
          <a:bodyPr/>
          <a:lstStyle/>
          <a:p>
            <a:endParaRPr lang="ru-RU" dirty="0"/>
          </a:p>
        </p:txBody>
      </p:sp>
      <p:pic>
        <p:nvPicPr>
          <p:cNvPr id="60418" name="Picture 2"/>
          <p:cNvPicPr>
            <a:picLocks noGrp="1" noChangeAspect="1" noChangeArrowheads="1"/>
          </p:cNvPicPr>
          <p:nvPr>
            <p:ph type="pic" idx="1"/>
          </p:nvPr>
        </p:nvPicPr>
        <p:blipFill>
          <a:blip r:embed="rId2"/>
          <a:srcRect l="2681" r="2681"/>
          <a:stretch>
            <a:fillRect/>
          </a:stretch>
        </p:blipFill>
        <p:spPr bwMode="auto">
          <a:prstGeom prst="rect">
            <a:avLst/>
          </a:prstGeom>
          <a:noFill/>
          <a:ln w="9525">
            <a:noFill/>
            <a:miter lim="800000"/>
            <a:headEnd/>
            <a:tailEnd/>
          </a:ln>
          <a:effectLst/>
        </p:spPr>
      </p:pic>
      <p:pic>
        <p:nvPicPr>
          <p:cNvPr id="60419" name="Picture 3"/>
          <p:cNvPicPr>
            <a:picLocks noChangeAspect="1" noChangeArrowheads="1"/>
          </p:cNvPicPr>
          <p:nvPr/>
        </p:nvPicPr>
        <p:blipFill>
          <a:blip r:embed="rId3"/>
          <a:srcRect/>
          <a:stretch>
            <a:fillRect/>
          </a:stretch>
        </p:blipFill>
        <p:spPr bwMode="auto">
          <a:xfrm>
            <a:off x="1857356" y="5357826"/>
            <a:ext cx="5429288" cy="90841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2800" smtClean="0"/>
              <a:t>Discussion on SC models</a:t>
            </a:r>
            <a:r>
              <a:rPr lang="en-US" smtClean="0"/>
              <a:t>.</a:t>
            </a:r>
            <a:endParaRPr lang="ru-RU" dirty="0"/>
          </a:p>
        </p:txBody>
      </p:sp>
      <p:sp>
        <p:nvSpPr>
          <p:cNvPr id="3" name="Содержимое 2"/>
          <p:cNvSpPr>
            <a:spLocks noGrp="1"/>
          </p:cNvSpPr>
          <p:nvPr>
            <p:ph idx="1"/>
          </p:nvPr>
        </p:nvSpPr>
        <p:spPr/>
        <p:txBody>
          <a:bodyPr>
            <a:normAutofit/>
          </a:bodyPr>
          <a:lstStyle/>
          <a:p>
            <a:r>
              <a:rPr lang="en-US" sz="1900" dirty="0" smtClean="0"/>
              <a:t>   I </a:t>
            </a:r>
            <a:r>
              <a:rPr lang="en-US" sz="1900" dirty="0" smtClean="0"/>
              <a:t>guess that it is </a:t>
            </a:r>
            <a:r>
              <a:rPr lang="en-US" sz="1900" dirty="0" smtClean="0"/>
              <a:t>desirable </a:t>
            </a:r>
            <a:r>
              <a:rPr lang="en-US" sz="1900" dirty="0" smtClean="0"/>
              <a:t>to </a:t>
            </a:r>
            <a:r>
              <a:rPr lang="en-US" sz="1900" dirty="0" smtClean="0"/>
              <a:t>take into account coherent envelope oscillations and final chamber sizes  in MADX  calculations of DA. It can be </a:t>
            </a:r>
            <a:r>
              <a:rPr lang="en-US" sz="1900" dirty="0" smtClean="0"/>
              <a:t>made by use</a:t>
            </a:r>
            <a:r>
              <a:rPr lang="en-US" sz="1900" dirty="0" smtClean="0"/>
              <a:t> </a:t>
            </a:r>
            <a:r>
              <a:rPr lang="en-US" sz="1900" dirty="0" smtClean="0"/>
              <a:t>of the following scheme:</a:t>
            </a:r>
          </a:p>
          <a:p>
            <a:pPr marL="514350" indent="-514350">
              <a:buFont typeface="+mj-lt"/>
              <a:buAutoNum type="arabicPeriod"/>
            </a:pPr>
            <a:r>
              <a:rPr lang="en-US" sz="1900" dirty="0" smtClean="0"/>
              <a:t>Solution of self-consistent </a:t>
            </a:r>
            <a:r>
              <a:rPr lang="en-US" sz="1900" dirty="0" err="1" smtClean="0"/>
              <a:t>Kapchinsky-Vladimirsky</a:t>
            </a:r>
            <a:r>
              <a:rPr lang="en-US" sz="1900" dirty="0" smtClean="0"/>
              <a:t> </a:t>
            </a:r>
            <a:r>
              <a:rPr lang="en-US" sz="1900" dirty="0" smtClean="0"/>
              <a:t>equations (if we take into account the momentum spread it should be included in </a:t>
            </a:r>
            <a:r>
              <a:rPr lang="en-US" sz="1900" dirty="0" smtClean="0"/>
              <a:t>K-V </a:t>
            </a:r>
            <a:r>
              <a:rPr lang="en-US" sz="1900" dirty="0" smtClean="0"/>
              <a:t>equations).</a:t>
            </a:r>
          </a:p>
          <a:p>
            <a:pPr marL="514350" indent="-514350">
              <a:buFont typeface="+mj-lt"/>
              <a:buAutoNum type="arabicPeriod"/>
            </a:pPr>
            <a:r>
              <a:rPr lang="en-US" sz="1900" dirty="0" smtClean="0"/>
              <a:t>Choice of beam-beam kicks strengths in correspondence with found solution.</a:t>
            </a:r>
          </a:p>
          <a:p>
            <a:pPr marL="514350" indent="-514350">
              <a:buFont typeface="+mj-lt"/>
              <a:buAutoNum type="arabicPeriod"/>
            </a:pPr>
            <a:r>
              <a:rPr lang="en-US" sz="1900" dirty="0" smtClean="0"/>
              <a:t>Including of diaphragms in MADX calculations in order to simulate influence of final chamber sizes.</a:t>
            </a:r>
          </a:p>
          <a:p>
            <a:pPr marL="514350" indent="-514350">
              <a:buFont typeface="+mj-lt"/>
              <a:buAutoNum type="arabicPeriod"/>
            </a:pPr>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en-US" sz="2400" b="1" i="1" dirty="0" smtClean="0"/>
              <a:t>Nekhorochev’s theorem and its application to SIS100.</a:t>
            </a:r>
            <a:br>
              <a:rPr lang="en-US" sz="2400" b="1" i="1" dirty="0" smtClean="0"/>
            </a:br>
            <a:endParaRPr lang="ru-RU" sz="2400" dirty="0"/>
          </a:p>
        </p:txBody>
      </p:sp>
      <p:sp>
        <p:nvSpPr>
          <p:cNvPr id="3" name="Содержимое 2"/>
          <p:cNvSpPr>
            <a:spLocks noGrp="1"/>
          </p:cNvSpPr>
          <p:nvPr>
            <p:ph idx="1"/>
          </p:nvPr>
        </p:nvSpPr>
        <p:spPr/>
        <p:txBody>
          <a:bodyPr/>
          <a:lstStyle/>
          <a:p>
            <a:pPr marL="514350" lvl="0" indent="-514350">
              <a:buFont typeface="+mj-lt"/>
              <a:buAutoNum type="arabicPeriod"/>
            </a:pPr>
            <a:r>
              <a:rPr lang="en-US" sz="2400" b="1" i="1" dirty="0" smtClean="0"/>
              <a:t>Nekhorochev’s </a:t>
            </a:r>
            <a:r>
              <a:rPr lang="en-US" sz="2400" b="1" i="1" dirty="0"/>
              <a:t>theorem</a:t>
            </a:r>
            <a:r>
              <a:rPr lang="en-US" sz="2400" b="1" i="1" dirty="0" smtClean="0"/>
              <a:t>.</a:t>
            </a:r>
          </a:p>
          <a:p>
            <a:pPr marL="514350" lvl="0" indent="-514350">
              <a:buFont typeface="+mj-lt"/>
              <a:buAutoNum type="arabicPeriod"/>
            </a:pPr>
            <a:r>
              <a:rPr lang="en-US" sz="2400" b="1" i="1" dirty="0" smtClean="0"/>
              <a:t>Quasi-convex functions.</a:t>
            </a:r>
          </a:p>
          <a:p>
            <a:pPr marL="514350" indent="-514350">
              <a:buFont typeface="+mj-lt"/>
              <a:buAutoNum type="arabicPeriod"/>
            </a:pPr>
            <a:r>
              <a:rPr lang="en-US" sz="2400" b="1" i="1" dirty="0"/>
              <a:t>How to apply this theory to accelerator problems?</a:t>
            </a:r>
            <a:endParaRPr lang="ru-RU" sz="2400" dirty="0"/>
          </a:p>
          <a:p>
            <a:pPr marL="514350" indent="-514350">
              <a:buFont typeface="+mj-lt"/>
              <a:buAutoNum type="arabicPeriod"/>
            </a:pPr>
            <a:r>
              <a:rPr lang="en-US" sz="2400" b="1" i="1" dirty="0"/>
              <a:t>Physical sense of </a:t>
            </a:r>
            <a:r>
              <a:rPr lang="en-US" sz="2400" b="1" i="1" dirty="0" err="1" smtClean="0"/>
              <a:t>Nekhoroshev’s</a:t>
            </a:r>
            <a:r>
              <a:rPr lang="en-US" sz="2400" b="1" i="1" dirty="0" smtClean="0"/>
              <a:t> </a:t>
            </a:r>
            <a:r>
              <a:rPr lang="en-US" sz="2400" b="1" i="1" dirty="0"/>
              <a:t>criterion.</a:t>
            </a:r>
            <a:endParaRPr lang="ru-RU" sz="2400" dirty="0"/>
          </a:p>
          <a:p>
            <a:pPr marL="514350" indent="-514350">
              <a:buFont typeface="+mj-lt"/>
              <a:buAutoNum type="arabicPeriod"/>
            </a:pPr>
            <a:r>
              <a:rPr lang="en-US" sz="2400" b="1" i="1" dirty="0"/>
              <a:t>Octupole families</a:t>
            </a:r>
            <a:r>
              <a:rPr lang="en-US" sz="2400" b="1" dirty="0" smtClean="0"/>
              <a:t>.</a:t>
            </a:r>
          </a:p>
          <a:p>
            <a:pPr marL="514350" indent="-514350">
              <a:buFont typeface="+mj-lt"/>
              <a:buAutoNum type="arabicPeriod"/>
            </a:pPr>
            <a:r>
              <a:rPr lang="en-US" sz="2400" b="1" i="1" dirty="0" smtClean="0"/>
              <a:t>Application to SIS100.</a:t>
            </a:r>
          </a:p>
          <a:p>
            <a:pPr marL="514350" indent="-514350">
              <a:buFont typeface="+mj-lt"/>
              <a:buAutoNum type="arabicPeriod"/>
            </a:pPr>
            <a:r>
              <a:rPr lang="en-US" sz="2400" b="1" i="1" dirty="0" smtClean="0"/>
              <a:t>Summary and discussion.</a:t>
            </a:r>
            <a:endParaRPr lang="ru-RU" sz="2400" i="1" dirty="0"/>
          </a:p>
          <a:p>
            <a:pPr marL="514350" lvl="0" indent="-514350">
              <a:buNone/>
            </a:pPr>
            <a:endParaRPr lang="ru-RU" dirty="0"/>
          </a:p>
          <a:p>
            <a:endParaRPr lang="ru-RU" dirty="0"/>
          </a:p>
        </p:txBody>
      </p:sp>
      <p:sp>
        <p:nvSpPr>
          <p:cNvPr id="6" name="Дата 5"/>
          <p:cNvSpPr>
            <a:spLocks noGrp="1"/>
          </p:cNvSpPr>
          <p:nvPr>
            <p:ph type="dt" sz="half" idx="10"/>
          </p:nvPr>
        </p:nvSpPr>
        <p:spPr/>
        <p:txBody>
          <a:bodyPr/>
          <a:lstStyle/>
          <a:p>
            <a:fld id="{13787171-7046-45C7-99C0-2630FB2C3444}" type="datetime1">
              <a:rPr lang="ru-RU" smtClean="0"/>
              <a:pPr/>
              <a:t>02.07.2010</a:t>
            </a:fld>
            <a:endParaRPr lang="ru-RU"/>
          </a:p>
        </p:txBody>
      </p:sp>
      <p:sp>
        <p:nvSpPr>
          <p:cNvPr id="7" name="Номер слайда 6"/>
          <p:cNvSpPr>
            <a:spLocks noGrp="1"/>
          </p:cNvSpPr>
          <p:nvPr>
            <p:ph type="sldNum" sz="quarter" idx="12"/>
          </p:nvPr>
        </p:nvSpPr>
        <p:spPr/>
        <p:txBody>
          <a:bodyPr/>
          <a:lstStyle/>
          <a:p>
            <a:fld id="{995C5A74-7EDF-4D6A-910E-1675BB170F75}" type="slidenum">
              <a:rPr lang="ru-RU" smtClean="0"/>
              <a:pPr/>
              <a:t>23</a:t>
            </a:fld>
            <a:endParaRPr lang="ru-RU"/>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en-US" b="1" i="1" dirty="0" smtClean="0"/>
              <a:t>Nekhorochev’s theorem.</a:t>
            </a:r>
            <a:br>
              <a:rPr lang="en-US" b="1" i="1" dirty="0" smtClean="0"/>
            </a:br>
            <a:endParaRPr lang="ru-RU" dirty="0"/>
          </a:p>
        </p:txBody>
      </p:sp>
      <p:sp>
        <p:nvSpPr>
          <p:cNvPr id="3" name="Содержимое 2"/>
          <p:cNvSpPr>
            <a:spLocks noGrp="1"/>
          </p:cNvSpPr>
          <p:nvPr>
            <p:ph idx="1"/>
          </p:nvPr>
        </p:nvSpPr>
        <p:spPr/>
        <p:txBody>
          <a:bodyPr>
            <a:normAutofit lnSpcReduction="10000"/>
          </a:bodyPr>
          <a:lstStyle/>
          <a:p>
            <a:r>
              <a:rPr lang="en-US" sz="1400" dirty="0"/>
              <a:t>Russian mathematician </a:t>
            </a:r>
            <a:r>
              <a:rPr lang="en-US" sz="1400" dirty="0" smtClean="0"/>
              <a:t>Nekhorochev </a:t>
            </a:r>
            <a:r>
              <a:rPr lang="en-US" sz="1400" dirty="0"/>
              <a:t>in paper </a:t>
            </a:r>
            <a:r>
              <a:rPr lang="en-US" sz="1400" dirty="0" smtClean="0"/>
              <a:t>of 1974 year  </a:t>
            </a:r>
            <a:r>
              <a:rPr lang="en-US" sz="1400" dirty="0"/>
              <a:t>has considered a stability of Hamiltonian systems with the following Hamiltonian written in “action-phase”  </a:t>
            </a:r>
            <a:r>
              <a:rPr lang="en-US" sz="1400" dirty="0" smtClean="0"/>
              <a:t>(                       ) </a:t>
            </a:r>
            <a:r>
              <a:rPr lang="en-US" sz="1400" dirty="0"/>
              <a:t>variables:</a:t>
            </a:r>
            <a:endParaRPr lang="ru-RU" sz="1400" dirty="0"/>
          </a:p>
          <a:p>
            <a:pPr>
              <a:buNone/>
            </a:pPr>
            <a:r>
              <a:rPr lang="en-US" sz="1400" dirty="0"/>
              <a:t>					</a:t>
            </a:r>
            <a:r>
              <a:rPr lang="en-US" sz="1400" dirty="0" smtClean="0"/>
              <a:t>                                                                                                     (</a:t>
            </a:r>
            <a:r>
              <a:rPr lang="en-US" sz="1400" dirty="0"/>
              <a:t>1)</a:t>
            </a:r>
            <a:endParaRPr lang="ru-RU" sz="1400" dirty="0"/>
          </a:p>
          <a:p>
            <a:pPr>
              <a:buNone/>
            </a:pPr>
            <a:r>
              <a:rPr lang="en-US" sz="1400" dirty="0" smtClean="0"/>
              <a:t>            for </a:t>
            </a:r>
            <a:r>
              <a:rPr lang="en-US" sz="1400" dirty="0"/>
              <a:t>a case of weak perturbation </a:t>
            </a:r>
            <a:r>
              <a:rPr lang="en-US" sz="1400" dirty="0" smtClean="0"/>
              <a:t>(                     ).</a:t>
            </a:r>
            <a:r>
              <a:rPr lang="en-US" dirty="0" smtClean="0"/>
              <a:t> </a:t>
            </a:r>
          </a:p>
          <a:p>
            <a:r>
              <a:rPr lang="en-US" sz="1600" i="1" dirty="0"/>
              <a:t>Theorem</a:t>
            </a:r>
            <a:r>
              <a:rPr lang="en-US" sz="1800" i="1" dirty="0"/>
              <a:t>. </a:t>
            </a:r>
            <a:r>
              <a:rPr lang="en-US" sz="1800" dirty="0"/>
              <a:t>Let </a:t>
            </a:r>
            <a:r>
              <a:rPr lang="en-US" sz="1800" dirty="0" smtClean="0"/>
              <a:t>function                   </a:t>
            </a:r>
            <a:r>
              <a:rPr lang="en-US" sz="1800" dirty="0"/>
              <a:t>satisfies some “convex conditions” (see below). Then there are positive constants </a:t>
            </a:r>
            <a:r>
              <a:rPr lang="en-US" sz="1800" dirty="0" smtClean="0"/>
              <a:t>               and       , </a:t>
            </a:r>
            <a:r>
              <a:rPr lang="en-US" sz="1800" dirty="0"/>
              <a:t>which have the following feature:</a:t>
            </a:r>
            <a:endParaRPr lang="ru-RU" sz="1800" dirty="0"/>
          </a:p>
          <a:p>
            <a:pPr>
              <a:buNone/>
            </a:pPr>
            <a:r>
              <a:rPr lang="en-US" sz="1800" dirty="0" smtClean="0"/>
              <a:t>        </a:t>
            </a:r>
            <a:r>
              <a:rPr lang="en-US" sz="1800" dirty="0"/>
              <a:t>						</a:t>
            </a:r>
            <a:r>
              <a:rPr lang="en-US" sz="1800" dirty="0" smtClean="0"/>
              <a:t>                                          (2)</a:t>
            </a:r>
            <a:endParaRPr lang="ru-RU" sz="1800" dirty="0" smtClean="0"/>
          </a:p>
          <a:p>
            <a:pPr>
              <a:buNone/>
            </a:pPr>
            <a:r>
              <a:rPr lang="en-US" sz="1800" dirty="0" smtClean="0"/>
              <a:t>         For all                             where </a:t>
            </a:r>
            <a:endParaRPr lang="ru-RU" sz="1800" dirty="0" smtClean="0"/>
          </a:p>
          <a:p>
            <a:pPr>
              <a:buNone/>
            </a:pPr>
            <a:r>
              <a:rPr lang="en-US" sz="1800" dirty="0"/>
              <a:t>							</a:t>
            </a:r>
            <a:r>
              <a:rPr lang="en-US" sz="1800" dirty="0" smtClean="0"/>
              <a:t>                                          (</a:t>
            </a:r>
            <a:r>
              <a:rPr lang="en-US" sz="1800" dirty="0"/>
              <a:t>3)</a:t>
            </a:r>
            <a:endParaRPr lang="ru-RU" sz="1800" dirty="0"/>
          </a:p>
          <a:p>
            <a:r>
              <a:rPr lang="en-US" sz="1800" dirty="0"/>
              <a:t>Constants </a:t>
            </a:r>
            <a:r>
              <a:rPr lang="en-US" sz="1800" i="1" dirty="0"/>
              <a:t>a </a:t>
            </a:r>
            <a:r>
              <a:rPr lang="en-US" sz="1800" dirty="0"/>
              <a:t>and </a:t>
            </a:r>
            <a:r>
              <a:rPr lang="en-US" sz="1800" i="1" dirty="0"/>
              <a:t>b</a:t>
            </a:r>
            <a:r>
              <a:rPr lang="en-US" sz="1800" dirty="0"/>
              <a:t> depend only on function  </a:t>
            </a:r>
            <a:r>
              <a:rPr lang="en-US" sz="1800" dirty="0" smtClean="0"/>
              <a:t>         . </a:t>
            </a:r>
            <a:r>
              <a:rPr lang="en-US" sz="1800" dirty="0"/>
              <a:t>Constant  </a:t>
            </a:r>
            <a:r>
              <a:rPr lang="en-US" sz="1800" dirty="0" smtClean="0"/>
              <a:t>            depends  </a:t>
            </a:r>
            <a:r>
              <a:rPr lang="en-US" sz="1800" dirty="0"/>
              <a:t>on   </a:t>
            </a:r>
            <a:r>
              <a:rPr lang="en-US" sz="1800" dirty="0" smtClean="0"/>
              <a:t>                         	and </a:t>
            </a:r>
            <a:r>
              <a:rPr lang="en-US" sz="1800" dirty="0"/>
              <a:t>on two parameters of function  </a:t>
            </a:r>
            <a:r>
              <a:rPr lang="en-US" sz="1800" dirty="0" smtClean="0"/>
              <a:t>               estimating </a:t>
            </a:r>
            <a:r>
              <a:rPr lang="en-US" sz="1800" dirty="0"/>
              <a:t>value and diminishment rate of expansion coefficients of </a:t>
            </a:r>
            <a:r>
              <a:rPr lang="en-US" sz="1800" dirty="0" smtClean="0"/>
              <a:t>this function  </a:t>
            </a:r>
            <a:r>
              <a:rPr lang="en-US" sz="1800" dirty="0"/>
              <a:t>in </a:t>
            </a:r>
            <a:r>
              <a:rPr lang="en-US" sz="1800" dirty="0" err="1"/>
              <a:t>Fourrier</a:t>
            </a:r>
            <a:r>
              <a:rPr lang="en-US" sz="1800" dirty="0"/>
              <a:t> series on variables </a:t>
            </a:r>
            <a:r>
              <a:rPr lang="en-US" sz="1800" dirty="0" smtClean="0"/>
              <a:t>        </a:t>
            </a:r>
            <a:r>
              <a:rPr lang="en-US" sz="1800" dirty="0"/>
              <a:t>. </a:t>
            </a:r>
            <a:endParaRPr lang="en-US" sz="1800" dirty="0" smtClean="0"/>
          </a:p>
          <a:p>
            <a:r>
              <a:rPr lang="en-US" sz="1800" i="1" dirty="0" smtClean="0">
                <a:solidFill>
                  <a:srgbClr val="FF0000"/>
                </a:solidFill>
              </a:rPr>
              <a:t>Convex conditions we will name </a:t>
            </a:r>
            <a:r>
              <a:rPr lang="en-US" sz="1800" i="1" dirty="0">
                <a:solidFill>
                  <a:srgbClr val="FF0000"/>
                </a:solidFill>
              </a:rPr>
              <a:t>“stability conditions in </a:t>
            </a:r>
            <a:r>
              <a:rPr lang="en-US" sz="1800" i="1" dirty="0" smtClean="0">
                <a:solidFill>
                  <a:srgbClr val="FF0000"/>
                </a:solidFill>
              </a:rPr>
              <a:t>Nekhorochev’s </a:t>
            </a:r>
            <a:r>
              <a:rPr lang="en-US" sz="1800" i="1" dirty="0">
                <a:solidFill>
                  <a:srgbClr val="FF0000"/>
                </a:solidFill>
              </a:rPr>
              <a:t>sense”.</a:t>
            </a:r>
            <a:endParaRPr lang="ru-RU" sz="1800" i="1" dirty="0">
              <a:solidFill>
                <a:srgbClr val="FF0000"/>
              </a:solidFill>
            </a:endParaRPr>
          </a:p>
          <a:p>
            <a:pPr>
              <a:buNone/>
            </a:pPr>
            <a:endParaRPr lang="ru-RU" dirty="0"/>
          </a:p>
          <a:p>
            <a:endParaRPr lang="ru-RU"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25"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286115" y="2143116"/>
            <a:ext cx="2077133" cy="338138"/>
          </a:xfrm>
          <a:prstGeom prst="rect">
            <a:avLst/>
          </a:prstGeom>
          <a:noFill/>
        </p:spPr>
      </p:pic>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27" name="Picture 3"/>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571868" y="2571744"/>
            <a:ext cx="483054" cy="338138"/>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29" name="Picture 5"/>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5929322" y="1857364"/>
            <a:ext cx="289833" cy="338138"/>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31" name="Picture 7"/>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4071934" y="3071810"/>
            <a:ext cx="289833" cy="338138"/>
          </a:xfrm>
          <a:prstGeom prst="rect">
            <a:avLst/>
          </a:prstGeom>
          <a:noFill/>
        </p:spPr>
      </p:pic>
      <p:sp>
        <p:nvSpPr>
          <p:cNvPr id="103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33" name="Picture 9"/>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5214942" y="3071810"/>
            <a:ext cx="161925" cy="314325"/>
          </a:xfrm>
          <a:prstGeom prst="rect">
            <a:avLst/>
          </a:prstGeom>
          <a:noFill/>
        </p:spPr>
      </p:pic>
      <p:sp>
        <p:nvSpPr>
          <p:cNvPr id="1036"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35" name="Picture 11"/>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4357686" y="3643314"/>
            <a:ext cx="1650909" cy="395288"/>
          </a:xfrm>
          <a:prstGeom prst="rect">
            <a:avLst/>
          </a:prstGeom>
          <a:noFill/>
        </p:spPr>
      </p:pic>
      <p:sp>
        <p:nvSpPr>
          <p:cNvPr id="1038"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37" name="Picture 13"/>
          <p:cNvPicPr>
            <a:picLocks noChangeAspect="1" noChangeArrowheads="1"/>
          </p:cNvPicPr>
          <p:nvPr/>
        </p:nvPicPr>
        <p:blipFill>
          <a:blip r:embed="rId10" cstate="print">
            <a:clrChange>
              <a:clrFrom>
                <a:srgbClr val="FFFFFF"/>
              </a:clrFrom>
              <a:clrTo>
                <a:srgbClr val="FFFFFF">
                  <a:alpha val="0"/>
                </a:srgbClr>
              </a:clrTo>
            </a:clrChange>
          </a:blip>
          <a:srcRect/>
          <a:stretch>
            <a:fillRect/>
          </a:stretch>
        </p:blipFill>
        <p:spPr bwMode="auto">
          <a:xfrm>
            <a:off x="2071670" y="3929066"/>
            <a:ext cx="685800" cy="314325"/>
          </a:xfrm>
          <a:prstGeom prst="rect">
            <a:avLst/>
          </a:prstGeom>
          <a:noFill/>
        </p:spPr>
      </p:pic>
      <p:sp>
        <p:nvSpPr>
          <p:cNvPr id="1040"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44" name="Rectangle 2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43" name="Picture 19"/>
          <p:cNvPicPr>
            <a:picLocks noChangeAspect="1" noChangeArrowheads="1"/>
          </p:cNvPicPr>
          <p:nvPr/>
        </p:nvPicPr>
        <p:blipFill>
          <a:blip r:embed="rId11" cstate="print">
            <a:clrChange>
              <a:clrFrom>
                <a:srgbClr val="FFFFFF"/>
              </a:clrFrom>
              <a:clrTo>
                <a:srgbClr val="FFFFFF">
                  <a:alpha val="0"/>
                </a:srgbClr>
              </a:clrTo>
            </a:clrChange>
          </a:blip>
          <a:srcRect/>
          <a:stretch>
            <a:fillRect/>
          </a:stretch>
        </p:blipFill>
        <p:spPr bwMode="auto">
          <a:xfrm>
            <a:off x="4929190" y="4572008"/>
            <a:ext cx="419100" cy="314325"/>
          </a:xfrm>
          <a:prstGeom prst="rect">
            <a:avLst/>
          </a:prstGeom>
          <a:noFill/>
        </p:spPr>
      </p:pic>
      <p:sp>
        <p:nvSpPr>
          <p:cNvPr id="1045" name="Rectangle 21"/>
          <p:cNvSpPr>
            <a:spLocks noChangeArrowheads="1"/>
          </p:cNvSpPr>
          <p:nvPr/>
        </p:nvSpPr>
        <p:spPr bwMode="auto">
          <a:xfrm>
            <a:off x="0" y="314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Times New Roman" pitchFamily="18" charset="0"/>
              </a:rPr>
              <a:t>.</a:t>
            </a:r>
            <a:r>
              <a:rPr kumimoji="0" lang="ru-RU" sz="1400" b="0" i="0" u="none" strike="noStrike" cap="none" normalizeH="0" baseline="0" smtClean="0">
                <a:ln>
                  <a:noFill/>
                </a:ln>
                <a:solidFill>
                  <a:schemeClr val="tx1"/>
                </a:solidFill>
                <a:effectLst/>
                <a:latin typeface="Arial" pitchFamily="34" charset="0"/>
              </a:rPr>
              <a:t> </a:t>
            </a:r>
            <a:endParaRPr kumimoji="0" lang="ru-RU" sz="1800" b="0" i="0" u="none" strike="noStrike" cap="none" normalizeH="0" baseline="0" smtClean="0">
              <a:ln>
                <a:noFill/>
              </a:ln>
              <a:solidFill>
                <a:schemeClr val="tx1"/>
              </a:solidFill>
              <a:effectLst/>
              <a:latin typeface="Arial" pitchFamily="34" charset="0"/>
            </a:endParaRPr>
          </a:p>
        </p:txBody>
      </p:sp>
      <p:sp>
        <p:nvSpPr>
          <p:cNvPr id="1047" name="Rectangle 2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46" name="Picture 22"/>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6643702" y="4572008"/>
            <a:ext cx="161925" cy="314325"/>
          </a:xfrm>
          <a:prstGeom prst="rect">
            <a:avLst/>
          </a:prstGeom>
          <a:noFill/>
        </p:spPr>
      </p:pic>
      <p:sp>
        <p:nvSpPr>
          <p:cNvPr id="1049" name="Rectangle 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48" name="Picture 24"/>
          <p:cNvPicPr>
            <a:picLocks noChangeAspect="1" noChangeArrowheads="1"/>
          </p:cNvPicPr>
          <p:nvPr/>
        </p:nvPicPr>
        <p:blipFill>
          <a:blip r:embed="rId11" cstate="print">
            <a:clrChange>
              <a:clrFrom>
                <a:srgbClr val="FFFFFF"/>
              </a:clrFrom>
              <a:clrTo>
                <a:srgbClr val="FFFFFF">
                  <a:alpha val="0"/>
                </a:srgbClr>
              </a:clrTo>
            </a:clrChange>
          </a:blip>
          <a:srcRect/>
          <a:stretch>
            <a:fillRect/>
          </a:stretch>
        </p:blipFill>
        <p:spPr bwMode="auto">
          <a:xfrm>
            <a:off x="928662" y="4857760"/>
            <a:ext cx="419100" cy="314325"/>
          </a:xfrm>
          <a:prstGeom prst="rect">
            <a:avLst/>
          </a:prstGeom>
          <a:noFill/>
        </p:spPr>
      </p:pic>
      <p:sp>
        <p:nvSpPr>
          <p:cNvPr id="1051" name="Rectangle 2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50" name="Picture 26"/>
          <p:cNvPicPr>
            <a:picLocks noChangeAspect="1" noChangeArrowheads="1"/>
          </p:cNvPicPr>
          <p:nvPr/>
        </p:nvPicPr>
        <p:blipFill>
          <a:blip r:embed="rId12" cstate="print">
            <a:clrChange>
              <a:clrFrom>
                <a:srgbClr val="FFFFFF"/>
              </a:clrFrom>
              <a:clrTo>
                <a:srgbClr val="FFFFFF">
                  <a:alpha val="0"/>
                </a:srgbClr>
              </a:clrTo>
            </a:clrChange>
          </a:blip>
          <a:srcRect/>
          <a:stretch>
            <a:fillRect/>
          </a:stretch>
        </p:blipFill>
        <p:spPr bwMode="auto">
          <a:xfrm>
            <a:off x="4857752" y="4857760"/>
            <a:ext cx="609600" cy="314325"/>
          </a:xfrm>
          <a:prstGeom prst="rect">
            <a:avLst/>
          </a:prstGeom>
          <a:noFill/>
        </p:spPr>
      </p:pic>
      <p:sp>
        <p:nvSpPr>
          <p:cNvPr id="1053" name="Rectangle 2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52" name="Picture 28"/>
          <p:cNvPicPr>
            <a:picLocks noChangeAspect="1" noChangeArrowheads="1"/>
          </p:cNvPicPr>
          <p:nvPr/>
        </p:nvPicPr>
        <p:blipFill>
          <a:blip r:embed="rId13" cstate="print">
            <a:clrChange>
              <a:clrFrom>
                <a:srgbClr val="FFFFFF"/>
              </a:clrFrom>
              <a:clrTo>
                <a:srgbClr val="FFFFFF">
                  <a:alpha val="0"/>
                </a:srgbClr>
              </a:clrTo>
            </a:clrChange>
          </a:blip>
          <a:srcRect/>
          <a:stretch>
            <a:fillRect/>
          </a:stretch>
        </p:blipFill>
        <p:spPr bwMode="auto">
          <a:xfrm>
            <a:off x="1928794" y="5429264"/>
            <a:ext cx="123825" cy="314325"/>
          </a:xfrm>
          <a:prstGeom prst="rect">
            <a:avLst/>
          </a:prstGeom>
          <a:noFill/>
        </p:spPr>
      </p:pic>
      <p:sp>
        <p:nvSpPr>
          <p:cNvPr id="32" name="Дата 31"/>
          <p:cNvSpPr>
            <a:spLocks noGrp="1"/>
          </p:cNvSpPr>
          <p:nvPr>
            <p:ph type="dt" sz="half" idx="10"/>
          </p:nvPr>
        </p:nvSpPr>
        <p:spPr/>
        <p:txBody>
          <a:bodyPr/>
          <a:lstStyle/>
          <a:p>
            <a:fld id="{E90122CD-382E-4833-8598-7BFDD70CF504}" type="datetime1">
              <a:rPr lang="ru-RU" smtClean="0"/>
              <a:pPr/>
              <a:t>02.07.2010</a:t>
            </a:fld>
            <a:endParaRPr lang="ru-RU"/>
          </a:p>
        </p:txBody>
      </p:sp>
      <p:sp>
        <p:nvSpPr>
          <p:cNvPr id="33" name="Номер слайда 32"/>
          <p:cNvSpPr>
            <a:spLocks noGrp="1"/>
          </p:cNvSpPr>
          <p:nvPr>
            <p:ph type="sldNum" sz="quarter" idx="12"/>
          </p:nvPr>
        </p:nvSpPr>
        <p:spPr/>
        <p:txBody>
          <a:bodyPr/>
          <a:lstStyle/>
          <a:p>
            <a:fld id="{995C5A74-7EDF-4D6A-910E-1675BB170F75}" type="slidenum">
              <a:rPr lang="ru-RU" smtClean="0"/>
              <a:pPr/>
              <a:t>24</a:t>
            </a:fld>
            <a:endParaRPr lang="ru-RU"/>
          </a:p>
        </p:txBody>
      </p:sp>
      <p:sp>
        <p:nvSpPr>
          <p:cNvPr id="450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45057" name="Picture 1"/>
          <p:cNvPicPr>
            <a:picLocks noChangeAspect="1" noChangeArrowheads="1"/>
          </p:cNvPicPr>
          <p:nvPr/>
        </p:nvPicPr>
        <p:blipFill>
          <a:blip r:embed="rId14">
            <a:clrChange>
              <a:clrFrom>
                <a:srgbClr val="FFFFFF"/>
              </a:clrFrom>
              <a:clrTo>
                <a:srgbClr val="FFFFFF">
                  <a:alpha val="0"/>
                </a:srgbClr>
              </a:clrTo>
            </a:clrChange>
          </a:blip>
          <a:srcRect/>
          <a:stretch>
            <a:fillRect/>
          </a:stretch>
        </p:blipFill>
        <p:spPr bwMode="auto">
          <a:xfrm>
            <a:off x="4000496" y="4000504"/>
            <a:ext cx="1100139" cy="500063"/>
          </a:xfrm>
          <a:prstGeom prst="rect">
            <a:avLst/>
          </a:prstGeom>
          <a:noFill/>
        </p:spPr>
      </p:pic>
      <p:graphicFrame>
        <p:nvGraphicFramePr>
          <p:cNvPr id="34" name="Объект 33"/>
          <p:cNvGraphicFramePr>
            <a:graphicFrameLocks noChangeAspect="1"/>
          </p:cNvGraphicFramePr>
          <p:nvPr/>
        </p:nvGraphicFramePr>
        <p:xfrm>
          <a:off x="2965450" y="1495425"/>
          <a:ext cx="114300" cy="177800"/>
        </p:xfrm>
        <a:graphic>
          <a:graphicData uri="http://schemas.openxmlformats.org/presentationml/2006/ole">
            <p:oleObj spid="_x0000_s113665" name="Equation" r:id="rId15" imgW="114120" imgH="177480" progId="Equation.DSMT4">
              <p:embed/>
            </p:oleObj>
          </a:graphicData>
        </a:graphic>
      </p:graphicFrame>
      <p:graphicFrame>
        <p:nvGraphicFramePr>
          <p:cNvPr id="35" name="Объект 34"/>
          <p:cNvGraphicFramePr>
            <a:graphicFrameLocks noChangeAspect="1"/>
          </p:cNvGraphicFramePr>
          <p:nvPr/>
        </p:nvGraphicFramePr>
        <p:xfrm>
          <a:off x="3071802" y="2857496"/>
          <a:ext cx="419100" cy="228600"/>
        </p:xfrm>
        <a:graphic>
          <a:graphicData uri="http://schemas.openxmlformats.org/presentationml/2006/ole">
            <p:oleObj spid="_x0000_s113666" name="Equation" r:id="rId16" imgW="419040" imgH="228600" progId="Equation.DSMT4">
              <p:embed/>
            </p:oleObj>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t>“Quasi-convex</a:t>
            </a:r>
            <a:r>
              <a:rPr lang="en-US" sz="2400" dirty="0"/>
              <a:t>” functions</a:t>
            </a:r>
            <a:endParaRPr lang="ru-RU" sz="2400" dirty="0"/>
          </a:p>
        </p:txBody>
      </p:sp>
      <p:sp>
        <p:nvSpPr>
          <p:cNvPr id="3" name="Содержимое 2"/>
          <p:cNvSpPr>
            <a:spLocks noGrp="1"/>
          </p:cNvSpPr>
          <p:nvPr>
            <p:ph idx="1"/>
          </p:nvPr>
        </p:nvSpPr>
        <p:spPr/>
        <p:txBody>
          <a:bodyPr>
            <a:normAutofit/>
          </a:bodyPr>
          <a:lstStyle/>
          <a:p>
            <a:r>
              <a:rPr lang="en-US" sz="1400" dirty="0"/>
              <a:t>Important class of convex functions is so named “quasi-convex” functions. According to the paper function  </a:t>
            </a:r>
            <a:r>
              <a:rPr lang="en-US" sz="1400" dirty="0" smtClean="0"/>
              <a:t>	is </a:t>
            </a:r>
            <a:r>
              <a:rPr lang="en-US" sz="1400" dirty="0"/>
              <a:t>“quasi-convex” in area </a:t>
            </a:r>
            <a:r>
              <a:rPr lang="en-US" sz="1400" i="1" dirty="0"/>
              <a:t>G</a:t>
            </a:r>
            <a:r>
              <a:rPr lang="en-US" sz="1400" dirty="0"/>
              <a:t>, if for each point </a:t>
            </a:r>
            <a:r>
              <a:rPr lang="en-US" sz="1400" dirty="0" smtClean="0"/>
              <a:t>                    </a:t>
            </a:r>
            <a:r>
              <a:rPr lang="en-US" sz="1400" dirty="0"/>
              <a:t>the following equations are valid: </a:t>
            </a:r>
            <a:endParaRPr lang="en-US" sz="1400" dirty="0" smtClean="0"/>
          </a:p>
          <a:p>
            <a:pPr lvl="0">
              <a:buFont typeface="+mj-lt"/>
              <a:buAutoNum type="arabicPeriod"/>
            </a:pPr>
            <a:r>
              <a:rPr lang="en-US" sz="1400" dirty="0"/>
              <a:t>Grad </a:t>
            </a:r>
            <a:r>
              <a:rPr lang="en-US" sz="1400" dirty="0" smtClean="0"/>
              <a:t>                             .</a:t>
            </a:r>
            <a:endParaRPr lang="ru-RU" sz="1400" dirty="0"/>
          </a:p>
          <a:p>
            <a:pPr lvl="0">
              <a:buAutoNum type="arabicPeriod" startAt="2"/>
            </a:pPr>
            <a:r>
              <a:rPr lang="en-US" sz="1400" dirty="0" smtClean="0"/>
              <a:t>System</a:t>
            </a:r>
          </a:p>
          <a:p>
            <a:pPr lvl="0">
              <a:buAutoNum type="arabicPeriod" startAt="2"/>
            </a:pPr>
            <a:endParaRPr lang="en-US" sz="1400" dirty="0"/>
          </a:p>
          <a:p>
            <a:pPr lvl="0">
              <a:buNone/>
            </a:pPr>
            <a:r>
              <a:rPr lang="en-US" sz="1400" dirty="0" smtClean="0"/>
              <a:t>                                                                                                                                                                                            (4)</a:t>
            </a:r>
          </a:p>
          <a:p>
            <a:pPr lvl="0">
              <a:buAutoNum type="arabicPeriod" startAt="2"/>
            </a:pPr>
            <a:endParaRPr lang="en-US" sz="1400" dirty="0"/>
          </a:p>
          <a:p>
            <a:pPr lvl="0">
              <a:buAutoNum type="arabicPeriod" startAt="2"/>
            </a:pPr>
            <a:endParaRPr lang="en-US" sz="1400" dirty="0" smtClean="0"/>
          </a:p>
          <a:p>
            <a:pPr>
              <a:buNone/>
            </a:pPr>
            <a:r>
              <a:rPr lang="en-US" sz="1400" dirty="0"/>
              <a:t> </a:t>
            </a:r>
            <a:r>
              <a:rPr lang="en-US" sz="1400" dirty="0" smtClean="0"/>
              <a:t>         </a:t>
            </a:r>
            <a:r>
              <a:rPr lang="en-US" sz="1400" dirty="0"/>
              <a:t>has no real roots </a:t>
            </a:r>
            <a:r>
              <a:rPr lang="en-US" sz="1400" dirty="0" smtClean="0"/>
              <a:t>             (                                  )  </a:t>
            </a:r>
            <a:r>
              <a:rPr lang="en-US" sz="1400" dirty="0"/>
              <a:t>(besides the trivial solution </a:t>
            </a:r>
            <a:r>
              <a:rPr lang="en-US" sz="1400" dirty="0" smtClean="0"/>
              <a:t>         (          </a:t>
            </a:r>
            <a:r>
              <a:rPr lang="en-US" sz="1400" i="1" dirty="0" smtClean="0"/>
              <a:t>k</a:t>
            </a:r>
            <a:r>
              <a:rPr lang="en-US" sz="1400" dirty="0" smtClean="0"/>
              <a:t>  =</a:t>
            </a:r>
            <a:r>
              <a:rPr lang="en-US" sz="1400" dirty="0"/>
              <a:t>0). </a:t>
            </a:r>
            <a:endParaRPr lang="en-US" sz="1400" dirty="0" smtClean="0"/>
          </a:p>
          <a:p>
            <a:r>
              <a:rPr lang="en-US" sz="1400" dirty="0" smtClean="0"/>
              <a:t>As a simple example  let us study the following Hamiltonian (corresponding to octupole non-linearity):</a:t>
            </a:r>
            <a:endParaRPr lang="ru-RU" sz="1400" dirty="0"/>
          </a:p>
          <a:p>
            <a:pPr lvl="0">
              <a:buNone/>
            </a:pPr>
            <a:endParaRPr lang="ru-RU" sz="1400" dirty="0"/>
          </a:p>
          <a:p>
            <a:endParaRPr lang="ru-RU" sz="1400" dirty="0"/>
          </a:p>
          <a:p>
            <a:r>
              <a:rPr lang="en-US" sz="1500" dirty="0"/>
              <a:t>Substitution of this Hamiltonian in the second equation of system (2) gives the following characteristic equation:</a:t>
            </a:r>
            <a:endParaRPr lang="ru-RU" sz="1500" dirty="0"/>
          </a:p>
          <a:p>
            <a:pPr>
              <a:buNone/>
            </a:pPr>
            <a:r>
              <a:rPr lang="en-US" sz="1500" dirty="0" smtClean="0"/>
              <a:t>     </a:t>
            </a:r>
            <a:r>
              <a:rPr lang="en-US" sz="1500" dirty="0"/>
              <a:t>				</a:t>
            </a:r>
            <a:r>
              <a:rPr lang="en-US" sz="1500" dirty="0" smtClean="0"/>
              <a:t>                                                                                                               (5</a:t>
            </a:r>
            <a:r>
              <a:rPr lang="en-US" sz="1500" dirty="0"/>
              <a:t>)</a:t>
            </a:r>
            <a:endParaRPr lang="ru-RU" sz="1500" dirty="0"/>
          </a:p>
          <a:p>
            <a:pPr>
              <a:buNone/>
            </a:pPr>
            <a:endParaRPr lang="ru-RU" dirty="0"/>
          </a:p>
        </p:txBody>
      </p:sp>
      <p:sp>
        <p:nvSpPr>
          <p:cNvPr id="184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843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786314" y="1857364"/>
            <a:ext cx="400050" cy="314325"/>
          </a:xfrm>
          <a:prstGeom prst="rect">
            <a:avLst/>
          </a:prstGeom>
          <a:noFill/>
        </p:spPr>
      </p:pic>
      <p:sp>
        <p:nvSpPr>
          <p:cNvPr id="184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843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928662" y="1857364"/>
            <a:ext cx="419100" cy="314325"/>
          </a:xfrm>
          <a:prstGeom prst="rect">
            <a:avLst/>
          </a:prstGeom>
          <a:noFill/>
        </p:spPr>
      </p:pic>
      <p:sp>
        <p:nvSpPr>
          <p:cNvPr id="1843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8437"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500166" y="2143116"/>
            <a:ext cx="866775" cy="314325"/>
          </a:xfrm>
          <a:prstGeom prst="rect">
            <a:avLst/>
          </a:prstGeom>
          <a:noFill/>
        </p:spPr>
      </p:pic>
      <p:sp>
        <p:nvSpPr>
          <p:cNvPr id="1844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8439"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286116" y="2428868"/>
            <a:ext cx="1666875" cy="1209675"/>
          </a:xfrm>
          <a:prstGeom prst="rect">
            <a:avLst/>
          </a:prstGeom>
          <a:noFill/>
        </p:spPr>
      </p:pic>
      <p:sp>
        <p:nvSpPr>
          <p:cNvPr id="1844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8441" name="Picture 9"/>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2285984" y="3643314"/>
            <a:ext cx="152400" cy="314325"/>
          </a:xfrm>
          <a:prstGeom prst="rect">
            <a:avLst/>
          </a:prstGeom>
          <a:noFill/>
        </p:spPr>
      </p:pic>
      <p:sp>
        <p:nvSpPr>
          <p:cNvPr id="1844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8443" name="Picture 11"/>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2857488" y="3643314"/>
            <a:ext cx="1114425" cy="314325"/>
          </a:xfrm>
          <a:prstGeom prst="rect">
            <a:avLst/>
          </a:prstGeom>
          <a:noFill/>
        </p:spPr>
      </p:pic>
      <p:sp>
        <p:nvSpPr>
          <p:cNvPr id="18446"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8445" name="Picture 13"/>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2928926" y="4214818"/>
            <a:ext cx="2390775" cy="352425"/>
          </a:xfrm>
          <a:prstGeom prst="rect">
            <a:avLst/>
          </a:prstGeom>
          <a:noFill/>
        </p:spPr>
      </p:pic>
      <p:sp>
        <p:nvSpPr>
          <p:cNvPr id="18447" name="Rectangle 15"/>
          <p:cNvSpPr>
            <a:spLocks noChangeArrowheads="1"/>
          </p:cNvSpPr>
          <p:nvPr/>
        </p:nvSpPr>
        <p:spPr bwMode="auto">
          <a:xfrm>
            <a:off x="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18449" name="Rectangle 1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8448" name="Picture 16"/>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3143240" y="5143512"/>
            <a:ext cx="3413561" cy="495301"/>
          </a:xfrm>
          <a:prstGeom prst="rect">
            <a:avLst/>
          </a:prstGeom>
          <a:noFill/>
        </p:spPr>
      </p:pic>
      <p:sp>
        <p:nvSpPr>
          <p:cNvPr id="23" name="Дата 22"/>
          <p:cNvSpPr>
            <a:spLocks noGrp="1"/>
          </p:cNvSpPr>
          <p:nvPr>
            <p:ph type="dt" sz="half" idx="10"/>
          </p:nvPr>
        </p:nvSpPr>
        <p:spPr/>
        <p:txBody>
          <a:bodyPr/>
          <a:lstStyle/>
          <a:p>
            <a:fld id="{D4974D65-1FDF-4192-A51A-61E4E55D472D}" type="datetime1">
              <a:rPr lang="ru-RU" smtClean="0"/>
              <a:pPr/>
              <a:t>02.07.2010</a:t>
            </a:fld>
            <a:endParaRPr lang="ru-RU"/>
          </a:p>
        </p:txBody>
      </p:sp>
      <p:sp>
        <p:nvSpPr>
          <p:cNvPr id="24" name="Номер слайда 23"/>
          <p:cNvSpPr>
            <a:spLocks noGrp="1"/>
          </p:cNvSpPr>
          <p:nvPr>
            <p:ph type="sldNum" sz="quarter" idx="12"/>
          </p:nvPr>
        </p:nvSpPr>
        <p:spPr/>
        <p:txBody>
          <a:bodyPr/>
          <a:lstStyle/>
          <a:p>
            <a:fld id="{995C5A74-7EDF-4D6A-910E-1675BB170F75}" type="slidenum">
              <a:rPr lang="ru-RU" smtClean="0"/>
              <a:pPr/>
              <a:t>25</a:t>
            </a:fld>
            <a:endParaRPr lang="ru-RU"/>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800" dirty="0" smtClean="0"/>
              <a:t>Nekhorochev’s criterion (according to Yu. </a:t>
            </a:r>
            <a:r>
              <a:rPr lang="en-US" sz="2800" dirty="0" err="1" smtClean="0"/>
              <a:t>Senichev</a:t>
            </a:r>
            <a:r>
              <a:rPr lang="en-US" sz="2800" dirty="0" smtClean="0"/>
              <a:t>)</a:t>
            </a:r>
            <a:endParaRPr lang="ru-RU" sz="2800" dirty="0"/>
          </a:p>
        </p:txBody>
      </p:sp>
      <p:sp>
        <p:nvSpPr>
          <p:cNvPr id="3" name="Содержимое 2"/>
          <p:cNvSpPr>
            <a:spLocks noGrp="1"/>
          </p:cNvSpPr>
          <p:nvPr>
            <p:ph idx="1"/>
          </p:nvPr>
        </p:nvSpPr>
        <p:spPr/>
        <p:txBody>
          <a:bodyPr/>
          <a:lstStyle/>
          <a:p>
            <a:r>
              <a:rPr lang="en-US" sz="1400" dirty="0" smtClean="0"/>
              <a:t>Yu. </a:t>
            </a:r>
            <a:r>
              <a:rPr lang="en-US" sz="1400" dirty="0" err="1" smtClean="0"/>
              <a:t>Senichev</a:t>
            </a:r>
            <a:r>
              <a:rPr lang="en-US" sz="1400" dirty="0" smtClean="0"/>
              <a:t> has </a:t>
            </a:r>
            <a:r>
              <a:rPr lang="en-US" sz="1400" dirty="0"/>
              <a:t>shown </a:t>
            </a:r>
            <a:r>
              <a:rPr lang="en-US" sz="1400" dirty="0" smtClean="0"/>
              <a:t>that </a:t>
            </a:r>
            <a:r>
              <a:rPr lang="en-US" sz="1400" dirty="0"/>
              <a:t>this equation has no real roots if “</a:t>
            </a:r>
            <a:r>
              <a:rPr lang="en-US" sz="1400" dirty="0" smtClean="0"/>
              <a:t>Nekhorochev’s </a:t>
            </a:r>
            <a:r>
              <a:rPr lang="en-US" sz="1400" dirty="0"/>
              <a:t>criterion</a:t>
            </a:r>
            <a:r>
              <a:rPr lang="en-US" sz="1400" dirty="0" smtClean="0"/>
              <a:t>” (NEC)  </a:t>
            </a:r>
            <a:r>
              <a:rPr lang="en-US" sz="1400" dirty="0"/>
              <a:t>satisfies to the following condition</a:t>
            </a:r>
            <a:r>
              <a:rPr lang="en-US" sz="1400" dirty="0" smtClean="0"/>
              <a:t>:</a:t>
            </a:r>
          </a:p>
          <a:p>
            <a:pPr>
              <a:buNone/>
            </a:pPr>
            <a:r>
              <a:rPr lang="en-US" sz="1400" dirty="0" smtClean="0"/>
              <a:t>                                                                                                                                                                                             (7)</a:t>
            </a:r>
            <a:endParaRPr lang="en-US" sz="1400" dirty="0"/>
          </a:p>
          <a:p>
            <a:endParaRPr lang="en-US" sz="1400" dirty="0" smtClean="0"/>
          </a:p>
          <a:p>
            <a:r>
              <a:rPr lang="en-US" sz="1400" dirty="0"/>
              <a:t>We see that this criterion can be valid only if signs  and  coincide. In MADX </a:t>
            </a:r>
            <a:r>
              <a:rPr lang="en-US" sz="1400" dirty="0" smtClean="0"/>
              <a:t>notations </a:t>
            </a:r>
            <a:r>
              <a:rPr lang="en-US" sz="1400" dirty="0"/>
              <a:t>we have:  </a:t>
            </a:r>
            <a:r>
              <a:rPr lang="en-US" sz="1400" dirty="0" smtClean="0"/>
              <a:t>                          			                          </a:t>
            </a:r>
          </a:p>
          <a:p>
            <a:endParaRPr lang="en-US" sz="1400" dirty="0"/>
          </a:p>
          <a:p>
            <a:pPr>
              <a:buNone/>
            </a:pPr>
            <a:r>
              <a:rPr lang="en-US" sz="1400" dirty="0" smtClean="0"/>
              <a:t>          (Here                  </a:t>
            </a:r>
            <a:r>
              <a:rPr lang="en-US" sz="1400" dirty="0"/>
              <a:t>are betatron tunes). Then we can rewrite Eq. </a:t>
            </a:r>
            <a:r>
              <a:rPr lang="en-US" sz="1400" dirty="0" smtClean="0"/>
              <a:t>(</a:t>
            </a:r>
            <a:r>
              <a:rPr lang="en-US" sz="1400" dirty="0"/>
              <a:t>7</a:t>
            </a:r>
            <a:r>
              <a:rPr lang="en-US" sz="1400" dirty="0" smtClean="0"/>
              <a:t>) </a:t>
            </a:r>
            <a:r>
              <a:rPr lang="en-US" sz="1400" dirty="0"/>
              <a:t>as follows:</a:t>
            </a:r>
            <a:endParaRPr lang="ru-RU" sz="1400" dirty="0"/>
          </a:p>
          <a:p>
            <a:pPr>
              <a:buNone/>
            </a:pPr>
            <a:r>
              <a:rPr lang="en-US" sz="1400" dirty="0"/>
              <a:t>		</a:t>
            </a:r>
            <a:r>
              <a:rPr lang="en-US" sz="1400" dirty="0" smtClean="0"/>
              <a:t> </a:t>
            </a:r>
            <a:r>
              <a:rPr lang="en-US" sz="1400" dirty="0"/>
              <a:t>	</a:t>
            </a:r>
            <a:r>
              <a:rPr lang="en-US" sz="1400" dirty="0" smtClean="0"/>
              <a:t>						(</a:t>
            </a:r>
            <a:r>
              <a:rPr lang="en-US" sz="1400" dirty="0"/>
              <a:t>8</a:t>
            </a:r>
            <a:r>
              <a:rPr lang="en-US" sz="1400" dirty="0" smtClean="0"/>
              <a:t>)</a:t>
            </a:r>
          </a:p>
          <a:p>
            <a:pPr>
              <a:buNone/>
            </a:pPr>
            <a:r>
              <a:rPr lang="en-US" sz="1400" dirty="0" smtClean="0"/>
              <a:t>        </a:t>
            </a:r>
          </a:p>
          <a:p>
            <a:pPr>
              <a:buNone/>
            </a:pPr>
            <a:r>
              <a:rPr lang="en-US" sz="1400" dirty="0"/>
              <a:t> </a:t>
            </a:r>
            <a:r>
              <a:rPr lang="en-US" sz="1400" dirty="0" smtClean="0"/>
              <a:t>        </a:t>
            </a:r>
          </a:p>
          <a:p>
            <a:pPr>
              <a:buNone/>
            </a:pPr>
            <a:r>
              <a:rPr lang="en-US" sz="1400" dirty="0" smtClean="0"/>
              <a:t>	A </a:t>
            </a:r>
            <a:r>
              <a:rPr lang="en-US" sz="1400" dirty="0"/>
              <a:t>goal of this </a:t>
            </a:r>
            <a:r>
              <a:rPr lang="en-US" sz="1400" dirty="0" smtClean="0"/>
              <a:t> report </a:t>
            </a:r>
            <a:r>
              <a:rPr lang="en-US" sz="1400" dirty="0"/>
              <a:t>is study of octupole families </a:t>
            </a:r>
            <a:r>
              <a:rPr lang="en-US" sz="1400" dirty="0" smtClean="0"/>
              <a:t> optimization from </a:t>
            </a:r>
            <a:r>
              <a:rPr lang="en-US" sz="1400" dirty="0"/>
              <a:t>point of view </a:t>
            </a:r>
            <a:r>
              <a:rPr lang="en-US" sz="1400" dirty="0" smtClean="0"/>
              <a:t>of </a:t>
            </a:r>
            <a:r>
              <a:rPr lang="en-US" sz="1400" dirty="0" err="1" smtClean="0"/>
              <a:t>Nekhoroshev’s</a:t>
            </a:r>
            <a:r>
              <a:rPr lang="en-US" sz="1400" dirty="0" smtClean="0"/>
              <a:t> </a:t>
            </a:r>
            <a:r>
              <a:rPr lang="en-US" sz="1400" dirty="0"/>
              <a:t>criterion given in this form.</a:t>
            </a:r>
            <a:endParaRPr lang="ru-RU" sz="1400" dirty="0"/>
          </a:p>
          <a:p>
            <a:pPr>
              <a:buNone/>
            </a:pPr>
            <a:endParaRPr lang="ru-RU" sz="1400" dirty="0"/>
          </a:p>
          <a:p>
            <a:pPr>
              <a:buNone/>
            </a:pPr>
            <a:endParaRPr lang="en-US" sz="1400" dirty="0"/>
          </a:p>
          <a:p>
            <a:endParaRPr lang="ru-RU" dirty="0"/>
          </a:p>
        </p:txBody>
      </p:sp>
      <p:sp>
        <p:nvSpPr>
          <p:cNvPr id="194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945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000364" y="2143116"/>
            <a:ext cx="2009775" cy="333375"/>
          </a:xfrm>
          <a:prstGeom prst="rect">
            <a:avLst/>
          </a:prstGeom>
          <a:noFill/>
        </p:spPr>
      </p:pic>
      <p:sp>
        <p:nvSpPr>
          <p:cNvPr id="1946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945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500298" y="2857496"/>
            <a:ext cx="3114675" cy="571500"/>
          </a:xfrm>
          <a:prstGeom prst="rect">
            <a:avLst/>
          </a:prstGeom>
          <a:noFill/>
        </p:spPr>
      </p:pic>
      <p:sp>
        <p:nvSpPr>
          <p:cNvPr id="1946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9461"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571604" y="3357562"/>
            <a:ext cx="314325" cy="333375"/>
          </a:xfrm>
          <a:prstGeom prst="rect">
            <a:avLst/>
          </a:prstGeom>
          <a:noFill/>
        </p:spPr>
      </p:pic>
      <p:sp>
        <p:nvSpPr>
          <p:cNvPr id="1946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9463"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000364" y="3714752"/>
            <a:ext cx="2286000" cy="571500"/>
          </a:xfrm>
          <a:prstGeom prst="rect">
            <a:avLst/>
          </a:prstGeom>
          <a:noFill/>
        </p:spPr>
      </p:pic>
      <p:sp>
        <p:nvSpPr>
          <p:cNvPr id="14" name="Дата 13"/>
          <p:cNvSpPr>
            <a:spLocks noGrp="1"/>
          </p:cNvSpPr>
          <p:nvPr>
            <p:ph type="dt" sz="half" idx="10"/>
          </p:nvPr>
        </p:nvSpPr>
        <p:spPr/>
        <p:txBody>
          <a:bodyPr/>
          <a:lstStyle/>
          <a:p>
            <a:fld id="{D6521165-D835-494A-BA59-80058796612A}" type="datetime1">
              <a:rPr lang="ru-RU" smtClean="0"/>
              <a:pPr/>
              <a:t>02.07.2010</a:t>
            </a:fld>
            <a:endParaRPr lang="ru-RU"/>
          </a:p>
        </p:txBody>
      </p:sp>
      <p:sp>
        <p:nvSpPr>
          <p:cNvPr id="15" name="Номер слайда 14"/>
          <p:cNvSpPr>
            <a:spLocks noGrp="1"/>
          </p:cNvSpPr>
          <p:nvPr>
            <p:ph type="sldNum" sz="quarter" idx="12"/>
          </p:nvPr>
        </p:nvSpPr>
        <p:spPr/>
        <p:txBody>
          <a:bodyPr/>
          <a:lstStyle/>
          <a:p>
            <a:fld id="{995C5A74-7EDF-4D6A-910E-1675BB170F75}" type="slidenum">
              <a:rPr lang="ru-RU" smtClean="0"/>
              <a:pPr/>
              <a:t>26</a:t>
            </a:fld>
            <a:endParaRPr lang="ru-RU"/>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5804" y="285728"/>
            <a:ext cx="8229600" cy="1143000"/>
          </a:xfrm>
        </p:spPr>
        <p:txBody>
          <a:bodyPr>
            <a:normAutofit/>
          </a:bodyPr>
          <a:lstStyle/>
          <a:p>
            <a:r>
              <a:rPr lang="en-US" sz="2200" b="1" i="1" dirty="0" smtClean="0"/>
              <a:t>How to </a:t>
            </a:r>
            <a:r>
              <a:rPr lang="en-US" sz="2200" b="1" i="1" dirty="0"/>
              <a:t>apply this theory to accelerator problems?</a:t>
            </a:r>
            <a:r>
              <a:rPr lang="ru-RU" sz="2200" dirty="0"/>
              <a:t/>
            </a:r>
            <a:br>
              <a:rPr lang="ru-RU" sz="2200" dirty="0"/>
            </a:br>
            <a:endParaRPr lang="ru-RU" sz="2200" dirty="0"/>
          </a:p>
        </p:txBody>
      </p:sp>
      <p:sp>
        <p:nvSpPr>
          <p:cNvPr id="3" name="Содержимое 2"/>
          <p:cNvSpPr>
            <a:spLocks noGrp="1"/>
          </p:cNvSpPr>
          <p:nvPr>
            <p:ph idx="1"/>
          </p:nvPr>
        </p:nvSpPr>
        <p:spPr/>
        <p:txBody>
          <a:bodyPr>
            <a:normAutofit lnSpcReduction="10000"/>
          </a:bodyPr>
          <a:lstStyle/>
          <a:p>
            <a:r>
              <a:rPr lang="en-US" sz="1500" dirty="0"/>
              <a:t>Let us consider transverse </a:t>
            </a:r>
            <a:r>
              <a:rPr lang="en-US" sz="1500" dirty="0" smtClean="0"/>
              <a:t>motion in magnetic rings. </a:t>
            </a:r>
            <a:r>
              <a:rPr lang="en-US" sz="1500" dirty="0"/>
              <a:t>In presence of magnetic field perturbations the perturbed Hamiltonian has the following form</a:t>
            </a:r>
            <a:r>
              <a:rPr lang="en-US" sz="1500" dirty="0" smtClean="0"/>
              <a:t>:</a:t>
            </a:r>
          </a:p>
          <a:p>
            <a:endParaRPr lang="ru-RU" sz="1500" dirty="0"/>
          </a:p>
          <a:p>
            <a:pPr>
              <a:buNone/>
            </a:pPr>
            <a:r>
              <a:rPr lang="en-US" sz="1500" dirty="0" smtClean="0"/>
              <a:t>                                                               	</a:t>
            </a:r>
            <a:r>
              <a:rPr lang="en-US" sz="1500" dirty="0"/>
              <a:t>					</a:t>
            </a:r>
            <a:r>
              <a:rPr lang="en-US" sz="1500" dirty="0" smtClean="0"/>
              <a:t>(9)</a:t>
            </a:r>
            <a:endParaRPr lang="ru-RU" sz="1500" dirty="0"/>
          </a:p>
          <a:p>
            <a:r>
              <a:rPr lang="en-US" sz="1500" dirty="0"/>
              <a:t>Here </a:t>
            </a:r>
            <a:r>
              <a:rPr lang="en-US" sz="1500" i="1" dirty="0"/>
              <a:t>n</a:t>
            </a:r>
            <a:r>
              <a:rPr lang="en-US" sz="1500" dirty="0"/>
              <a:t>, </a:t>
            </a:r>
            <a:r>
              <a:rPr lang="en-US" sz="1500" i="1" dirty="0"/>
              <a:t>m </a:t>
            </a:r>
            <a:r>
              <a:rPr lang="en-US" sz="1500" dirty="0"/>
              <a:t>  are positive integer numbers, function  describes the distribution on the longitudinal variable </a:t>
            </a:r>
            <a:r>
              <a:rPr lang="en-US" sz="1500" i="1" dirty="0"/>
              <a:t>s</a:t>
            </a:r>
            <a:r>
              <a:rPr lang="en-US" sz="1500" dirty="0"/>
              <a:t>. </a:t>
            </a:r>
            <a:r>
              <a:rPr lang="en-US" sz="1500" dirty="0" smtClean="0"/>
              <a:t>Transforming  to </a:t>
            </a:r>
            <a:r>
              <a:rPr lang="en-US" sz="1500" dirty="0"/>
              <a:t>Courant-Snyder invariants and phases ,</a:t>
            </a:r>
            <a:r>
              <a:rPr lang="en-US" sz="1500" dirty="0" smtClean="0"/>
              <a:t> </a:t>
            </a:r>
            <a:r>
              <a:rPr lang="en-US" sz="1500" dirty="0"/>
              <a:t>expanding in </a:t>
            </a:r>
            <a:r>
              <a:rPr lang="en-US" sz="1500" dirty="0" err="1"/>
              <a:t>Fourrier</a:t>
            </a:r>
            <a:r>
              <a:rPr lang="en-US" sz="1500" dirty="0"/>
              <a:t> series and averaging </a:t>
            </a:r>
            <a:r>
              <a:rPr lang="en-US" sz="1500" dirty="0" smtClean="0"/>
              <a:t>on fast variables we </a:t>
            </a:r>
            <a:r>
              <a:rPr lang="en-US" sz="1500" dirty="0"/>
              <a:t>obtain the following expression:</a:t>
            </a:r>
            <a:endParaRPr lang="ru-RU" sz="1500" dirty="0"/>
          </a:p>
          <a:p>
            <a:pPr>
              <a:buNone/>
            </a:pPr>
            <a:r>
              <a:rPr lang="en-US" dirty="0" smtClean="0"/>
              <a:t>                                                                                </a:t>
            </a:r>
            <a:r>
              <a:rPr lang="en-US" sz="1400" dirty="0" smtClean="0"/>
              <a:t>(10)</a:t>
            </a:r>
          </a:p>
          <a:p>
            <a:endParaRPr lang="en-US" sz="1400" dirty="0" smtClean="0"/>
          </a:p>
          <a:p>
            <a:r>
              <a:rPr lang="en-US" sz="1400" dirty="0" smtClean="0">
                <a:cs typeface="Times New Roman" pitchFamily="18" charset="0"/>
              </a:rPr>
              <a:t>Here                         are </a:t>
            </a:r>
            <a:r>
              <a:rPr lang="en-US" sz="1400" dirty="0">
                <a:cs typeface="Times New Roman" pitchFamily="18" charset="0"/>
              </a:rPr>
              <a:t>integer numbers, </a:t>
            </a:r>
            <a:r>
              <a:rPr lang="en-US" sz="1400" i="1" dirty="0">
                <a:cs typeface="Times New Roman" pitchFamily="18" charset="0"/>
              </a:rPr>
              <a:t>R</a:t>
            </a:r>
            <a:r>
              <a:rPr lang="en-US" sz="1400" dirty="0">
                <a:cs typeface="Times New Roman" pitchFamily="18" charset="0"/>
              </a:rPr>
              <a:t> is machine numbers,  </a:t>
            </a:r>
            <a:r>
              <a:rPr lang="en-US" sz="1400" dirty="0" smtClean="0">
                <a:cs typeface="Times New Roman" pitchFamily="18" charset="0"/>
              </a:rPr>
              <a:t>                             and                               are </a:t>
            </a:r>
            <a:r>
              <a:rPr lang="en-US" sz="1400" dirty="0">
                <a:cs typeface="Times New Roman" pitchFamily="18" charset="0"/>
              </a:rPr>
              <a:t>amplitudes and phases of corresponding harmonics, </a:t>
            </a:r>
            <a:r>
              <a:rPr lang="en-US" sz="1400" dirty="0" smtClean="0">
                <a:cs typeface="Times New Roman" pitchFamily="18" charset="0"/>
              </a:rPr>
              <a:t>                   are </a:t>
            </a:r>
            <a:r>
              <a:rPr lang="en-US" sz="1400" dirty="0">
                <a:cs typeface="Times New Roman" pitchFamily="18" charset="0"/>
              </a:rPr>
              <a:t>corresponding betatron </a:t>
            </a:r>
            <a:r>
              <a:rPr lang="en-US" sz="1400" dirty="0" smtClean="0">
                <a:cs typeface="Times New Roman" pitchFamily="18" charset="0"/>
              </a:rPr>
              <a:t>tunes                                                       tune shifts</a:t>
            </a:r>
          </a:p>
          <a:p>
            <a:endParaRPr lang="en-US" sz="1400" dirty="0">
              <a:cs typeface="Times New Roman" pitchFamily="18" charset="0"/>
            </a:endParaRPr>
          </a:p>
          <a:p>
            <a:r>
              <a:rPr lang="en-US" sz="1400" dirty="0" smtClean="0">
                <a:cs typeface="Times New Roman" pitchFamily="18" charset="0"/>
              </a:rPr>
              <a:t>We see that Hamiltonian  depends besides  action-phase variables depends on independent  variable </a:t>
            </a:r>
            <a:r>
              <a:rPr lang="en-US" sz="1400" i="1" dirty="0" smtClean="0">
                <a:cs typeface="Times New Roman" pitchFamily="18" charset="0"/>
              </a:rPr>
              <a:t>s</a:t>
            </a:r>
            <a:r>
              <a:rPr lang="en-US" sz="1400" dirty="0" smtClean="0">
                <a:cs typeface="Times New Roman" pitchFamily="18" charset="0"/>
              </a:rPr>
              <a:t>.</a:t>
            </a:r>
          </a:p>
          <a:p>
            <a:r>
              <a:rPr lang="en-US" sz="1600" b="1" i="1" dirty="0" smtClean="0">
                <a:solidFill>
                  <a:srgbClr val="FF0000"/>
                </a:solidFill>
                <a:cs typeface="Times New Roman" pitchFamily="18" charset="0"/>
              </a:rPr>
              <a:t>Conclusion: strictly speaking Hamiltonian of transverse motion does not satisfy to conditions         of NEKHOROSHEV’S THEOREM!!! It can be applied only for isolated  resonance when we can exclude longitudinal variable. Let us consider such resonance.</a:t>
            </a:r>
          </a:p>
          <a:p>
            <a:endParaRPr lang="ru-RU" sz="1400" dirty="0">
              <a:cs typeface="Times New Roman" pitchFamily="18" charset="0"/>
            </a:endParaRPr>
          </a:p>
          <a:p>
            <a:pPr>
              <a:buNone/>
            </a:pPr>
            <a:endParaRPr lang="ru-RU" dirty="0"/>
          </a:p>
        </p:txBody>
      </p:sp>
      <p:sp>
        <p:nvSpPr>
          <p:cNvPr id="204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048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643306" y="2143116"/>
            <a:ext cx="1771650" cy="590550"/>
          </a:xfrm>
          <a:prstGeom prst="rect">
            <a:avLst/>
          </a:prstGeom>
          <a:noFill/>
        </p:spPr>
      </p:pic>
      <p:sp>
        <p:nvSpPr>
          <p:cNvPr id="2048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048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0490"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0492"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0494"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0496"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0495" name="Picture 1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929190" y="4143380"/>
            <a:ext cx="314325" cy="333375"/>
          </a:xfrm>
          <a:prstGeom prst="rect">
            <a:avLst/>
          </a:prstGeom>
          <a:noFill/>
        </p:spPr>
      </p:pic>
      <p:sp>
        <p:nvSpPr>
          <p:cNvPr id="20498"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2" name="Дата 21"/>
          <p:cNvSpPr>
            <a:spLocks noGrp="1"/>
          </p:cNvSpPr>
          <p:nvPr>
            <p:ph type="dt" sz="half" idx="10"/>
          </p:nvPr>
        </p:nvSpPr>
        <p:spPr/>
        <p:txBody>
          <a:bodyPr/>
          <a:lstStyle/>
          <a:p>
            <a:fld id="{84F8E9CE-7589-455C-9A55-94EB67A27000}" type="datetime1">
              <a:rPr lang="ru-RU" smtClean="0"/>
              <a:pPr/>
              <a:t>02.07.2010</a:t>
            </a:fld>
            <a:endParaRPr lang="ru-RU"/>
          </a:p>
        </p:txBody>
      </p:sp>
      <p:sp>
        <p:nvSpPr>
          <p:cNvPr id="23" name="Номер слайда 22"/>
          <p:cNvSpPr>
            <a:spLocks noGrp="1"/>
          </p:cNvSpPr>
          <p:nvPr>
            <p:ph type="sldNum" sz="quarter" idx="12"/>
          </p:nvPr>
        </p:nvSpPr>
        <p:spPr/>
        <p:txBody>
          <a:bodyPr/>
          <a:lstStyle/>
          <a:p>
            <a:fld id="{995C5A74-7EDF-4D6A-910E-1675BB170F75}" type="slidenum">
              <a:rPr lang="ru-RU" smtClean="0"/>
              <a:pPr/>
              <a:t>27</a:t>
            </a:fld>
            <a:endParaRPr lang="ru-RU"/>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6145"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000100" y="3214686"/>
            <a:ext cx="3562350" cy="628650"/>
          </a:xfrm>
          <a:prstGeom prst="rect">
            <a:avLst/>
          </a:prstGeom>
          <a:noFill/>
        </p:spPr>
      </p:pic>
      <p:sp>
        <p:nvSpPr>
          <p:cNvPr id="61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6147" name="Picture 3"/>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4643438" y="3214686"/>
            <a:ext cx="3190875" cy="466725"/>
          </a:xfrm>
          <a:prstGeom prst="rect">
            <a:avLst/>
          </a:prstGeom>
          <a:noFill/>
        </p:spPr>
      </p:pic>
      <p:sp>
        <p:nvSpPr>
          <p:cNvPr id="615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6149" name="Picture 5"/>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1500166" y="4000504"/>
            <a:ext cx="495300" cy="333375"/>
          </a:xfrm>
          <a:prstGeom prst="rect">
            <a:avLst/>
          </a:prstGeom>
          <a:noFill/>
        </p:spPr>
      </p:pic>
      <p:sp>
        <p:nvSpPr>
          <p:cNvPr id="615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6151" name="Picture 7"/>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5572132" y="4000504"/>
            <a:ext cx="781050" cy="352425"/>
          </a:xfrm>
          <a:prstGeom prst="rect">
            <a:avLst/>
          </a:prstGeom>
          <a:noFill/>
        </p:spPr>
      </p:pic>
      <p:sp>
        <p:nvSpPr>
          <p:cNvPr id="615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6153" name="Picture 9"/>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7072330" y="4000504"/>
            <a:ext cx="781050" cy="352425"/>
          </a:xfrm>
          <a:prstGeom prst="rect">
            <a:avLst/>
          </a:prstGeom>
          <a:noFill/>
        </p:spPr>
      </p:pic>
      <p:sp>
        <p:nvSpPr>
          <p:cNvPr id="6156"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6155" name="Picture 11"/>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3286116" y="4500570"/>
            <a:ext cx="1981200" cy="352425"/>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8229600" cy="1143000"/>
          </a:xfrm>
        </p:spPr>
        <p:txBody>
          <a:bodyPr>
            <a:normAutofit/>
          </a:bodyPr>
          <a:lstStyle/>
          <a:p>
            <a:r>
              <a:rPr lang="en-US" sz="2400" dirty="0" smtClean="0"/>
              <a:t>Isolated </a:t>
            </a:r>
            <a:r>
              <a:rPr lang="en-US" sz="2400" dirty="0"/>
              <a:t>resonance of two-dimensional transverse </a:t>
            </a:r>
            <a:r>
              <a:rPr lang="en-US" sz="2400" dirty="0" smtClean="0"/>
              <a:t>oscillations.</a:t>
            </a:r>
            <a:endParaRPr lang="ru-RU" sz="2400" dirty="0"/>
          </a:p>
        </p:txBody>
      </p:sp>
      <p:sp>
        <p:nvSpPr>
          <p:cNvPr id="3" name="Содержимое 2"/>
          <p:cNvSpPr>
            <a:spLocks noGrp="1"/>
          </p:cNvSpPr>
          <p:nvPr>
            <p:ph idx="1"/>
          </p:nvPr>
        </p:nvSpPr>
        <p:spPr/>
        <p:txBody>
          <a:bodyPr>
            <a:normAutofit/>
          </a:bodyPr>
          <a:lstStyle/>
          <a:p>
            <a:r>
              <a:rPr lang="en-US" sz="1400" dirty="0"/>
              <a:t>However  </a:t>
            </a:r>
            <a:r>
              <a:rPr lang="en-US" sz="1400" dirty="0" smtClean="0"/>
              <a:t>there is a </a:t>
            </a:r>
            <a:r>
              <a:rPr lang="en-US" sz="1400" dirty="0"/>
              <a:t>case when conditions are satisfied: isolated resonance of two-dimensional transverse oscillations. Yu. </a:t>
            </a:r>
            <a:r>
              <a:rPr lang="en-US" sz="1400" dirty="0" err="1"/>
              <a:t>Senichev</a:t>
            </a:r>
            <a:r>
              <a:rPr lang="en-US" sz="1400" dirty="0"/>
              <a:t> has shown that DA of the ring (for circulating beam) is sharply improved if the “</a:t>
            </a:r>
            <a:r>
              <a:rPr lang="en-US" sz="1400" dirty="0" smtClean="0"/>
              <a:t>Nekhorochev’s </a:t>
            </a:r>
            <a:r>
              <a:rPr lang="en-US" sz="1400" dirty="0"/>
              <a:t>criterion is satisfied </a:t>
            </a:r>
            <a:r>
              <a:rPr lang="en-US" sz="1400" dirty="0" smtClean="0"/>
              <a:t>. To </a:t>
            </a:r>
            <a:r>
              <a:rPr lang="en-US" sz="1400" dirty="0"/>
              <a:t>simplify the mathematics he considered the simplest case of quadratic </a:t>
            </a:r>
            <a:r>
              <a:rPr lang="en-US" sz="1400" dirty="0" smtClean="0"/>
              <a:t>Hamiltonian               .</a:t>
            </a:r>
          </a:p>
          <a:p>
            <a:endParaRPr lang="en-US" sz="1400" dirty="0" smtClean="0"/>
          </a:p>
          <a:p>
            <a:pPr>
              <a:buNone/>
            </a:pPr>
            <a:r>
              <a:rPr lang="en-US" sz="1400" dirty="0" smtClean="0"/>
              <a:t>                                                                                                                                                                                                (11)</a:t>
            </a:r>
          </a:p>
          <a:p>
            <a:endParaRPr lang="en-US" sz="1400" dirty="0" smtClean="0"/>
          </a:p>
          <a:p>
            <a:endParaRPr lang="en-US" sz="1400" dirty="0" smtClean="0"/>
          </a:p>
          <a:p>
            <a:r>
              <a:rPr lang="en-US" sz="1400" dirty="0" smtClean="0"/>
              <a:t>Here                                                       , where the resonance shift                                                 ,                                                                     	      -    integer numbers,    </a:t>
            </a:r>
            <a:r>
              <a:rPr lang="en-US" sz="1400" i="1" dirty="0" smtClean="0"/>
              <a:t>j</a:t>
            </a:r>
            <a:r>
              <a:rPr lang="en-US" sz="1400" dirty="0" smtClean="0"/>
              <a:t>    and </a:t>
            </a:r>
            <a:r>
              <a:rPr lang="en-US" sz="1400" i="1" dirty="0" smtClean="0"/>
              <a:t>g</a:t>
            </a:r>
            <a:r>
              <a:rPr lang="en-US" sz="1400" dirty="0" smtClean="0"/>
              <a:t> are, correspondingly, a number of the resonance harmonics and its effective strength, which is defined by  well-known formula:</a:t>
            </a:r>
            <a:endParaRPr lang="ru-RU" sz="1400" dirty="0" smtClean="0"/>
          </a:p>
          <a:p>
            <a:pPr>
              <a:buNone/>
            </a:pPr>
            <a:r>
              <a:rPr lang="en-US" sz="1400" dirty="0" smtClean="0"/>
              <a:t>          </a:t>
            </a:r>
          </a:p>
          <a:p>
            <a:pPr>
              <a:buNone/>
            </a:pPr>
            <a:r>
              <a:rPr lang="en-US" sz="1400" dirty="0" smtClean="0"/>
              <a:t>			                                                                                                                                                 (12)</a:t>
            </a:r>
            <a:endParaRPr lang="ru-RU" sz="1400" dirty="0" smtClean="0"/>
          </a:p>
          <a:p>
            <a:r>
              <a:rPr lang="en-US" sz="1400" dirty="0" smtClean="0"/>
              <a:t>Here                                  are beta-functions on two transverse degrees of freedom, </a:t>
            </a:r>
            <a:r>
              <a:rPr lang="en-US" sz="1400" i="1" dirty="0" smtClean="0"/>
              <a:t>s</a:t>
            </a:r>
            <a:r>
              <a:rPr lang="en-US" sz="1400" dirty="0" smtClean="0"/>
              <a:t> is the longitudinal variable along the orbit, </a:t>
            </a:r>
            <a:r>
              <a:rPr lang="en-US" sz="1400" i="1" dirty="0" smtClean="0"/>
              <a:t>L </a:t>
            </a:r>
            <a:r>
              <a:rPr lang="en-US" sz="1400" dirty="0" smtClean="0"/>
              <a:t>is the ring circumference, function                    describes a distribution of the non –linearity along the ring;                                 </a:t>
            </a:r>
          </a:p>
          <a:p>
            <a:endParaRPr lang="en-US" sz="1400" dirty="0" smtClean="0"/>
          </a:p>
          <a:p>
            <a:pPr>
              <a:buNone/>
            </a:pPr>
            <a:r>
              <a:rPr lang="en-US" sz="1400" dirty="0" smtClean="0"/>
              <a:t>            are phases of </a:t>
            </a:r>
            <a:r>
              <a:rPr lang="en-US" sz="1400" dirty="0" err="1" smtClean="0"/>
              <a:t>Floquet</a:t>
            </a:r>
            <a:r>
              <a:rPr lang="en-US" sz="1400" dirty="0" smtClean="0"/>
              <a:t> functions. </a:t>
            </a:r>
            <a:endParaRPr lang="ru-RU" sz="1400" dirty="0"/>
          </a:p>
        </p:txBody>
      </p:sp>
      <p:sp>
        <p:nvSpPr>
          <p:cNvPr id="215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1505"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714612" y="2285992"/>
            <a:ext cx="419100" cy="314325"/>
          </a:xfrm>
          <a:prstGeom prst="rect">
            <a:avLst/>
          </a:prstGeom>
          <a:noFill/>
        </p:spPr>
      </p:pic>
      <p:sp>
        <p:nvSpPr>
          <p:cNvPr id="215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151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25"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643042" y="3500438"/>
            <a:ext cx="1571625" cy="352425"/>
          </a:xfrm>
          <a:prstGeom prst="rect">
            <a:avLst/>
          </a:prstGeom>
          <a:noFill/>
        </p:spPr>
      </p:pic>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27" name="Picture 3"/>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5786446" y="3500438"/>
            <a:ext cx="1628775" cy="333375"/>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29" name="Picture 5"/>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1000100" y="3786190"/>
            <a:ext cx="609600" cy="333375"/>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31" name="Picture 7"/>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2357422" y="4214818"/>
            <a:ext cx="3819525" cy="590550"/>
          </a:xfrm>
          <a:prstGeom prst="rect">
            <a:avLst/>
          </a:prstGeom>
          <a:noFill/>
        </p:spPr>
      </p:pic>
      <p:sp>
        <p:nvSpPr>
          <p:cNvPr id="103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33" name="Picture 9"/>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1643042" y="4714884"/>
            <a:ext cx="295275" cy="333375"/>
          </a:xfrm>
          <a:prstGeom prst="rect">
            <a:avLst/>
          </a:prstGeom>
          <a:noFill/>
        </p:spPr>
      </p:pic>
      <p:sp>
        <p:nvSpPr>
          <p:cNvPr id="1036"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35" name="Picture 11"/>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5500694" y="5000636"/>
            <a:ext cx="361950" cy="314325"/>
          </a:xfrm>
          <a:prstGeom prst="rect">
            <a:avLst/>
          </a:prstGeom>
          <a:noFill/>
        </p:spPr>
      </p:pic>
      <p:sp>
        <p:nvSpPr>
          <p:cNvPr id="1038"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37" name="Picture 13"/>
          <p:cNvPicPr>
            <a:picLocks noChangeAspect="1" noChangeArrowheads="1"/>
          </p:cNvPicPr>
          <p:nvPr/>
        </p:nvPicPr>
        <p:blipFill>
          <a:blip r:embed="rId10" cstate="print">
            <a:clrChange>
              <a:clrFrom>
                <a:srgbClr val="FFFFFF"/>
              </a:clrFrom>
              <a:clrTo>
                <a:srgbClr val="FFFFFF">
                  <a:alpha val="0"/>
                </a:srgbClr>
              </a:clrTo>
            </a:clrChange>
          </a:blip>
          <a:srcRect/>
          <a:stretch>
            <a:fillRect/>
          </a:stretch>
        </p:blipFill>
        <p:spPr bwMode="auto">
          <a:xfrm>
            <a:off x="3286116" y="5214950"/>
            <a:ext cx="1285875" cy="571500"/>
          </a:xfrm>
          <a:prstGeom prst="rect">
            <a:avLst/>
          </a:prstGeom>
          <a:noFill/>
        </p:spPr>
      </p:pic>
      <p:sp>
        <p:nvSpPr>
          <p:cNvPr id="26" name="Дата 25"/>
          <p:cNvSpPr>
            <a:spLocks noGrp="1"/>
          </p:cNvSpPr>
          <p:nvPr>
            <p:ph type="dt" sz="half" idx="10"/>
          </p:nvPr>
        </p:nvSpPr>
        <p:spPr/>
        <p:txBody>
          <a:bodyPr/>
          <a:lstStyle/>
          <a:p>
            <a:fld id="{1CB8649D-E2B1-48E4-B70B-7443D91234A4}" type="datetime1">
              <a:rPr lang="ru-RU" smtClean="0"/>
              <a:pPr/>
              <a:t>02.07.2010</a:t>
            </a:fld>
            <a:endParaRPr lang="ru-RU"/>
          </a:p>
        </p:txBody>
      </p:sp>
      <p:sp>
        <p:nvSpPr>
          <p:cNvPr id="27" name="Номер слайда 26"/>
          <p:cNvSpPr>
            <a:spLocks noGrp="1"/>
          </p:cNvSpPr>
          <p:nvPr>
            <p:ph type="sldNum" sz="quarter" idx="12"/>
          </p:nvPr>
        </p:nvSpPr>
        <p:spPr/>
        <p:txBody>
          <a:bodyPr/>
          <a:lstStyle/>
          <a:p>
            <a:fld id="{995C5A74-7EDF-4D6A-910E-1675BB170F75}" type="slidenum">
              <a:rPr lang="ru-RU" smtClean="0"/>
              <a:pPr/>
              <a:t>28</a:t>
            </a:fld>
            <a:endParaRPr lang="ru-RU"/>
          </a:p>
        </p:txBody>
      </p:sp>
      <p:sp>
        <p:nvSpPr>
          <p:cNvPr id="51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5121" name="Picture 1"/>
          <p:cNvPicPr>
            <a:picLocks noChangeAspect="1" noChangeArrowheads="1"/>
          </p:cNvPicPr>
          <p:nvPr/>
        </p:nvPicPr>
        <p:blipFill>
          <a:blip r:embed="rId11" cstate="print">
            <a:clrChange>
              <a:clrFrom>
                <a:srgbClr val="FFFFFF"/>
              </a:clrFrom>
              <a:clrTo>
                <a:srgbClr val="FFFFFF">
                  <a:alpha val="0"/>
                </a:srgbClr>
              </a:clrTo>
            </a:clrChange>
          </a:blip>
          <a:srcRect/>
          <a:stretch>
            <a:fillRect/>
          </a:stretch>
        </p:blipFill>
        <p:spPr bwMode="auto">
          <a:xfrm>
            <a:off x="1928794" y="2571744"/>
            <a:ext cx="4657725" cy="381000"/>
          </a:xfrm>
          <a:prstGeom prst="rect">
            <a:avLst/>
          </a:prstGeom>
          <a:noFill/>
        </p:spPr>
      </p:pic>
      <p:sp>
        <p:nvSpPr>
          <p:cNvPr id="512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32" name="Объект 31"/>
          <p:cNvGraphicFramePr>
            <a:graphicFrameLocks noChangeAspect="1"/>
          </p:cNvGraphicFramePr>
          <p:nvPr/>
        </p:nvGraphicFramePr>
        <p:xfrm>
          <a:off x="2428860" y="2928934"/>
          <a:ext cx="4127500" cy="533400"/>
        </p:xfrm>
        <a:graphic>
          <a:graphicData uri="http://schemas.openxmlformats.org/presentationml/2006/ole">
            <p:oleObj spid="_x0000_s31746" name="Equation" r:id="rId12" imgW="4127400" imgH="533160" progId="Equation.DSMT4">
              <p:embed/>
            </p:oleObj>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8229600" cy="1143000"/>
          </a:xfrm>
        </p:spPr>
        <p:txBody>
          <a:bodyPr>
            <a:normAutofit/>
          </a:bodyPr>
          <a:lstStyle/>
          <a:p>
            <a:r>
              <a:rPr lang="en-US" sz="2800" dirty="0" smtClean="0"/>
              <a:t>“</a:t>
            </a:r>
            <a:r>
              <a:rPr lang="en-US" sz="2800" dirty="0" err="1" smtClean="0"/>
              <a:t>Nechorochev’s</a:t>
            </a:r>
            <a:r>
              <a:rPr lang="en-US" sz="2800" dirty="0" smtClean="0"/>
              <a:t> criterion for two-dimensional resonance.</a:t>
            </a:r>
            <a:endParaRPr lang="ru-RU" sz="2800" dirty="0"/>
          </a:p>
        </p:txBody>
      </p:sp>
      <p:sp>
        <p:nvSpPr>
          <p:cNvPr id="3" name="Содержимое 2"/>
          <p:cNvSpPr>
            <a:spLocks noGrp="1"/>
          </p:cNvSpPr>
          <p:nvPr>
            <p:ph idx="1"/>
          </p:nvPr>
        </p:nvSpPr>
        <p:spPr/>
        <p:txBody>
          <a:bodyPr>
            <a:normAutofit/>
          </a:bodyPr>
          <a:lstStyle/>
          <a:p>
            <a:r>
              <a:rPr lang="en-US" sz="1800" dirty="0" smtClean="0"/>
              <a:t>Substitution of this Hamiltonian in the second equation of system (2) gives the following characteristic equation:</a:t>
            </a:r>
            <a:endParaRPr lang="ru-RU" sz="1800" dirty="0" smtClean="0"/>
          </a:p>
          <a:p>
            <a:pPr>
              <a:buNone/>
            </a:pPr>
            <a:r>
              <a:rPr lang="en-US" sz="1800" dirty="0" smtClean="0"/>
              <a:t>				</a:t>
            </a:r>
            <a:endParaRPr lang="ru-RU" sz="1800" dirty="0" smtClean="0"/>
          </a:p>
          <a:p>
            <a:r>
              <a:rPr lang="en-US" sz="1800" dirty="0" smtClean="0"/>
              <a:t> 	Analysis of this simple quadratic equation made by </a:t>
            </a:r>
            <a:r>
              <a:rPr lang="en-US" sz="1800" dirty="0" err="1" smtClean="0"/>
              <a:t>Yuriy</a:t>
            </a:r>
            <a:r>
              <a:rPr lang="en-US" sz="1800" dirty="0" smtClean="0"/>
              <a:t> </a:t>
            </a:r>
            <a:r>
              <a:rPr lang="en-US" sz="1800" dirty="0" err="1" smtClean="0"/>
              <a:t>Senichev</a:t>
            </a:r>
            <a:r>
              <a:rPr lang="en-US" sz="1800" dirty="0" smtClean="0"/>
              <a:t> has shown that this equation has no real roots if “</a:t>
            </a:r>
            <a:r>
              <a:rPr lang="en-US" sz="1800" dirty="0" err="1" smtClean="0"/>
              <a:t>Nechorochev’s</a:t>
            </a:r>
            <a:r>
              <a:rPr lang="en-US" sz="1800" dirty="0" smtClean="0"/>
              <a:t> criterion”           satisfies to the following condition:</a:t>
            </a:r>
            <a:endParaRPr lang="ru-RU" sz="1800" dirty="0" smtClean="0"/>
          </a:p>
          <a:p>
            <a:pPr>
              <a:buNone/>
            </a:pPr>
            <a:r>
              <a:rPr lang="en-US" sz="1800" dirty="0" smtClean="0"/>
              <a:t>		</a:t>
            </a:r>
            <a:endParaRPr lang="ru-RU" sz="1800" dirty="0" smtClean="0"/>
          </a:p>
          <a:p>
            <a:r>
              <a:rPr lang="en-US" sz="1800" dirty="0" smtClean="0"/>
              <a:t>We see that this criterion can be valid only if signs         and        coincide. In MADX notations  we have:    </a:t>
            </a:r>
          </a:p>
          <a:p>
            <a:pPr>
              <a:buNone/>
            </a:pPr>
            <a:r>
              <a:rPr lang="en-US" sz="1800" dirty="0" smtClean="0"/>
              <a:t>         </a:t>
            </a:r>
          </a:p>
          <a:p>
            <a:pPr>
              <a:buNone/>
            </a:pPr>
            <a:r>
              <a:rPr lang="en-US" sz="1800" dirty="0" smtClean="0"/>
              <a:t>      (here                   are betatron tunes). Then we can rewrite this equation as follows:				</a:t>
            </a:r>
            <a:endParaRPr lang="ru-RU" sz="1800" dirty="0" smtClean="0"/>
          </a:p>
          <a:p>
            <a:endParaRPr lang="en-US" sz="1800" dirty="0" smtClean="0"/>
          </a:p>
          <a:p>
            <a:r>
              <a:rPr lang="en-US" sz="1800" dirty="0" smtClean="0"/>
              <a:t>Let us consider physical sense of this criterion.</a:t>
            </a:r>
            <a:endParaRPr lang="ru-RU" dirty="0"/>
          </a:p>
        </p:txBody>
      </p:sp>
      <p:sp>
        <p:nvSpPr>
          <p:cNvPr id="614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6144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143240" y="2265716"/>
            <a:ext cx="2214578" cy="325076"/>
          </a:xfrm>
          <a:prstGeom prst="rect">
            <a:avLst/>
          </a:prstGeom>
          <a:noFill/>
        </p:spPr>
      </p:pic>
      <p:sp>
        <p:nvSpPr>
          <p:cNvPr id="6144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61443"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428992" y="3500438"/>
            <a:ext cx="2143128" cy="357188"/>
          </a:xfrm>
          <a:prstGeom prst="rect">
            <a:avLst/>
          </a:prstGeom>
          <a:noFill/>
        </p:spPr>
      </p:pic>
      <p:sp>
        <p:nvSpPr>
          <p:cNvPr id="6144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61445"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7500958" y="2714620"/>
            <a:ext cx="362291" cy="338138"/>
          </a:xfrm>
          <a:prstGeom prst="rect">
            <a:avLst/>
          </a:prstGeom>
          <a:noFill/>
        </p:spPr>
      </p:pic>
      <p:sp>
        <p:nvSpPr>
          <p:cNvPr id="6144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61447"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5715008" y="3714752"/>
            <a:ext cx="214314" cy="400053"/>
          </a:xfrm>
          <a:prstGeom prst="rect">
            <a:avLst/>
          </a:prstGeom>
          <a:noFill/>
        </p:spPr>
      </p:pic>
      <p:sp>
        <p:nvSpPr>
          <p:cNvPr id="61450"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61449" name="Picture 9"/>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6429388" y="3786190"/>
            <a:ext cx="214314" cy="428628"/>
          </a:xfrm>
          <a:prstGeom prst="rect">
            <a:avLst/>
          </a:prstGeom>
          <a:noFill/>
        </p:spPr>
      </p:pic>
      <p:sp>
        <p:nvSpPr>
          <p:cNvPr id="61452"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61451" name="Picture 11"/>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3357554" y="4143380"/>
            <a:ext cx="2786082" cy="517415"/>
          </a:xfrm>
          <a:prstGeom prst="rect">
            <a:avLst/>
          </a:prstGeom>
          <a:noFill/>
        </p:spPr>
      </p:pic>
      <p:sp>
        <p:nvSpPr>
          <p:cNvPr id="61454"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61453" name="Picture 13"/>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1714480" y="4714884"/>
            <a:ext cx="357190" cy="382704"/>
          </a:xfrm>
          <a:prstGeom prst="rect">
            <a:avLst/>
          </a:prstGeom>
          <a:noFill/>
        </p:spPr>
      </p:pic>
      <p:sp>
        <p:nvSpPr>
          <p:cNvPr id="61456"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61455" name="Picture 15"/>
          <p:cNvPicPr>
            <a:picLocks noChangeAspect="1" noChangeArrowheads="1"/>
          </p:cNvPicPr>
          <p:nvPr/>
        </p:nvPicPr>
        <p:blipFill>
          <a:blip r:embed="rId9">
            <a:clrChange>
              <a:clrFrom>
                <a:srgbClr val="FFFFFF"/>
              </a:clrFrom>
              <a:clrTo>
                <a:srgbClr val="FFFFFF">
                  <a:alpha val="0"/>
                </a:srgbClr>
              </a:clrTo>
            </a:clrChange>
          </a:blip>
          <a:srcRect/>
          <a:stretch>
            <a:fillRect/>
          </a:stretch>
        </p:blipFill>
        <p:spPr bwMode="auto">
          <a:xfrm>
            <a:off x="3500430" y="5072074"/>
            <a:ext cx="2071702" cy="52550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610054" y="686028"/>
            <a:ext cx="7771946" cy="608919"/>
          </a:xfrm>
        </p:spPr>
        <p:txBody>
          <a:bodyPr>
            <a:normAutofit fontScale="90000"/>
          </a:bodyPr>
          <a:lstStyle/>
          <a:p>
            <a:pPr defTabSz="653064"/>
            <a:r>
              <a:rPr lang="en-US" sz="2900" b="1" dirty="0">
                <a:solidFill>
                  <a:srgbClr val="800000"/>
                </a:solidFill>
              </a:rPr>
              <a:t>ITEP Accelerator Facility</a:t>
            </a:r>
            <a:r>
              <a:rPr lang="ru-RU" sz="2900" b="1" dirty="0">
                <a:solidFill>
                  <a:srgbClr val="800000"/>
                </a:solidFill>
              </a:rPr>
              <a:t> </a:t>
            </a:r>
            <a:br>
              <a:rPr lang="ru-RU" sz="2900" b="1" dirty="0">
                <a:solidFill>
                  <a:srgbClr val="800000"/>
                </a:solidFill>
              </a:rPr>
            </a:br>
            <a:r>
              <a:rPr lang="ru-RU" sz="2400" b="1" dirty="0">
                <a:solidFill>
                  <a:srgbClr val="800000"/>
                </a:solidFill>
              </a:rPr>
              <a:t>(</a:t>
            </a:r>
            <a:r>
              <a:rPr lang="en-US" sz="2400" b="1" dirty="0">
                <a:solidFill>
                  <a:srgbClr val="800000"/>
                </a:solidFill>
              </a:rPr>
              <a:t>Brief history of construction</a:t>
            </a:r>
            <a:r>
              <a:rPr lang="ru-RU" sz="2400" b="1" dirty="0">
                <a:solidFill>
                  <a:srgbClr val="800000"/>
                </a:solidFill>
              </a:rPr>
              <a:t>)</a:t>
            </a:r>
            <a:endParaRPr lang="ru-RU" sz="2900" b="1" dirty="0">
              <a:solidFill>
                <a:srgbClr val="800000"/>
              </a:solidFill>
            </a:endParaRPr>
          </a:p>
        </p:txBody>
      </p:sp>
      <p:sp>
        <p:nvSpPr>
          <p:cNvPr id="82947" name="Text Box 3"/>
          <p:cNvSpPr txBox="1">
            <a:spLocks noChangeArrowheads="1"/>
          </p:cNvSpPr>
          <p:nvPr/>
        </p:nvSpPr>
        <p:spPr bwMode="auto">
          <a:xfrm>
            <a:off x="405946" y="1834697"/>
            <a:ext cx="8382000" cy="4247306"/>
          </a:xfrm>
          <a:prstGeom prst="rect">
            <a:avLst/>
          </a:prstGeom>
          <a:noFill/>
          <a:ln w="9525">
            <a:noFill/>
            <a:miter lim="800000"/>
            <a:headEnd/>
            <a:tailEnd/>
          </a:ln>
          <a:effectLst/>
        </p:spPr>
        <p:txBody>
          <a:bodyPr lIns="0" tIns="45715" rIns="0" bIns="45715">
            <a:spAutoFit/>
          </a:bodyPr>
          <a:lstStyle/>
          <a:p>
            <a:pPr defTabSz="913837">
              <a:spcBef>
                <a:spcPct val="50000"/>
              </a:spcBef>
            </a:pPr>
            <a:r>
              <a:rPr lang="ru-RU" sz="2000" dirty="0"/>
              <a:t>	</a:t>
            </a:r>
            <a:r>
              <a:rPr lang="ru-RU" sz="2000" dirty="0">
                <a:solidFill>
                  <a:srgbClr val="800000"/>
                </a:solidFill>
              </a:rPr>
              <a:t>1958</a:t>
            </a:r>
            <a:r>
              <a:rPr lang="en-US" sz="2000" dirty="0">
                <a:solidFill>
                  <a:srgbClr val="800000"/>
                </a:solidFill>
              </a:rPr>
              <a:t>-1961</a:t>
            </a:r>
            <a:r>
              <a:rPr lang="ru-RU" sz="2000" dirty="0">
                <a:solidFill>
                  <a:srgbClr val="800000"/>
                </a:solidFill>
              </a:rPr>
              <a:t> </a:t>
            </a:r>
            <a:r>
              <a:rPr lang="en-US" sz="2000" dirty="0">
                <a:solidFill>
                  <a:srgbClr val="800000"/>
                </a:solidFill>
              </a:rPr>
              <a:t> - construction of 7 </a:t>
            </a:r>
            <a:r>
              <a:rPr lang="en-US" sz="2000" dirty="0" err="1">
                <a:solidFill>
                  <a:srgbClr val="800000"/>
                </a:solidFill>
              </a:rPr>
              <a:t>GeV</a:t>
            </a:r>
            <a:r>
              <a:rPr lang="en-US" sz="2000" dirty="0">
                <a:solidFill>
                  <a:srgbClr val="800000"/>
                </a:solidFill>
              </a:rPr>
              <a:t> proton synchrotron U-7 with </a:t>
            </a:r>
            <a:br>
              <a:rPr lang="en-US" sz="2000" dirty="0">
                <a:solidFill>
                  <a:srgbClr val="800000"/>
                </a:solidFill>
              </a:rPr>
            </a:br>
            <a:r>
              <a:rPr lang="en-US" sz="2000" dirty="0">
                <a:solidFill>
                  <a:srgbClr val="800000"/>
                </a:solidFill>
              </a:rPr>
              <a:t>5 </a:t>
            </a:r>
            <a:r>
              <a:rPr lang="en-US" sz="2000" dirty="0" err="1">
                <a:solidFill>
                  <a:srgbClr val="800000"/>
                </a:solidFill>
              </a:rPr>
              <a:t>MeV</a:t>
            </a:r>
            <a:r>
              <a:rPr lang="en-US" sz="2000" dirty="0">
                <a:solidFill>
                  <a:srgbClr val="800000"/>
                </a:solidFill>
              </a:rPr>
              <a:t> Van de </a:t>
            </a:r>
            <a:r>
              <a:rPr lang="en-US" sz="2000" dirty="0" err="1">
                <a:solidFill>
                  <a:srgbClr val="800000"/>
                </a:solidFill>
              </a:rPr>
              <a:t>Graaf</a:t>
            </a:r>
            <a:r>
              <a:rPr lang="en-US" sz="2000" dirty="0">
                <a:solidFill>
                  <a:srgbClr val="800000"/>
                </a:solidFill>
              </a:rPr>
              <a:t> (Electrostatic) Injector</a:t>
            </a:r>
          </a:p>
          <a:p>
            <a:pPr defTabSz="913837">
              <a:spcBef>
                <a:spcPct val="50000"/>
              </a:spcBef>
            </a:pPr>
            <a:r>
              <a:rPr lang="ru-RU" sz="2000" dirty="0">
                <a:solidFill>
                  <a:srgbClr val="800000"/>
                </a:solidFill>
              </a:rPr>
              <a:t>	1967 </a:t>
            </a:r>
            <a:r>
              <a:rPr lang="en-US" sz="2000" dirty="0">
                <a:solidFill>
                  <a:srgbClr val="800000"/>
                </a:solidFill>
              </a:rPr>
              <a:t> - construction of 25 </a:t>
            </a:r>
            <a:r>
              <a:rPr lang="en-US" sz="2000" dirty="0" err="1">
                <a:solidFill>
                  <a:srgbClr val="800000"/>
                </a:solidFill>
              </a:rPr>
              <a:t>MeV</a:t>
            </a:r>
            <a:r>
              <a:rPr lang="en-US" sz="2000" dirty="0">
                <a:solidFill>
                  <a:srgbClr val="800000"/>
                </a:solidFill>
              </a:rPr>
              <a:t> linear injector I-2</a:t>
            </a:r>
            <a:endParaRPr lang="ru-RU" sz="2000" dirty="0">
              <a:solidFill>
                <a:srgbClr val="800000"/>
              </a:solidFill>
            </a:endParaRPr>
          </a:p>
          <a:p>
            <a:pPr defTabSz="913837">
              <a:spcBef>
                <a:spcPct val="50000"/>
              </a:spcBef>
            </a:pPr>
            <a:r>
              <a:rPr lang="ru-RU" sz="2000" dirty="0">
                <a:solidFill>
                  <a:srgbClr val="800000"/>
                </a:solidFill>
              </a:rPr>
              <a:t>	1973 </a:t>
            </a:r>
            <a:r>
              <a:rPr lang="en-US" sz="2000" dirty="0">
                <a:solidFill>
                  <a:srgbClr val="800000"/>
                </a:solidFill>
              </a:rPr>
              <a:t> - </a:t>
            </a:r>
            <a:r>
              <a:rPr lang="ru-RU" sz="2000" dirty="0">
                <a:solidFill>
                  <a:srgbClr val="800000"/>
                </a:solidFill>
              </a:rPr>
              <a:t> </a:t>
            </a:r>
            <a:r>
              <a:rPr lang="en-US" sz="2000" dirty="0">
                <a:solidFill>
                  <a:srgbClr val="800000"/>
                </a:solidFill>
              </a:rPr>
              <a:t>reconstruction of the U-7 lattice for the machine energy increase up to 10 </a:t>
            </a:r>
            <a:r>
              <a:rPr lang="en-US" sz="2000" dirty="0" err="1">
                <a:solidFill>
                  <a:srgbClr val="800000"/>
                </a:solidFill>
              </a:rPr>
              <a:t>GeV</a:t>
            </a:r>
            <a:r>
              <a:rPr lang="en-US" sz="2000" dirty="0">
                <a:solidFill>
                  <a:srgbClr val="800000"/>
                </a:solidFill>
              </a:rPr>
              <a:t>, accelerator gets hew name U-10 </a:t>
            </a:r>
            <a:r>
              <a:rPr lang="ru-RU" sz="2000" dirty="0">
                <a:solidFill>
                  <a:srgbClr val="800000"/>
                </a:solidFill>
              </a:rPr>
              <a:t> </a:t>
            </a:r>
            <a:endParaRPr lang="en-US" sz="2000" dirty="0">
              <a:solidFill>
                <a:srgbClr val="800000"/>
              </a:solidFill>
            </a:endParaRPr>
          </a:p>
          <a:p>
            <a:pPr defTabSz="913837">
              <a:spcBef>
                <a:spcPct val="50000"/>
              </a:spcBef>
            </a:pPr>
            <a:r>
              <a:rPr lang="ru-RU" sz="2000" dirty="0">
                <a:solidFill>
                  <a:srgbClr val="800000"/>
                </a:solidFill>
              </a:rPr>
              <a:t>	1985 </a:t>
            </a:r>
            <a:r>
              <a:rPr lang="en-US" sz="2000" dirty="0">
                <a:solidFill>
                  <a:srgbClr val="800000"/>
                </a:solidFill>
              </a:rPr>
              <a:t> - new project of machine reconstruction was started for heavy ions acceleration, but it was not finished and terminated in 1989</a:t>
            </a:r>
          </a:p>
          <a:p>
            <a:pPr defTabSz="913837">
              <a:spcBef>
                <a:spcPct val="50000"/>
              </a:spcBef>
            </a:pPr>
            <a:r>
              <a:rPr lang="en-US" sz="2000" dirty="0">
                <a:solidFill>
                  <a:srgbClr val="800000"/>
                </a:solidFill>
              </a:rPr>
              <a:t>	1</a:t>
            </a:r>
            <a:r>
              <a:rPr lang="ru-RU" sz="2000" dirty="0">
                <a:solidFill>
                  <a:srgbClr val="800000"/>
                </a:solidFill>
              </a:rPr>
              <a:t>997</a:t>
            </a:r>
            <a:r>
              <a:rPr lang="en-US" sz="2000" dirty="0">
                <a:solidFill>
                  <a:srgbClr val="800000"/>
                </a:solidFill>
              </a:rPr>
              <a:t>-2003</a:t>
            </a:r>
            <a:r>
              <a:rPr lang="ru-RU" sz="2000" dirty="0">
                <a:solidFill>
                  <a:srgbClr val="800000"/>
                </a:solidFill>
              </a:rPr>
              <a:t> </a:t>
            </a:r>
            <a:r>
              <a:rPr lang="en-US" sz="2000" dirty="0">
                <a:solidFill>
                  <a:srgbClr val="800000"/>
                </a:solidFill>
              </a:rPr>
              <a:t> - proton synchrotron U-10 was reconstructed to proton-ion accelerator-accumulator facility ITEP-TWAC</a:t>
            </a:r>
            <a:endParaRPr lang="ru-RU" sz="2000" dirty="0">
              <a:solidFill>
                <a:srgbClr val="800000"/>
              </a:solidFill>
            </a:endParaRPr>
          </a:p>
          <a:p>
            <a:pPr defTabSz="913837">
              <a:spcBef>
                <a:spcPct val="50000"/>
              </a:spcBef>
            </a:pPr>
            <a:r>
              <a:rPr lang="ru-RU" sz="2000" dirty="0">
                <a:solidFill>
                  <a:srgbClr val="800000"/>
                </a:solidFill>
              </a:rPr>
              <a:t>	2004-200х – </a:t>
            </a:r>
            <a:r>
              <a:rPr lang="en-US" sz="2000" dirty="0">
                <a:solidFill>
                  <a:srgbClr val="800000"/>
                </a:solidFill>
              </a:rPr>
              <a:t>ITEP-TWAC operation for research and applications, optimization of machine parameters, extending of its functional potentialities 	</a:t>
            </a:r>
            <a:endParaRPr lang="ru-RU" sz="2000" dirty="0">
              <a:solidFill>
                <a:srgbClr val="800000"/>
              </a:solidFill>
            </a:endParaRPr>
          </a:p>
        </p:txBody>
      </p:sp>
      <p:sp>
        <p:nvSpPr>
          <p:cNvPr id="82948" name="Rectangle 4"/>
          <p:cNvSpPr>
            <a:spLocks noChangeArrowheads="1"/>
          </p:cNvSpPr>
          <p:nvPr/>
        </p:nvSpPr>
        <p:spPr bwMode="auto">
          <a:xfrm>
            <a:off x="229054" y="229054"/>
            <a:ext cx="8763000" cy="6399893"/>
          </a:xfrm>
          <a:prstGeom prst="rect">
            <a:avLst/>
          </a:prstGeom>
          <a:noFill/>
          <a:ln w="57150">
            <a:solidFill>
              <a:schemeClr val="accent2"/>
            </a:solidFill>
            <a:miter lim="800000"/>
            <a:headEnd/>
            <a:tailEnd/>
          </a:ln>
          <a:effectLst/>
        </p:spPr>
        <p:txBody>
          <a:bodyPr wrap="none" lIns="65306" tIns="32653" rIns="65306" bIns="32653" anchor="ctr"/>
          <a:lstStyle/>
          <a:p>
            <a:endParaRPr lang="ru-RU"/>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800" dirty="0" smtClean="0"/>
              <a:t>Physical sense of </a:t>
            </a:r>
            <a:r>
              <a:rPr lang="en-US" sz="2800" dirty="0" err="1" smtClean="0"/>
              <a:t>Nechoroshev’s</a:t>
            </a:r>
            <a:r>
              <a:rPr lang="en-US" sz="2800" dirty="0" smtClean="0"/>
              <a:t> criterion 1.</a:t>
            </a:r>
            <a:endParaRPr lang="ru-RU" sz="2800" dirty="0"/>
          </a:p>
        </p:txBody>
      </p:sp>
      <p:sp>
        <p:nvSpPr>
          <p:cNvPr id="3" name="Содержимое 2"/>
          <p:cNvSpPr>
            <a:spLocks noGrp="1"/>
          </p:cNvSpPr>
          <p:nvPr>
            <p:ph idx="1"/>
          </p:nvPr>
        </p:nvSpPr>
        <p:spPr/>
        <p:txBody>
          <a:bodyPr>
            <a:normAutofit lnSpcReduction="10000"/>
          </a:bodyPr>
          <a:lstStyle/>
          <a:p>
            <a:r>
              <a:rPr lang="en-US" sz="1400" dirty="0" smtClean="0"/>
              <a:t>Let us consider this two-dimensional resonance. The corresponding equations of motion (here independent variable                  , ,     where    </a:t>
            </a:r>
            <a:r>
              <a:rPr lang="en-US" sz="1400" i="1" dirty="0" smtClean="0"/>
              <a:t>R</a:t>
            </a:r>
            <a:r>
              <a:rPr lang="en-US" sz="1400" dirty="0" smtClean="0"/>
              <a:t>   is the ring radius) are:</a:t>
            </a:r>
          </a:p>
          <a:p>
            <a:endParaRPr lang="en-US" sz="1400" dirty="0" smtClean="0"/>
          </a:p>
          <a:p>
            <a:endParaRPr lang="en-US" sz="1400" dirty="0" smtClean="0"/>
          </a:p>
          <a:p>
            <a:endParaRPr lang="en-US" sz="1400" dirty="0" smtClean="0"/>
          </a:p>
          <a:p>
            <a:pPr>
              <a:buNone/>
            </a:pPr>
            <a:endParaRPr lang="ru-RU" sz="1400" dirty="0" smtClean="0"/>
          </a:p>
          <a:p>
            <a:endParaRPr lang="en-US" sz="1400" dirty="0" smtClean="0"/>
          </a:p>
          <a:p>
            <a:endParaRPr lang="en-US" sz="1400" dirty="0" smtClean="0"/>
          </a:p>
          <a:p>
            <a:endParaRPr lang="en-US" sz="1400" dirty="0" smtClean="0"/>
          </a:p>
          <a:p>
            <a:pPr>
              <a:buNone/>
            </a:pPr>
            <a:endParaRPr lang="en-US" sz="1400" dirty="0" smtClean="0"/>
          </a:p>
          <a:p>
            <a:endParaRPr lang="en-US" sz="1400" dirty="0" smtClean="0"/>
          </a:p>
          <a:p>
            <a:r>
              <a:rPr lang="en-US" sz="1400" dirty="0" smtClean="0"/>
              <a:t>Then we have the first integral</a:t>
            </a:r>
            <a:endParaRPr lang="ru-RU" sz="1400" dirty="0" smtClean="0"/>
          </a:p>
          <a:p>
            <a:pPr>
              <a:buNone/>
            </a:pPr>
            <a:r>
              <a:rPr lang="en-US" sz="1400" dirty="0" smtClean="0"/>
              <a:t>      						</a:t>
            </a:r>
            <a:endParaRPr lang="ru-RU" sz="1400" dirty="0" smtClean="0"/>
          </a:p>
          <a:p>
            <a:r>
              <a:rPr lang="en-US" sz="1400" dirty="0" smtClean="0"/>
              <a:t> This formula allows us to exclude one of actions (for example, express           through        ):</a:t>
            </a:r>
            <a:endParaRPr lang="ru-RU" sz="1400" dirty="0" smtClean="0"/>
          </a:p>
          <a:p>
            <a:pPr>
              <a:buNone/>
            </a:pPr>
            <a:endParaRPr lang="en-US" sz="1400" dirty="0" smtClean="0"/>
          </a:p>
          <a:p>
            <a:pPr>
              <a:buNone/>
            </a:pPr>
            <a:r>
              <a:rPr lang="en-US" sz="1400" dirty="0" smtClean="0"/>
              <a:t>						</a:t>
            </a:r>
            <a:endParaRPr lang="ru-RU" sz="1400" dirty="0" smtClean="0"/>
          </a:p>
          <a:p>
            <a:r>
              <a:rPr lang="en-US" sz="1400" dirty="0" smtClean="0"/>
              <a:t>Then we obtain for a point of the resonance surface:</a:t>
            </a:r>
            <a:endParaRPr lang="ru-RU" sz="1400" dirty="0" smtClean="0"/>
          </a:p>
          <a:p>
            <a:pPr>
              <a:buNone/>
            </a:pPr>
            <a:r>
              <a:rPr lang="en-US" sz="1400" dirty="0" smtClean="0"/>
              <a:t>			</a:t>
            </a:r>
            <a:endParaRPr lang="ru-RU" sz="1400" dirty="0" smtClean="0"/>
          </a:p>
          <a:p>
            <a:endParaRPr lang="ru-RU" dirty="0"/>
          </a:p>
        </p:txBody>
      </p:sp>
      <p:sp>
        <p:nvSpPr>
          <p:cNvPr id="624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6246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571736" y="1857364"/>
            <a:ext cx="642942" cy="315831"/>
          </a:xfrm>
          <a:prstGeom prst="rect">
            <a:avLst/>
          </a:prstGeom>
          <a:noFill/>
        </p:spPr>
      </p:pic>
      <p:sp>
        <p:nvSpPr>
          <p:cNvPr id="6246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62467"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857356" y="2071678"/>
            <a:ext cx="4867275" cy="2057400"/>
          </a:xfrm>
          <a:prstGeom prst="rect">
            <a:avLst/>
          </a:prstGeom>
          <a:noFill/>
        </p:spPr>
      </p:pic>
      <p:sp>
        <p:nvSpPr>
          <p:cNvPr id="6247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62469"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714744" y="4000504"/>
            <a:ext cx="1143000" cy="571500"/>
          </a:xfrm>
          <a:prstGeom prst="rect">
            <a:avLst/>
          </a:prstGeom>
          <a:noFill/>
        </p:spPr>
      </p:pic>
      <p:sp>
        <p:nvSpPr>
          <p:cNvPr id="6247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62471"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6143636" y="4643446"/>
            <a:ext cx="152400" cy="333375"/>
          </a:xfrm>
          <a:prstGeom prst="rect">
            <a:avLst/>
          </a:prstGeom>
          <a:noFill/>
        </p:spPr>
      </p:pic>
      <p:sp>
        <p:nvSpPr>
          <p:cNvPr id="6247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62473" name="Picture 9"/>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7143768" y="4643446"/>
            <a:ext cx="142875" cy="314325"/>
          </a:xfrm>
          <a:prstGeom prst="rect">
            <a:avLst/>
          </a:prstGeom>
          <a:noFill/>
        </p:spPr>
      </p:pic>
      <p:sp>
        <p:nvSpPr>
          <p:cNvPr id="62476"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62475" name="Picture 11"/>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3929058" y="4857760"/>
            <a:ext cx="1295400" cy="542925"/>
          </a:xfrm>
          <a:prstGeom prst="rect">
            <a:avLst/>
          </a:prstGeom>
          <a:noFill/>
        </p:spPr>
      </p:pic>
      <p:sp>
        <p:nvSpPr>
          <p:cNvPr id="62478"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62477" name="Picture 13"/>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2786050" y="5500702"/>
            <a:ext cx="3543300" cy="504825"/>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8229600" cy="1143000"/>
          </a:xfrm>
        </p:spPr>
        <p:txBody>
          <a:bodyPr>
            <a:normAutofit/>
          </a:bodyPr>
          <a:lstStyle/>
          <a:p>
            <a:r>
              <a:rPr lang="en-US" sz="2800" dirty="0" smtClean="0"/>
              <a:t>Physical sense of </a:t>
            </a:r>
            <a:r>
              <a:rPr lang="en-US" sz="2800" dirty="0" err="1" smtClean="0"/>
              <a:t>Nechoroshev’s</a:t>
            </a:r>
            <a:r>
              <a:rPr lang="en-US" sz="2800" dirty="0" smtClean="0"/>
              <a:t> criterion 2.</a:t>
            </a:r>
            <a:endParaRPr lang="ru-RU" sz="2800" dirty="0"/>
          </a:p>
        </p:txBody>
      </p:sp>
      <p:sp>
        <p:nvSpPr>
          <p:cNvPr id="3" name="Содержимое 2"/>
          <p:cNvSpPr>
            <a:spLocks noGrp="1"/>
          </p:cNvSpPr>
          <p:nvPr>
            <p:ph idx="1"/>
          </p:nvPr>
        </p:nvSpPr>
        <p:spPr/>
        <p:txBody>
          <a:bodyPr>
            <a:normAutofit fontScale="32500" lnSpcReduction="20000"/>
          </a:bodyPr>
          <a:lstStyle/>
          <a:p>
            <a:r>
              <a:rPr lang="en-US" sz="3500" dirty="0" smtClean="0"/>
              <a:t>I</a:t>
            </a:r>
            <a:r>
              <a:rPr lang="en-US" sz="3700" dirty="0" smtClean="0"/>
              <a:t>n the separatrix center                                 . Expanding   the invariant around the resonance point: </a:t>
            </a:r>
          </a:p>
          <a:p>
            <a:endParaRPr lang="en-US" sz="3700" dirty="0" smtClean="0"/>
          </a:p>
          <a:p>
            <a:pPr>
              <a:buNone/>
            </a:pPr>
            <a:r>
              <a:rPr lang="en-US" sz="3700" dirty="0" smtClean="0"/>
              <a:t>           after some algebra we obtain the following  equations for small oscillations near the resonance center </a:t>
            </a:r>
          </a:p>
          <a:p>
            <a:pPr>
              <a:buNone/>
            </a:pPr>
            <a:endParaRPr lang="en-US" sz="3700" dirty="0" smtClean="0"/>
          </a:p>
          <a:p>
            <a:pPr>
              <a:buNone/>
            </a:pPr>
            <a:endParaRPr lang="en-US" sz="3700" dirty="0" smtClean="0"/>
          </a:p>
          <a:p>
            <a:pPr>
              <a:buNone/>
            </a:pPr>
            <a:endParaRPr lang="en-US" sz="3700" dirty="0" smtClean="0"/>
          </a:p>
          <a:p>
            <a:r>
              <a:rPr lang="en-US" sz="3700" dirty="0" smtClean="0"/>
              <a:t>Here two signs correspond two different stable points.  The corresponding Hamiltonian				</a:t>
            </a:r>
          </a:p>
          <a:p>
            <a:endParaRPr lang="en-US" sz="3700" dirty="0" smtClean="0"/>
          </a:p>
          <a:p>
            <a:endParaRPr lang="ru-RU" sz="3700" dirty="0" smtClean="0"/>
          </a:p>
          <a:p>
            <a:pPr>
              <a:buNone/>
            </a:pPr>
            <a:r>
              <a:rPr lang="en-US" sz="3700" dirty="0" smtClean="0"/>
              <a:t>         We see that it is a pendulum Hamiltonian. The separatrix width </a:t>
            </a:r>
            <a:endParaRPr lang="ru-RU" sz="3700" dirty="0" smtClean="0"/>
          </a:p>
          <a:p>
            <a:pPr>
              <a:buNone/>
            </a:pPr>
            <a:r>
              <a:rPr lang="en-US" sz="3700" dirty="0" smtClean="0"/>
              <a:t>          					</a:t>
            </a:r>
          </a:p>
          <a:p>
            <a:pPr>
              <a:buNone/>
            </a:pPr>
            <a:endParaRPr lang="ru-RU" sz="3700" dirty="0" smtClean="0"/>
          </a:p>
          <a:p>
            <a:pPr>
              <a:buNone/>
            </a:pPr>
            <a:r>
              <a:rPr lang="en-US" sz="3700" dirty="0" smtClean="0"/>
              <a:t>         </a:t>
            </a:r>
          </a:p>
          <a:p>
            <a:pPr>
              <a:buNone/>
            </a:pPr>
            <a:r>
              <a:rPr lang="en-US" sz="3700" dirty="0" smtClean="0"/>
              <a:t>       </a:t>
            </a:r>
          </a:p>
          <a:p>
            <a:pPr>
              <a:buNone/>
            </a:pPr>
            <a:endParaRPr lang="en-US" sz="3700" dirty="0" smtClean="0"/>
          </a:p>
          <a:p>
            <a:pPr>
              <a:buNone/>
            </a:pPr>
            <a:endParaRPr lang="en-US" sz="3700" dirty="0" smtClean="0"/>
          </a:p>
          <a:p>
            <a:pPr>
              <a:buNone/>
            </a:pPr>
            <a:endParaRPr lang="en-US" sz="3700" dirty="0" smtClean="0"/>
          </a:p>
          <a:p>
            <a:pPr>
              <a:buNone/>
            </a:pPr>
            <a:r>
              <a:rPr lang="en-US" sz="3700" dirty="0" smtClean="0"/>
              <a:t>          We see that for                      the separatrix width                                                   ; that means that for  the non-linear stabilization is absent. </a:t>
            </a:r>
          </a:p>
          <a:p>
            <a:pPr>
              <a:buNone/>
            </a:pPr>
            <a:r>
              <a:rPr lang="en-US" sz="3700" dirty="0" smtClean="0"/>
              <a:t>          For one-dimensional resonance         </a:t>
            </a:r>
          </a:p>
          <a:p>
            <a:pPr>
              <a:buNone/>
            </a:pPr>
            <a:endParaRPr lang="en-US" sz="3700" dirty="0" smtClean="0"/>
          </a:p>
          <a:p>
            <a:pPr>
              <a:buNone/>
            </a:pPr>
            <a:r>
              <a:rPr lang="en-US" sz="3700" dirty="0" smtClean="0"/>
              <a:t>           and non-linear stabilization always take place in presence of dependence of tune on action.</a:t>
            </a:r>
            <a:r>
              <a:rPr lang="en-US" sz="3500" dirty="0" smtClean="0"/>
              <a:t>	</a:t>
            </a:r>
          </a:p>
          <a:p>
            <a:pPr>
              <a:buNone/>
            </a:pPr>
            <a:endParaRPr lang="en-US" sz="1400" dirty="0" smtClean="0"/>
          </a:p>
          <a:p>
            <a:pPr>
              <a:buNone/>
            </a:pPr>
            <a:r>
              <a:rPr lang="en-US" sz="1400" dirty="0" smtClean="0"/>
              <a:t>:                           . </a:t>
            </a:r>
            <a:endParaRPr lang="ru-RU" sz="1400" dirty="0"/>
          </a:p>
        </p:txBody>
      </p:sp>
      <p:sp>
        <p:nvSpPr>
          <p:cNvPr id="645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6451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500298" y="1500174"/>
            <a:ext cx="638175" cy="542925"/>
          </a:xfrm>
          <a:prstGeom prst="rect">
            <a:avLst/>
          </a:prstGeom>
          <a:noFill/>
        </p:spPr>
      </p:pic>
      <p:sp>
        <p:nvSpPr>
          <p:cNvPr id="645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64515"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7000892" y="1571612"/>
            <a:ext cx="914400" cy="314325"/>
          </a:xfrm>
          <a:prstGeom prst="rect">
            <a:avLst/>
          </a:prstGeom>
          <a:noFill/>
        </p:spPr>
      </p:pic>
      <p:sp>
        <p:nvSpPr>
          <p:cNvPr id="6451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64517"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571604" y="2143116"/>
            <a:ext cx="2038350" cy="581025"/>
          </a:xfrm>
          <a:prstGeom prst="rect">
            <a:avLst/>
          </a:prstGeom>
          <a:noFill/>
        </p:spPr>
      </p:pic>
      <p:sp>
        <p:nvSpPr>
          <p:cNvPr id="6452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64519"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4857752" y="2214554"/>
            <a:ext cx="1543050" cy="514350"/>
          </a:xfrm>
          <a:prstGeom prst="rect">
            <a:avLst/>
          </a:prstGeom>
          <a:noFill/>
        </p:spPr>
      </p:pic>
      <p:sp>
        <p:nvSpPr>
          <p:cNvPr id="6452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64521" name="Picture 9"/>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2643174" y="2928934"/>
            <a:ext cx="2762250" cy="533400"/>
          </a:xfrm>
          <a:prstGeom prst="rect">
            <a:avLst/>
          </a:prstGeom>
          <a:noFill/>
        </p:spPr>
      </p:pic>
      <p:sp>
        <p:nvSpPr>
          <p:cNvPr id="6452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64523" name="Picture 11"/>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2428860" y="3643314"/>
            <a:ext cx="2895600" cy="1133475"/>
          </a:xfrm>
          <a:prstGeom prst="rect">
            <a:avLst/>
          </a:prstGeom>
          <a:noFill/>
        </p:spPr>
      </p:pic>
      <p:sp>
        <p:nvSpPr>
          <p:cNvPr id="64526"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64525" name="Picture 13"/>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2000232" y="4786322"/>
            <a:ext cx="476250" cy="314325"/>
          </a:xfrm>
          <a:prstGeom prst="rect">
            <a:avLst/>
          </a:prstGeom>
          <a:noFill/>
        </p:spPr>
      </p:pic>
      <p:sp>
        <p:nvSpPr>
          <p:cNvPr id="64528"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64527" name="Picture 15"/>
          <p:cNvPicPr>
            <a:picLocks noChangeAspect="1" noChangeArrowheads="1"/>
          </p:cNvPicPr>
          <p:nvPr/>
        </p:nvPicPr>
        <p:blipFill>
          <a:blip r:embed="rId9">
            <a:clrChange>
              <a:clrFrom>
                <a:srgbClr val="FFFFFF"/>
              </a:clrFrom>
              <a:clrTo>
                <a:srgbClr val="FFFFFF">
                  <a:alpha val="0"/>
                </a:srgbClr>
              </a:clrTo>
            </a:clrChange>
          </a:blip>
          <a:srcRect/>
          <a:stretch>
            <a:fillRect/>
          </a:stretch>
        </p:blipFill>
        <p:spPr bwMode="auto">
          <a:xfrm>
            <a:off x="4071934" y="4857760"/>
            <a:ext cx="628650" cy="314325"/>
          </a:xfrm>
          <a:prstGeom prst="rect">
            <a:avLst/>
          </a:prstGeom>
          <a:noFill/>
        </p:spPr>
      </p:pic>
      <p:sp>
        <p:nvSpPr>
          <p:cNvPr id="64530"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64532" name="Rectangle 2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64531" name="Picture 19"/>
          <p:cNvPicPr>
            <a:picLocks noChangeAspect="1" noChangeArrowheads="1"/>
          </p:cNvPicPr>
          <p:nvPr/>
        </p:nvPicPr>
        <p:blipFill>
          <a:blip r:embed="rId10">
            <a:clrChange>
              <a:clrFrom>
                <a:srgbClr val="FFFFFF"/>
              </a:clrFrom>
              <a:clrTo>
                <a:srgbClr val="FFFFFF">
                  <a:alpha val="0"/>
                </a:srgbClr>
              </a:clrTo>
            </a:clrChange>
          </a:blip>
          <a:srcRect/>
          <a:stretch>
            <a:fillRect/>
          </a:stretch>
        </p:blipFill>
        <p:spPr bwMode="auto">
          <a:xfrm>
            <a:off x="3500430" y="5072074"/>
            <a:ext cx="1847850" cy="542925"/>
          </a:xfrm>
          <a:prstGeom prst="rect">
            <a:avLst/>
          </a:prstGeo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8229600" cy="1143000"/>
          </a:xfrm>
        </p:spPr>
        <p:txBody>
          <a:bodyPr>
            <a:normAutofit fontScale="90000"/>
          </a:bodyPr>
          <a:lstStyle/>
          <a:p>
            <a:pPr lvl="0"/>
            <a:r>
              <a:rPr lang="en-US" sz="2700" b="1" i="1" dirty="0" smtClean="0"/>
              <a:t/>
            </a:r>
            <a:br>
              <a:rPr lang="en-US" sz="2700" b="1" i="1" dirty="0" smtClean="0"/>
            </a:br>
            <a:r>
              <a:rPr lang="en-US" sz="2400" dirty="0" smtClean="0"/>
              <a:t> 	 </a:t>
            </a:r>
            <a:r>
              <a:rPr lang="en-US" sz="2700" b="1" i="1" dirty="0" smtClean="0"/>
              <a:t>Octupole families 1</a:t>
            </a:r>
            <a:r>
              <a:rPr lang="en-US" sz="2700" b="1" dirty="0" smtClean="0"/>
              <a:t>.</a:t>
            </a:r>
            <a:r>
              <a:rPr lang="ru-RU" dirty="0" smtClean="0"/>
              <a:t/>
            </a:r>
            <a:br>
              <a:rPr lang="ru-RU" dirty="0" smtClean="0"/>
            </a:br>
            <a:endParaRPr lang="ru-RU" dirty="0"/>
          </a:p>
        </p:txBody>
      </p:sp>
      <p:sp>
        <p:nvSpPr>
          <p:cNvPr id="3" name="Содержимое 2"/>
          <p:cNvSpPr>
            <a:spLocks noGrp="1"/>
          </p:cNvSpPr>
          <p:nvPr>
            <p:ph idx="1"/>
          </p:nvPr>
        </p:nvSpPr>
        <p:spPr/>
        <p:txBody>
          <a:bodyPr/>
          <a:lstStyle/>
          <a:p>
            <a:r>
              <a:rPr lang="en-US" sz="1400" dirty="0" smtClean="0"/>
              <a:t>Sometimes in the ring there it is included a set of octupole families, which are used for improvement of the coherent beam stability by enhancement of Landau damping . The derivatives from tunes over actions are defined by the following formulae :</a:t>
            </a:r>
          </a:p>
          <a:p>
            <a:endParaRPr lang="en-US" sz="1400" dirty="0" smtClean="0"/>
          </a:p>
          <a:p>
            <a:endParaRPr lang="en-US" sz="1400" dirty="0" smtClean="0"/>
          </a:p>
          <a:p>
            <a:pPr>
              <a:buNone/>
            </a:pPr>
            <a:r>
              <a:rPr lang="en-US" sz="1400" dirty="0" smtClean="0"/>
              <a:t>                                                                                                                                                                                      (16)</a:t>
            </a:r>
          </a:p>
          <a:p>
            <a:endParaRPr lang="en-US" sz="1400" dirty="0" smtClean="0"/>
          </a:p>
          <a:p>
            <a:endParaRPr lang="en-US" sz="1400" dirty="0" smtClean="0"/>
          </a:p>
          <a:p>
            <a:r>
              <a:rPr lang="en-US" sz="1400" dirty="0" smtClean="0"/>
              <a:t>Using these relations we can write the </a:t>
            </a:r>
            <a:r>
              <a:rPr lang="en-US" sz="1400" dirty="0" err="1" smtClean="0"/>
              <a:t>Nechorochev’s</a:t>
            </a:r>
            <a:r>
              <a:rPr lang="en-US" sz="1400" dirty="0" smtClean="0"/>
              <a:t> criterion in the following form:</a:t>
            </a:r>
          </a:p>
          <a:p>
            <a:pPr>
              <a:buNone/>
            </a:pPr>
            <a:r>
              <a:rPr lang="en-US" sz="1400" dirty="0" smtClean="0"/>
              <a:t>                                                                                                                                                                                      (17)</a:t>
            </a:r>
          </a:p>
          <a:p>
            <a:endParaRPr lang="en-US" sz="1400" dirty="0" smtClean="0"/>
          </a:p>
          <a:p>
            <a:r>
              <a:rPr lang="en-US" sz="1400" dirty="0" smtClean="0"/>
              <a:t>After some algebra, dividing on            we obtain the following quadratic equation relative to  </a:t>
            </a:r>
          </a:p>
          <a:p>
            <a:pPr>
              <a:buNone/>
            </a:pPr>
            <a:r>
              <a:rPr lang="en-US" sz="1400" dirty="0" smtClean="0"/>
              <a:t>	parameter                               :</a:t>
            </a:r>
            <a:endParaRPr lang="ru-RU" sz="1400" dirty="0" smtClean="0"/>
          </a:p>
          <a:p>
            <a:r>
              <a:rPr lang="en-US" sz="1400" dirty="0" smtClean="0"/>
              <a:t>                                                                                                                                                                               (18)</a:t>
            </a:r>
            <a:endParaRPr lang="ru-RU" sz="1400" dirty="0" smtClean="0"/>
          </a:p>
          <a:p>
            <a:endParaRPr lang="en-US" sz="1400" dirty="0" smtClean="0"/>
          </a:p>
          <a:p>
            <a:endParaRPr lang="ru-RU" sz="1400" dirty="0" smtClean="0"/>
          </a:p>
          <a:p>
            <a:pPr>
              <a:buNone/>
            </a:pPr>
            <a:endParaRPr lang="ru-RU" dirty="0"/>
          </a:p>
        </p:txBody>
      </p:sp>
      <p:sp>
        <p:nvSpPr>
          <p:cNvPr id="4" name="Дата 3"/>
          <p:cNvSpPr>
            <a:spLocks noGrp="1"/>
          </p:cNvSpPr>
          <p:nvPr>
            <p:ph type="dt" sz="half" idx="10"/>
          </p:nvPr>
        </p:nvSpPr>
        <p:spPr/>
        <p:txBody>
          <a:bodyPr/>
          <a:lstStyle/>
          <a:p>
            <a:fld id="{85E7DEE3-5BD6-45CA-A61F-04B2FE3E1718}" type="datetime1">
              <a:rPr lang="ru-RU" smtClean="0"/>
              <a:pPr/>
              <a:t>02.07.2010</a:t>
            </a:fld>
            <a:endParaRPr lang="ru-RU"/>
          </a:p>
        </p:txBody>
      </p:sp>
      <p:sp>
        <p:nvSpPr>
          <p:cNvPr id="5" name="Номер слайда 4"/>
          <p:cNvSpPr>
            <a:spLocks noGrp="1"/>
          </p:cNvSpPr>
          <p:nvPr>
            <p:ph type="sldNum" sz="quarter" idx="12"/>
          </p:nvPr>
        </p:nvSpPr>
        <p:spPr/>
        <p:txBody>
          <a:bodyPr/>
          <a:lstStyle/>
          <a:p>
            <a:fld id="{995C5A74-7EDF-4D6A-910E-1675BB170F75}" type="slidenum">
              <a:rPr lang="ru-RU" smtClean="0"/>
              <a:pPr/>
              <a:t>32</a:t>
            </a:fld>
            <a:endParaRPr lang="ru-RU"/>
          </a:p>
        </p:txBody>
      </p:sp>
      <p:sp>
        <p:nvSpPr>
          <p:cNvPr id="245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457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143240" y="2357430"/>
            <a:ext cx="2533650" cy="1200150"/>
          </a:xfrm>
          <a:prstGeom prst="rect">
            <a:avLst/>
          </a:prstGeom>
          <a:noFill/>
        </p:spPr>
      </p:pic>
      <p:sp>
        <p:nvSpPr>
          <p:cNvPr id="2458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457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857356" y="3929066"/>
            <a:ext cx="5543550" cy="333375"/>
          </a:xfrm>
          <a:prstGeom prst="rect">
            <a:avLst/>
          </a:prstGeom>
          <a:noFill/>
        </p:spPr>
      </p:pic>
      <p:sp>
        <p:nvSpPr>
          <p:cNvPr id="24581" name="Rectangle 5"/>
          <p:cNvSpPr>
            <a:spLocks noChangeArrowheads="1"/>
          </p:cNvSpPr>
          <p:nvPr/>
        </p:nvSpPr>
        <p:spPr bwMode="auto">
          <a:xfrm>
            <a:off x="0" y="3333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Times New Roman" pitchFamily="18" charset="0"/>
              </a:rPr>
              <a:t>	</a:t>
            </a:r>
            <a:r>
              <a:rPr kumimoji="0" lang="ru-RU" sz="1400" b="0" i="0" u="none" strike="noStrike" cap="none" normalizeH="0" baseline="0" smtClean="0">
                <a:ln>
                  <a:noFill/>
                </a:ln>
                <a:solidFill>
                  <a:schemeClr val="tx1"/>
                </a:solidFill>
                <a:effectLst/>
                <a:latin typeface="Arial" pitchFamily="34" charset="0"/>
              </a:rPr>
              <a:t> </a:t>
            </a:r>
            <a:endParaRPr kumimoji="0" lang="ru-RU" sz="1800" b="0" i="0" u="none" strike="noStrike" cap="none" normalizeH="0" baseline="0" smtClean="0">
              <a:ln>
                <a:noFill/>
              </a:ln>
              <a:solidFill>
                <a:schemeClr val="tx1"/>
              </a:solidFill>
              <a:effectLst/>
              <a:latin typeface="Arial" pitchFamily="34" charset="0"/>
            </a:endParaRPr>
          </a:p>
        </p:txBody>
      </p:sp>
      <p:sp>
        <p:nvSpPr>
          <p:cNvPr id="24583"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4582" name="Picture 6"/>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214678" y="4357694"/>
            <a:ext cx="419100" cy="314325"/>
          </a:xfrm>
          <a:prstGeom prst="rect">
            <a:avLst/>
          </a:prstGeom>
          <a:noFill/>
        </p:spPr>
      </p:pic>
      <p:sp>
        <p:nvSpPr>
          <p:cNvPr id="24585"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4584" name="Picture 8"/>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928794" y="4643446"/>
            <a:ext cx="800100" cy="314325"/>
          </a:xfrm>
          <a:prstGeom prst="rect">
            <a:avLst/>
          </a:prstGeom>
          <a:noFill/>
        </p:spPr>
      </p:pic>
      <p:sp>
        <p:nvSpPr>
          <p:cNvPr id="2458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4586" name="Picture 10"/>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3143240" y="4643446"/>
            <a:ext cx="2314575" cy="542925"/>
          </a:xfrm>
          <a:prstGeom prst="rect">
            <a:avLst/>
          </a:prstGeom>
          <a:noFill/>
        </p:spPr>
      </p:pic>
      <p:sp>
        <p:nvSpPr>
          <p:cNvPr id="24589"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4588" name="Picture 12"/>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1071538" y="5143512"/>
            <a:ext cx="1828800" cy="333375"/>
          </a:xfrm>
          <a:prstGeom prst="rect">
            <a:avLst/>
          </a:prstGeom>
          <a:noFill/>
        </p:spPr>
      </p:pic>
      <p:sp>
        <p:nvSpPr>
          <p:cNvPr id="24591"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4590" name="Picture 14"/>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3571868" y="5143512"/>
            <a:ext cx="3324225" cy="333375"/>
          </a:xfrm>
          <a:prstGeom prst="rect">
            <a:avLst/>
          </a:prstGeom>
          <a:noFill/>
        </p:spPr>
      </p:pic>
      <p:sp>
        <p:nvSpPr>
          <p:cNvPr id="24593" name="Rectangle 1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4592" name="Picture 16"/>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1071538" y="5572140"/>
            <a:ext cx="1838325" cy="333375"/>
          </a:xfrm>
          <a:prstGeom prst="rect">
            <a:avLst/>
          </a:prstGeo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2400" dirty="0" smtClean="0"/>
              <a:t> </a:t>
            </a:r>
            <a:r>
              <a:rPr lang="en-US" sz="2700" b="1" i="1" dirty="0" smtClean="0"/>
              <a:t>Octupole families 2</a:t>
            </a:r>
            <a:r>
              <a:rPr lang="en-US" sz="2700" b="1" dirty="0" smtClean="0"/>
              <a:t>.</a:t>
            </a:r>
            <a:r>
              <a:rPr lang="ru-RU" dirty="0" smtClean="0"/>
              <a:t/>
            </a:r>
            <a:br>
              <a:rPr lang="ru-RU" dirty="0" smtClean="0"/>
            </a:br>
            <a:endParaRPr lang="ru-RU" dirty="0"/>
          </a:p>
        </p:txBody>
      </p:sp>
      <p:sp>
        <p:nvSpPr>
          <p:cNvPr id="3" name="Содержимое 2"/>
          <p:cNvSpPr>
            <a:spLocks noGrp="1"/>
          </p:cNvSpPr>
          <p:nvPr>
            <p:ph idx="1"/>
          </p:nvPr>
        </p:nvSpPr>
        <p:spPr/>
        <p:txBody>
          <a:bodyPr/>
          <a:lstStyle/>
          <a:p>
            <a:r>
              <a:rPr lang="en-US" sz="1400" dirty="0" smtClean="0"/>
              <a:t>Due to negative sign of parameter  </a:t>
            </a:r>
            <a:r>
              <a:rPr lang="en-US" sz="1400" i="1" dirty="0" smtClean="0"/>
              <a:t>u</a:t>
            </a:r>
            <a:r>
              <a:rPr lang="en-US" sz="1400" dirty="0" smtClean="0"/>
              <a:t>  function                              for                           . Thus    the function   can be positive only if equation                                has real roots. Thus we obtain the following condition:</a:t>
            </a:r>
            <a:endParaRPr lang="ru-RU" sz="1400" dirty="0" smtClean="0"/>
          </a:p>
          <a:p>
            <a:pPr>
              <a:buNone/>
            </a:pPr>
            <a:r>
              <a:rPr lang="en-US" sz="1400" dirty="0" smtClean="0"/>
              <a:t>                                                                                                                                                                                       (19)</a:t>
            </a:r>
          </a:p>
          <a:p>
            <a:endParaRPr lang="en-US" sz="1400" dirty="0" smtClean="0"/>
          </a:p>
          <a:p>
            <a:r>
              <a:rPr lang="en-US" sz="1400" dirty="0" smtClean="0"/>
              <a:t>Substituting expressions for the coefficients  after simple algebra we  can write this condition in the following form:</a:t>
            </a:r>
          </a:p>
          <a:p>
            <a:pPr>
              <a:buNone/>
            </a:pPr>
            <a:r>
              <a:rPr lang="en-US" sz="1400" dirty="0" smtClean="0"/>
              <a:t>                                                                                                                                                                                        (20)</a:t>
            </a:r>
          </a:p>
          <a:p>
            <a:r>
              <a:rPr lang="en-US" sz="1400" dirty="0" smtClean="0"/>
              <a:t>For </a:t>
            </a:r>
            <a:r>
              <a:rPr lang="en-US" sz="1400" dirty="0" err="1" smtClean="0"/>
              <a:t>octuplole</a:t>
            </a:r>
            <a:r>
              <a:rPr lang="en-US" sz="1400" dirty="0" smtClean="0"/>
              <a:t> families of SIS100 we have: </a:t>
            </a:r>
          </a:p>
          <a:p>
            <a:pPr>
              <a:buNone/>
            </a:pPr>
            <a:r>
              <a:rPr lang="en-US" sz="1400" dirty="0" smtClean="0"/>
              <a:t>                            5.815494232,               = 17.6845878;     =17.21739929,                    =5.777722238. </a:t>
            </a:r>
          </a:p>
          <a:p>
            <a:pPr>
              <a:buNone/>
            </a:pPr>
            <a:r>
              <a:rPr lang="en-US" sz="1400" dirty="0" smtClean="0"/>
              <a:t>                   </a:t>
            </a:r>
          </a:p>
          <a:p>
            <a:pPr>
              <a:buNone/>
            </a:pPr>
            <a:r>
              <a:rPr lang="en-US" sz="1400" dirty="0" smtClean="0"/>
              <a:t>        Substitution these numbers in Eq. (20) gives                                                                 ; thus we see that                                                			</a:t>
            </a:r>
            <a:r>
              <a:rPr lang="en-US" sz="1400" b="1" dirty="0" smtClean="0">
                <a:solidFill>
                  <a:srgbClr val="FF0000"/>
                </a:solidFill>
              </a:rPr>
              <a:t>N C</a:t>
            </a:r>
            <a:r>
              <a:rPr lang="en-US" sz="1400" dirty="0" smtClean="0"/>
              <a:t> </a:t>
            </a:r>
            <a:r>
              <a:rPr lang="en-US" sz="1400" b="1" dirty="0" smtClean="0">
                <a:solidFill>
                  <a:srgbClr val="FF0000"/>
                </a:solidFill>
              </a:rPr>
              <a:t>can not be satisfied for SIS100</a:t>
            </a:r>
            <a:r>
              <a:rPr lang="en-US" sz="1400" dirty="0" smtClean="0"/>
              <a:t>.</a:t>
            </a:r>
          </a:p>
          <a:p>
            <a:r>
              <a:rPr lang="en-US" sz="1400" dirty="0" smtClean="0"/>
              <a:t>For illustration let us consider symmetrical case:                                                                       . Then we obtain the following condition:</a:t>
            </a:r>
          </a:p>
          <a:p>
            <a:pPr>
              <a:buNone/>
            </a:pPr>
            <a:r>
              <a:rPr lang="en-US" sz="1400" dirty="0" smtClean="0"/>
              <a:t>                                                                                                                                                                                       (21)</a:t>
            </a:r>
            <a:endParaRPr lang="ru-RU" sz="1400" dirty="0" smtClean="0"/>
          </a:p>
          <a:p>
            <a:pPr>
              <a:buNone/>
            </a:pPr>
            <a:r>
              <a:rPr lang="en-US" sz="1400" dirty="0" smtClean="0"/>
              <a:t>          Dividing on                                   and introducing the notation                                   we obtain simple quadratic equation:                                           . The root of this equation is                          . Thus NEC requires:</a:t>
            </a:r>
            <a:endParaRPr lang="ru-RU" sz="1400" dirty="0" smtClean="0"/>
          </a:p>
          <a:p>
            <a:pPr>
              <a:buNone/>
            </a:pPr>
            <a:r>
              <a:rPr lang="en-US" sz="1400" dirty="0" smtClean="0"/>
              <a:t> </a:t>
            </a:r>
            <a:endParaRPr lang="ru-RU" sz="1400" dirty="0" smtClean="0"/>
          </a:p>
          <a:p>
            <a:pPr>
              <a:buNone/>
            </a:pPr>
            <a:endParaRPr lang="en-US" sz="1400" dirty="0" smtClean="0"/>
          </a:p>
          <a:p>
            <a:pPr>
              <a:buNone/>
            </a:pPr>
            <a:endParaRPr lang="ru-RU" sz="1400" dirty="0"/>
          </a:p>
        </p:txBody>
      </p:sp>
      <p:sp>
        <p:nvSpPr>
          <p:cNvPr id="4" name="Дата 3"/>
          <p:cNvSpPr>
            <a:spLocks noGrp="1"/>
          </p:cNvSpPr>
          <p:nvPr>
            <p:ph type="dt" sz="half" idx="10"/>
          </p:nvPr>
        </p:nvSpPr>
        <p:spPr/>
        <p:txBody>
          <a:bodyPr/>
          <a:lstStyle/>
          <a:p>
            <a:fld id="{85E7DEE3-5BD6-45CA-A61F-04B2FE3E1718}" type="datetime1">
              <a:rPr lang="ru-RU" smtClean="0"/>
              <a:pPr/>
              <a:t>02.07.2010</a:t>
            </a:fld>
            <a:endParaRPr lang="ru-RU"/>
          </a:p>
        </p:txBody>
      </p:sp>
      <p:sp>
        <p:nvSpPr>
          <p:cNvPr id="5" name="Номер слайда 4"/>
          <p:cNvSpPr>
            <a:spLocks noGrp="1"/>
          </p:cNvSpPr>
          <p:nvPr>
            <p:ph type="sldNum" sz="quarter" idx="12"/>
          </p:nvPr>
        </p:nvSpPr>
        <p:spPr/>
        <p:txBody>
          <a:bodyPr/>
          <a:lstStyle/>
          <a:p>
            <a:fld id="{995C5A74-7EDF-4D6A-910E-1675BB170F75}" type="slidenum">
              <a:rPr lang="ru-RU" smtClean="0"/>
              <a:pPr/>
              <a:t>33</a:t>
            </a:fld>
            <a:endParaRPr lang="ru-RU"/>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2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357686" y="1643050"/>
            <a:ext cx="876300" cy="314325"/>
          </a:xfrm>
          <a:prstGeom prst="rect">
            <a:avLst/>
          </a:prstGeom>
          <a:noFill/>
        </p:spPr>
      </p:pic>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2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857884" y="1643050"/>
            <a:ext cx="609600" cy="314325"/>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071802" y="1857364"/>
            <a:ext cx="695325" cy="314325"/>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31"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286116" y="2214554"/>
            <a:ext cx="1066800" cy="314325"/>
          </a:xfrm>
          <a:prstGeom prst="rect">
            <a:avLst/>
          </a:prstGeom>
          <a:noFill/>
        </p:spPr>
      </p:pic>
      <p:sp>
        <p:nvSpPr>
          <p:cNvPr id="103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33" name="Picture 9"/>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1142976" y="3643314"/>
            <a:ext cx="371475" cy="314325"/>
          </a:xfrm>
          <a:prstGeom prst="rect">
            <a:avLst/>
          </a:prstGeom>
          <a:noFill/>
        </p:spPr>
      </p:pic>
      <p:sp>
        <p:nvSpPr>
          <p:cNvPr id="1036"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35" name="Picture 11"/>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4357686" y="3571876"/>
            <a:ext cx="190500" cy="314325"/>
          </a:xfrm>
          <a:prstGeom prst="rect">
            <a:avLst/>
          </a:prstGeom>
          <a:noFill/>
        </p:spPr>
      </p:pic>
      <p:sp>
        <p:nvSpPr>
          <p:cNvPr id="1038"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37" name="Picture 13"/>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3000364" y="3571876"/>
            <a:ext cx="190500" cy="333375"/>
          </a:xfrm>
          <a:prstGeom prst="rect">
            <a:avLst/>
          </a:prstGeom>
          <a:noFill/>
        </p:spPr>
      </p:pic>
      <p:sp>
        <p:nvSpPr>
          <p:cNvPr id="1040"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39" name="Picture 15"/>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5929322" y="3571876"/>
            <a:ext cx="190500" cy="333375"/>
          </a:xfrm>
          <a:prstGeom prst="rect">
            <a:avLst/>
          </a:prstGeom>
          <a:noFill/>
        </p:spPr>
      </p:pic>
      <p:sp>
        <p:nvSpPr>
          <p:cNvPr id="1042"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44" name="Rectangle 2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43" name="Picture 19"/>
          <p:cNvPicPr>
            <a:picLocks noChangeAspect="1" noChangeArrowheads="1"/>
          </p:cNvPicPr>
          <p:nvPr/>
        </p:nvPicPr>
        <p:blipFill>
          <a:blip r:embed="rId10" cstate="print">
            <a:clrChange>
              <a:clrFrom>
                <a:srgbClr val="FFFFFF"/>
              </a:clrFrom>
              <a:clrTo>
                <a:srgbClr val="FFFFFF">
                  <a:alpha val="0"/>
                </a:srgbClr>
              </a:clrTo>
            </a:clrChange>
          </a:blip>
          <a:srcRect/>
          <a:stretch>
            <a:fillRect/>
          </a:stretch>
        </p:blipFill>
        <p:spPr bwMode="auto">
          <a:xfrm>
            <a:off x="2143108" y="3071810"/>
            <a:ext cx="4705350" cy="352425"/>
          </a:xfrm>
          <a:prstGeom prst="rect">
            <a:avLst/>
          </a:prstGeom>
          <a:noFill/>
        </p:spPr>
      </p:pic>
      <p:sp>
        <p:nvSpPr>
          <p:cNvPr id="1046" name="Rectangle 2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45" name="Picture 21"/>
          <p:cNvPicPr>
            <a:picLocks noChangeAspect="1" noChangeArrowheads="1"/>
          </p:cNvPicPr>
          <p:nvPr/>
        </p:nvPicPr>
        <p:blipFill>
          <a:blip r:embed="rId11" cstate="print">
            <a:clrChange>
              <a:clrFrom>
                <a:srgbClr val="FFFFFF"/>
              </a:clrFrom>
              <a:clrTo>
                <a:srgbClr val="FFFFFF">
                  <a:alpha val="0"/>
                </a:srgbClr>
              </a:clrTo>
            </a:clrChange>
          </a:blip>
          <a:srcRect/>
          <a:stretch>
            <a:fillRect/>
          </a:stretch>
        </p:blipFill>
        <p:spPr bwMode="auto">
          <a:xfrm>
            <a:off x="4286248" y="4071942"/>
            <a:ext cx="2266950" cy="352425"/>
          </a:xfrm>
          <a:prstGeom prst="rect">
            <a:avLst/>
          </a:prstGeom>
          <a:noFill/>
        </p:spPr>
      </p:pic>
      <p:sp>
        <p:nvSpPr>
          <p:cNvPr id="1048" name="Rectangle 2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47" name="Picture 23"/>
          <p:cNvPicPr>
            <a:picLocks noChangeAspect="1" noChangeArrowheads="1"/>
          </p:cNvPicPr>
          <p:nvPr/>
        </p:nvPicPr>
        <p:blipFill>
          <a:blip r:embed="rId12" cstate="print">
            <a:clrChange>
              <a:clrFrom>
                <a:srgbClr val="FFFFFF"/>
              </a:clrFrom>
              <a:clrTo>
                <a:srgbClr val="FFFFFF">
                  <a:alpha val="0"/>
                </a:srgbClr>
              </a:clrTo>
            </a:clrChange>
          </a:blip>
          <a:srcRect/>
          <a:stretch>
            <a:fillRect/>
          </a:stretch>
        </p:blipFill>
        <p:spPr bwMode="auto">
          <a:xfrm>
            <a:off x="4572000" y="4572008"/>
            <a:ext cx="2505075" cy="333375"/>
          </a:xfrm>
          <a:prstGeom prst="rect">
            <a:avLst/>
          </a:prstGeom>
          <a:noFill/>
        </p:spPr>
      </p:pic>
      <p:sp>
        <p:nvSpPr>
          <p:cNvPr id="1050" name="Rectangle 2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49" name="Picture 25"/>
          <p:cNvPicPr>
            <a:picLocks noChangeAspect="1" noChangeArrowheads="1"/>
          </p:cNvPicPr>
          <p:nvPr/>
        </p:nvPicPr>
        <p:blipFill>
          <a:blip r:embed="rId13" cstate="print">
            <a:clrChange>
              <a:clrFrom>
                <a:srgbClr val="FFFFFF"/>
              </a:clrFrom>
              <a:clrTo>
                <a:srgbClr val="FFFFFF">
                  <a:alpha val="0"/>
                </a:srgbClr>
              </a:clrTo>
            </a:clrChange>
          </a:blip>
          <a:srcRect/>
          <a:stretch>
            <a:fillRect/>
          </a:stretch>
        </p:blipFill>
        <p:spPr bwMode="auto">
          <a:xfrm>
            <a:off x="3214678" y="4929198"/>
            <a:ext cx="3019425" cy="314325"/>
          </a:xfrm>
          <a:prstGeom prst="rect">
            <a:avLst/>
          </a:prstGeom>
          <a:noFill/>
        </p:spPr>
      </p:pic>
      <p:sp>
        <p:nvSpPr>
          <p:cNvPr id="1051" name="Rectangle 27"/>
          <p:cNvSpPr>
            <a:spLocks noChangeArrowheads="1"/>
          </p:cNvSpPr>
          <p:nvPr/>
        </p:nvSpPr>
        <p:spPr bwMode="auto">
          <a:xfrm>
            <a:off x="0" y="771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1053" name="Rectangle 2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52" name="Picture 28"/>
          <p:cNvPicPr>
            <a:picLocks noChangeAspect="1" noChangeArrowheads="1"/>
          </p:cNvPicPr>
          <p:nvPr/>
        </p:nvPicPr>
        <p:blipFill>
          <a:blip r:embed="rId14" cstate="print">
            <a:clrChange>
              <a:clrFrom>
                <a:srgbClr val="FFFFFF"/>
              </a:clrFrom>
              <a:clrTo>
                <a:srgbClr val="FFFFFF">
                  <a:alpha val="0"/>
                </a:srgbClr>
              </a:clrTo>
            </a:clrChange>
          </a:blip>
          <a:srcRect/>
          <a:stretch>
            <a:fillRect/>
          </a:stretch>
        </p:blipFill>
        <p:spPr bwMode="auto">
          <a:xfrm>
            <a:off x="2285984" y="5357826"/>
            <a:ext cx="581025" cy="314325"/>
          </a:xfrm>
          <a:prstGeom prst="rect">
            <a:avLst/>
          </a:prstGeom>
          <a:noFill/>
        </p:spPr>
      </p:pic>
      <p:sp>
        <p:nvSpPr>
          <p:cNvPr id="1055" name="Rectangle 3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54" name="Picture 30"/>
          <p:cNvPicPr>
            <a:picLocks noChangeAspect="1" noChangeArrowheads="1"/>
          </p:cNvPicPr>
          <p:nvPr/>
        </p:nvPicPr>
        <p:blipFill>
          <a:blip r:embed="rId15" cstate="print">
            <a:clrChange>
              <a:clrFrom>
                <a:srgbClr val="FFFFFF"/>
              </a:clrFrom>
              <a:clrTo>
                <a:srgbClr val="FFFFFF">
                  <a:alpha val="0"/>
                </a:srgbClr>
              </a:clrTo>
            </a:clrChange>
          </a:blip>
          <a:srcRect/>
          <a:stretch>
            <a:fillRect/>
          </a:stretch>
        </p:blipFill>
        <p:spPr bwMode="auto">
          <a:xfrm>
            <a:off x="5357818" y="5286388"/>
            <a:ext cx="1162050" cy="314325"/>
          </a:xfrm>
          <a:prstGeom prst="rect">
            <a:avLst/>
          </a:prstGeom>
          <a:noFill/>
        </p:spPr>
      </p:pic>
      <p:sp>
        <p:nvSpPr>
          <p:cNvPr id="1057" name="Rectangle 3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56" name="Picture 32"/>
          <p:cNvPicPr>
            <a:picLocks noChangeAspect="1" noChangeArrowheads="1"/>
          </p:cNvPicPr>
          <p:nvPr/>
        </p:nvPicPr>
        <p:blipFill>
          <a:blip r:embed="rId16" cstate="print">
            <a:clrChange>
              <a:clrFrom>
                <a:srgbClr val="FFFFFF"/>
              </a:clrFrom>
              <a:clrTo>
                <a:srgbClr val="FFFFFF">
                  <a:alpha val="0"/>
                </a:srgbClr>
              </a:clrTo>
            </a:clrChange>
          </a:blip>
          <a:srcRect/>
          <a:stretch>
            <a:fillRect/>
          </a:stretch>
        </p:blipFill>
        <p:spPr bwMode="auto">
          <a:xfrm>
            <a:off x="1928794" y="5500702"/>
            <a:ext cx="1419225" cy="314325"/>
          </a:xfrm>
          <a:prstGeom prst="rect">
            <a:avLst/>
          </a:prstGeom>
          <a:noFill/>
        </p:spPr>
      </p:pic>
      <p:sp>
        <p:nvSpPr>
          <p:cNvPr id="1059" name="Rectangle 3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61" name="Rectangle 3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8673" name="Picture 1"/>
          <p:cNvPicPr>
            <a:picLocks noChangeAspect="1" noChangeArrowheads="1"/>
          </p:cNvPicPr>
          <p:nvPr/>
        </p:nvPicPr>
        <p:blipFill>
          <a:blip r:embed="rId17">
            <a:clrChange>
              <a:clrFrom>
                <a:srgbClr val="FFFFFF"/>
              </a:clrFrom>
              <a:clrTo>
                <a:srgbClr val="FFFFFF">
                  <a:alpha val="0"/>
                </a:srgbClr>
              </a:clrTo>
            </a:clrChange>
          </a:blip>
          <a:srcRect/>
          <a:stretch>
            <a:fillRect/>
          </a:stretch>
        </p:blipFill>
        <p:spPr bwMode="auto">
          <a:xfrm>
            <a:off x="5500694" y="5500702"/>
            <a:ext cx="846810" cy="319088"/>
          </a:xfrm>
          <a:prstGeom prst="rect">
            <a:avLst/>
          </a:prstGeom>
          <a:noFill/>
        </p:spPr>
      </p:pic>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8675" name="Picture 3"/>
          <p:cNvPicPr>
            <a:picLocks noChangeAspect="1" noChangeArrowheads="1"/>
          </p:cNvPicPr>
          <p:nvPr/>
        </p:nvPicPr>
        <p:blipFill>
          <a:blip r:embed="rId18">
            <a:clrChange>
              <a:clrFrom>
                <a:srgbClr val="FFFFFF"/>
              </a:clrFrom>
              <a:clrTo>
                <a:srgbClr val="FFFFFF">
                  <a:alpha val="0"/>
                </a:srgbClr>
              </a:clrTo>
            </a:clrChange>
          </a:blip>
          <a:srcRect/>
          <a:stretch>
            <a:fillRect/>
          </a:stretch>
        </p:blipFill>
        <p:spPr bwMode="auto">
          <a:xfrm>
            <a:off x="3857620" y="5786454"/>
            <a:ext cx="1557850" cy="338138"/>
          </a:xfrm>
          <a:prstGeom prst="rect">
            <a:avLst/>
          </a:prstGeo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800" dirty="0" smtClean="0"/>
              <a:t>Numerical calculations.</a:t>
            </a:r>
            <a:endParaRPr lang="ru-RU" sz="2800" dirty="0"/>
          </a:p>
        </p:txBody>
      </p:sp>
      <p:sp>
        <p:nvSpPr>
          <p:cNvPr id="3" name="Содержимое 2"/>
          <p:cNvSpPr>
            <a:spLocks noGrp="1"/>
          </p:cNvSpPr>
          <p:nvPr>
            <p:ph idx="1"/>
          </p:nvPr>
        </p:nvSpPr>
        <p:spPr/>
        <p:txBody>
          <a:bodyPr>
            <a:normAutofit/>
          </a:bodyPr>
          <a:lstStyle/>
          <a:p>
            <a:endParaRPr lang="en-US" sz="1600" dirty="0" smtClean="0"/>
          </a:p>
          <a:p>
            <a:r>
              <a:rPr lang="en-US" sz="1600" dirty="0" smtClean="0"/>
              <a:t>For checking of the theory V. </a:t>
            </a:r>
            <a:r>
              <a:rPr lang="en-US" sz="1600" dirty="0" err="1" smtClean="0"/>
              <a:t>Kapin</a:t>
            </a:r>
            <a:r>
              <a:rPr lang="en-US" sz="1600" dirty="0" smtClean="0"/>
              <a:t> has made numerical calculations of DA by use of MADX. Octupole circuits of SIS 100 include 12 octupole lenses each.</a:t>
            </a:r>
          </a:p>
          <a:p>
            <a:r>
              <a:rPr lang="en-US" sz="1600" dirty="0" smtClean="0"/>
              <a:t> Calculations were made in following assumptions:</a:t>
            </a:r>
          </a:p>
          <a:p>
            <a:pPr>
              <a:buFont typeface="+mj-lt"/>
              <a:buAutoNum type="arabicPeriod"/>
            </a:pPr>
            <a:r>
              <a:rPr lang="en-US" sz="1600" dirty="0" smtClean="0"/>
              <a:t> COD=0;</a:t>
            </a:r>
          </a:p>
          <a:p>
            <a:pPr>
              <a:buFont typeface="+mj-lt"/>
              <a:buAutoNum type="arabicPeriod"/>
            </a:pPr>
            <a:r>
              <a:rPr lang="en-US" sz="1600" dirty="0" smtClean="0"/>
              <a:t>space charge is absent;</a:t>
            </a:r>
          </a:p>
          <a:p>
            <a:pPr>
              <a:buFont typeface="+mj-lt"/>
              <a:buAutoNum type="arabicPeriod"/>
            </a:pPr>
            <a:r>
              <a:rPr lang="en-US" sz="1600" dirty="0" smtClean="0"/>
              <a:t> systematic errors in magnets are taken into account;</a:t>
            </a:r>
          </a:p>
          <a:p>
            <a:pPr>
              <a:buFont typeface="+mj-lt"/>
              <a:buAutoNum type="arabicPeriod"/>
            </a:pPr>
            <a:r>
              <a:rPr lang="en-US" sz="1600" dirty="0" smtClean="0"/>
              <a:t> random errors are equal to 30% from systematic ones. </a:t>
            </a:r>
          </a:p>
          <a:p>
            <a:pPr>
              <a:buNone/>
            </a:pPr>
            <a:r>
              <a:rPr lang="en-US" sz="1600" dirty="0" smtClean="0"/>
              <a:t>        The results are given at Table 1 (see below). Emittances are measured in                            ; unharmonicities (            ), (            ), and (              ) are measured in       .</a:t>
            </a:r>
            <a:r>
              <a:rPr lang="en-US" sz="1600" i="1" dirty="0" smtClean="0"/>
              <a:t>  </a:t>
            </a:r>
            <a:endParaRPr lang="ru-RU" sz="1600" dirty="0" smtClean="0"/>
          </a:p>
          <a:p>
            <a:pPr>
              <a:buNone/>
            </a:pPr>
            <a:endParaRPr lang="en-US" sz="1600" dirty="0" smtClean="0"/>
          </a:p>
          <a:p>
            <a:endParaRPr lang="en-US" sz="1600" dirty="0" smtClean="0"/>
          </a:p>
          <a:p>
            <a:endParaRPr lang="en-US" sz="1600" dirty="0" smtClean="0"/>
          </a:p>
          <a:p>
            <a:pPr>
              <a:buNone/>
            </a:pPr>
            <a:r>
              <a:rPr lang="en-US" sz="1600" dirty="0" smtClean="0"/>
              <a:t>.</a:t>
            </a:r>
            <a:endParaRPr lang="ru-RU" sz="1600" dirty="0"/>
          </a:p>
        </p:txBody>
      </p:sp>
      <p:sp>
        <p:nvSpPr>
          <p:cNvPr id="4" name="Дата 3"/>
          <p:cNvSpPr>
            <a:spLocks noGrp="1"/>
          </p:cNvSpPr>
          <p:nvPr>
            <p:ph type="dt" sz="half" idx="10"/>
          </p:nvPr>
        </p:nvSpPr>
        <p:spPr/>
        <p:txBody>
          <a:bodyPr/>
          <a:lstStyle/>
          <a:p>
            <a:fld id="{85E7DEE3-5BD6-45CA-A61F-04B2FE3E1718}" type="datetime1">
              <a:rPr lang="ru-RU" smtClean="0"/>
              <a:pPr/>
              <a:t>02.07.2010</a:t>
            </a:fld>
            <a:endParaRPr lang="ru-RU"/>
          </a:p>
        </p:txBody>
      </p:sp>
      <p:sp>
        <p:nvSpPr>
          <p:cNvPr id="5" name="Номер слайда 4"/>
          <p:cNvSpPr>
            <a:spLocks noGrp="1"/>
          </p:cNvSpPr>
          <p:nvPr>
            <p:ph type="sldNum" sz="quarter" idx="12"/>
          </p:nvPr>
        </p:nvSpPr>
        <p:spPr/>
        <p:txBody>
          <a:bodyPr/>
          <a:lstStyle/>
          <a:p>
            <a:fld id="{995C5A74-7EDF-4D6A-910E-1675BB170F75}" type="slidenum">
              <a:rPr lang="ru-RU" smtClean="0"/>
              <a:pPr/>
              <a:t>34</a:t>
            </a:fld>
            <a:endParaRPr lang="ru-RU"/>
          </a:p>
        </p:txBody>
      </p:sp>
      <p:sp>
        <p:nvSpPr>
          <p:cNvPr id="337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3379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000892" y="3929066"/>
            <a:ext cx="1026490" cy="338138"/>
          </a:xfrm>
          <a:prstGeom prst="rect">
            <a:avLst/>
          </a:prstGeom>
          <a:noFill/>
        </p:spPr>
      </p:pic>
      <p:sp>
        <p:nvSpPr>
          <p:cNvPr id="337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3379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500298" y="4143380"/>
            <a:ext cx="257175" cy="466725"/>
          </a:xfrm>
          <a:prstGeom prst="rect">
            <a:avLst/>
          </a:prstGeom>
          <a:noFill/>
        </p:spPr>
      </p:pic>
      <p:sp>
        <p:nvSpPr>
          <p:cNvPr id="3379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33797"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214678" y="4143380"/>
            <a:ext cx="257175" cy="485775"/>
          </a:xfrm>
          <a:prstGeom prst="rect">
            <a:avLst/>
          </a:prstGeom>
          <a:noFill/>
        </p:spPr>
      </p:pic>
      <p:sp>
        <p:nvSpPr>
          <p:cNvPr id="3380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33799"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4429124" y="4143380"/>
            <a:ext cx="266700" cy="495300"/>
          </a:xfrm>
          <a:prstGeom prst="rect">
            <a:avLst/>
          </a:prstGeom>
          <a:noFill/>
        </p:spPr>
      </p:pic>
      <p:sp>
        <p:nvSpPr>
          <p:cNvPr id="3380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33801" name="Picture 9"/>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6429388" y="4214818"/>
            <a:ext cx="357190" cy="344873"/>
          </a:xfrm>
          <a:prstGeom prst="rect">
            <a:avLst/>
          </a:prstGeom>
          <a:noFill/>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000" dirty="0" smtClean="0"/>
              <a:t>Tabl.1. Machine parameters of SIS100 for different values of octupole strengths</a:t>
            </a:r>
            <a:endParaRPr lang="ru-RU" sz="2000" dirty="0"/>
          </a:p>
        </p:txBody>
      </p:sp>
      <p:sp>
        <p:nvSpPr>
          <p:cNvPr id="3" name="Содержимое 2"/>
          <p:cNvSpPr>
            <a:spLocks noGrp="1"/>
          </p:cNvSpPr>
          <p:nvPr>
            <p:ph idx="1"/>
          </p:nvPr>
        </p:nvSpPr>
        <p:spPr>
          <a:xfrm>
            <a:off x="428596" y="1643050"/>
            <a:ext cx="8229600" cy="4525963"/>
          </a:xfrm>
        </p:spPr>
        <p:txBody>
          <a:bodyPr/>
          <a:lstStyle/>
          <a:p>
            <a:endParaRPr lang="ru-RU" dirty="0" smtClean="0"/>
          </a:p>
          <a:p>
            <a:endParaRPr lang="ru-RU" dirty="0"/>
          </a:p>
        </p:txBody>
      </p:sp>
      <p:sp>
        <p:nvSpPr>
          <p:cNvPr id="4" name="Дата 3"/>
          <p:cNvSpPr>
            <a:spLocks noGrp="1"/>
          </p:cNvSpPr>
          <p:nvPr>
            <p:ph type="dt" sz="half" idx="10"/>
          </p:nvPr>
        </p:nvSpPr>
        <p:spPr/>
        <p:txBody>
          <a:bodyPr/>
          <a:lstStyle/>
          <a:p>
            <a:fld id="{85E7DEE3-5BD6-45CA-A61F-04B2FE3E1718}" type="datetime1">
              <a:rPr lang="ru-RU" smtClean="0"/>
              <a:pPr/>
              <a:t>02.07.2010</a:t>
            </a:fld>
            <a:endParaRPr lang="ru-RU"/>
          </a:p>
        </p:txBody>
      </p:sp>
      <p:sp>
        <p:nvSpPr>
          <p:cNvPr id="5" name="Номер слайда 4"/>
          <p:cNvSpPr>
            <a:spLocks noGrp="1"/>
          </p:cNvSpPr>
          <p:nvPr>
            <p:ph type="sldNum" sz="quarter" idx="12"/>
          </p:nvPr>
        </p:nvSpPr>
        <p:spPr/>
        <p:txBody>
          <a:bodyPr/>
          <a:lstStyle/>
          <a:p>
            <a:fld id="{995C5A74-7EDF-4D6A-910E-1675BB170F75}" type="slidenum">
              <a:rPr lang="ru-RU" smtClean="0"/>
              <a:pPr/>
              <a:t>35</a:t>
            </a:fld>
            <a:endParaRPr lang="ru-RU"/>
          </a:p>
        </p:txBody>
      </p:sp>
      <p:graphicFrame>
        <p:nvGraphicFramePr>
          <p:cNvPr id="7" name="Таблица 6"/>
          <p:cNvGraphicFramePr>
            <a:graphicFrameLocks noGrp="1"/>
          </p:cNvGraphicFramePr>
          <p:nvPr/>
        </p:nvGraphicFramePr>
        <p:xfrm>
          <a:off x="1500166" y="1714488"/>
          <a:ext cx="6572296" cy="3708400"/>
        </p:xfrm>
        <a:graphic>
          <a:graphicData uri="http://schemas.openxmlformats.org/drawingml/2006/table">
            <a:tbl>
              <a:tblPr firstRow="1" bandRow="1">
                <a:tableStyleId>{5C22544A-7EE6-4342-B048-85BDC9FD1C3A}</a:tableStyleId>
              </a:tblPr>
              <a:tblGrid>
                <a:gridCol w="762000"/>
                <a:gridCol w="762000"/>
                <a:gridCol w="762000"/>
                <a:gridCol w="762000"/>
                <a:gridCol w="762000"/>
                <a:gridCol w="762000"/>
                <a:gridCol w="762000"/>
                <a:gridCol w="1238296"/>
              </a:tblGrid>
              <a:tr h="370840">
                <a:tc>
                  <a:txBody>
                    <a:bodyPr/>
                    <a:lstStyle/>
                    <a:p>
                      <a:endParaRPr lang="ru-RU" dirty="0"/>
                    </a:p>
                  </a:txBody>
                  <a:tcPr/>
                </a:tc>
                <a:tc>
                  <a:txBody>
                    <a:bodyPr/>
                    <a:lstStyle/>
                    <a:p>
                      <a:endParaRPr lang="ru-RU" dirty="0"/>
                    </a:p>
                  </a:txBody>
                  <a:tcPr/>
                </a:tc>
                <a:tc>
                  <a:txBody>
                    <a:bodyPr/>
                    <a:lstStyle/>
                    <a:p>
                      <a:endParaRPr lang="ru-RU" dirty="0"/>
                    </a:p>
                  </a:txBody>
                  <a:tcPr/>
                </a:tc>
                <a:tc>
                  <a:txBody>
                    <a:bodyPr/>
                    <a:lstStyle/>
                    <a:p>
                      <a:endParaRPr lang="ru-RU" dirty="0"/>
                    </a:p>
                  </a:txBody>
                  <a:tcPr/>
                </a:tc>
                <a:tc>
                  <a:txBody>
                    <a:bodyPr/>
                    <a:lstStyle/>
                    <a:p>
                      <a:endParaRPr lang="ru-RU" dirty="0"/>
                    </a:p>
                  </a:txBody>
                  <a:tcPr/>
                </a:tc>
                <a:tc>
                  <a:txBody>
                    <a:bodyPr/>
                    <a:lstStyle/>
                    <a:p>
                      <a:endParaRPr lang="ru-RU"/>
                    </a:p>
                  </a:txBody>
                  <a:tcPr/>
                </a:tc>
                <a:tc>
                  <a:txBody>
                    <a:bodyPr/>
                    <a:lstStyle/>
                    <a:p>
                      <a:endParaRPr lang="ru-RU"/>
                    </a:p>
                  </a:txBody>
                  <a:tcPr/>
                </a:tc>
                <a:tc>
                  <a:txBody>
                    <a:bodyPr/>
                    <a:lstStyle/>
                    <a:p>
                      <a:endParaRPr lang="ru-RU"/>
                    </a:p>
                  </a:txBody>
                  <a:tcPr/>
                </a:tc>
              </a:tr>
              <a:tr h="370840">
                <a:tc>
                  <a:txBody>
                    <a:bodyPr/>
                    <a:lstStyle/>
                    <a:p>
                      <a:pPr algn="ctr"/>
                      <a:r>
                        <a:rPr lang="en-US" dirty="0" smtClean="0"/>
                        <a:t>0</a:t>
                      </a:r>
                      <a:endParaRPr lang="ru-RU" dirty="0"/>
                    </a:p>
                  </a:txBody>
                  <a:tcPr/>
                </a:tc>
                <a:tc>
                  <a:txBody>
                    <a:bodyPr/>
                    <a:lstStyle/>
                    <a:p>
                      <a:pPr algn="ctr"/>
                      <a:r>
                        <a:rPr lang="en-US" dirty="0" smtClean="0"/>
                        <a:t>50</a:t>
                      </a:r>
                      <a:endParaRPr lang="ru-RU" dirty="0"/>
                    </a:p>
                  </a:txBody>
                  <a:tcPr/>
                </a:tc>
                <a:tc>
                  <a:txBody>
                    <a:bodyPr/>
                    <a:lstStyle/>
                    <a:p>
                      <a:r>
                        <a:rPr lang="en-US" dirty="0" smtClean="0"/>
                        <a:t>121</a:t>
                      </a:r>
                      <a:endParaRPr lang="ru-RU" dirty="0"/>
                    </a:p>
                  </a:txBody>
                  <a:tcPr/>
                </a:tc>
                <a:tc>
                  <a:txBody>
                    <a:bodyPr/>
                    <a:lstStyle/>
                    <a:p>
                      <a:r>
                        <a:rPr lang="en-US" dirty="0" smtClean="0"/>
                        <a:t>749</a:t>
                      </a:r>
                      <a:endParaRPr lang="ru-RU" dirty="0"/>
                    </a:p>
                  </a:txBody>
                  <a:tcPr/>
                </a:tc>
                <a:tc>
                  <a:txBody>
                    <a:bodyPr/>
                    <a:lstStyle/>
                    <a:p>
                      <a:r>
                        <a:rPr lang="en-US" dirty="0" smtClean="0"/>
                        <a:t>-516</a:t>
                      </a:r>
                      <a:endParaRPr lang="ru-RU" dirty="0"/>
                    </a:p>
                  </a:txBody>
                  <a:tcPr/>
                </a:tc>
                <a:tc>
                  <a:txBody>
                    <a:bodyPr/>
                    <a:lstStyle/>
                    <a:p>
                      <a:r>
                        <a:rPr lang="en-US" dirty="0" smtClean="0"/>
                        <a:t>-</a:t>
                      </a:r>
                      <a:r>
                        <a:rPr lang="en-US" sz="1200" dirty="0" smtClean="0"/>
                        <a:t>175 882</a:t>
                      </a:r>
                      <a:endParaRPr lang="ru-RU" sz="1200" dirty="0"/>
                    </a:p>
                  </a:txBody>
                  <a:tcPr/>
                </a:tc>
                <a:tc>
                  <a:txBody>
                    <a:bodyPr/>
                    <a:lstStyle/>
                    <a:p>
                      <a:r>
                        <a:rPr lang="en-US" dirty="0" smtClean="0"/>
                        <a:t>86.1</a:t>
                      </a:r>
                      <a:endParaRPr lang="ru-RU" dirty="0"/>
                    </a:p>
                  </a:txBody>
                  <a:tcPr/>
                </a:tc>
                <a:tc>
                  <a:txBody>
                    <a:bodyPr/>
                    <a:lstStyle/>
                    <a:p>
                      <a:r>
                        <a:rPr lang="en-US" dirty="0" smtClean="0"/>
                        <a:t>103.8</a:t>
                      </a:r>
                      <a:endParaRPr lang="ru-RU" dirty="0"/>
                    </a:p>
                  </a:txBody>
                  <a:tcPr/>
                </a:tc>
              </a:tr>
              <a:tr h="370840">
                <a:tc>
                  <a:txBody>
                    <a:bodyPr/>
                    <a:lstStyle/>
                    <a:p>
                      <a:pPr algn="ctr"/>
                      <a:r>
                        <a:rPr lang="en-US" dirty="0" smtClean="0"/>
                        <a:t>0</a:t>
                      </a:r>
                      <a:endParaRPr lang="ru-RU" dirty="0"/>
                    </a:p>
                  </a:txBody>
                  <a:tcPr/>
                </a:tc>
                <a:tc>
                  <a:txBody>
                    <a:bodyPr/>
                    <a:lstStyle/>
                    <a:p>
                      <a:pPr algn="ctr"/>
                      <a:r>
                        <a:rPr lang="en-US" dirty="0" smtClean="0"/>
                        <a:t>0</a:t>
                      </a:r>
                      <a:endParaRPr lang="ru-RU" dirty="0"/>
                    </a:p>
                  </a:txBody>
                  <a:tcPr/>
                </a:tc>
                <a:tc>
                  <a:txBody>
                    <a:bodyPr/>
                    <a:lstStyle/>
                    <a:p>
                      <a:r>
                        <a:rPr lang="en-US" dirty="0" smtClean="0"/>
                        <a:t>45.9</a:t>
                      </a:r>
                      <a:endParaRPr lang="ru-RU" dirty="0"/>
                    </a:p>
                  </a:txBody>
                  <a:tcPr/>
                </a:tc>
                <a:tc>
                  <a:txBody>
                    <a:bodyPr/>
                    <a:lstStyle/>
                    <a:p>
                      <a:r>
                        <a:rPr lang="en-US" dirty="0" smtClean="0"/>
                        <a:t>46.2</a:t>
                      </a:r>
                      <a:endParaRPr lang="ru-RU" dirty="0"/>
                    </a:p>
                  </a:txBody>
                  <a:tcPr/>
                </a:tc>
                <a:tc>
                  <a:txBody>
                    <a:bodyPr/>
                    <a:lstStyle/>
                    <a:p>
                      <a:r>
                        <a:rPr lang="en-US" dirty="0" smtClean="0"/>
                        <a:t>-55.4</a:t>
                      </a:r>
                      <a:endParaRPr lang="ru-RU" dirty="0"/>
                    </a:p>
                  </a:txBody>
                  <a:tcPr/>
                </a:tc>
                <a:tc>
                  <a:txBody>
                    <a:bodyPr/>
                    <a:lstStyle/>
                    <a:p>
                      <a:r>
                        <a:rPr lang="en-US" dirty="0" smtClean="0"/>
                        <a:t>-954</a:t>
                      </a:r>
                      <a:endParaRPr lang="ru-RU" dirty="0"/>
                    </a:p>
                  </a:txBody>
                  <a:tcPr/>
                </a:tc>
                <a:tc>
                  <a:txBody>
                    <a:bodyPr/>
                    <a:lstStyle/>
                    <a:p>
                      <a:r>
                        <a:rPr lang="en-US" dirty="0" smtClean="0"/>
                        <a:t>107.8</a:t>
                      </a:r>
                      <a:endParaRPr lang="ru-RU" dirty="0"/>
                    </a:p>
                  </a:txBody>
                  <a:tcPr/>
                </a:tc>
                <a:tc>
                  <a:txBody>
                    <a:bodyPr/>
                    <a:lstStyle/>
                    <a:p>
                      <a:r>
                        <a:rPr lang="en-US" dirty="0" smtClean="0"/>
                        <a:t>123.8</a:t>
                      </a:r>
                      <a:endParaRPr lang="ru-RU" dirty="0"/>
                    </a:p>
                  </a:txBody>
                  <a:tcPr/>
                </a:tc>
              </a:tr>
              <a:tr h="370840">
                <a:tc>
                  <a:txBody>
                    <a:bodyPr/>
                    <a:lstStyle/>
                    <a:p>
                      <a:pPr algn="ctr"/>
                      <a:r>
                        <a:rPr lang="en-US" dirty="0" smtClean="0"/>
                        <a:t>0</a:t>
                      </a:r>
                      <a:endParaRPr lang="ru-RU" dirty="0"/>
                    </a:p>
                  </a:txBody>
                  <a:tcPr/>
                </a:tc>
                <a:tc>
                  <a:txBody>
                    <a:bodyPr/>
                    <a:lstStyle/>
                    <a:p>
                      <a:pPr algn="ctr"/>
                      <a:r>
                        <a:rPr lang="en-US" dirty="0" smtClean="0"/>
                        <a:t>-50</a:t>
                      </a:r>
                      <a:endParaRPr lang="ru-RU" dirty="0"/>
                    </a:p>
                  </a:txBody>
                  <a:tcPr/>
                </a:tc>
                <a:tc>
                  <a:txBody>
                    <a:bodyPr/>
                    <a:lstStyle/>
                    <a:p>
                      <a:r>
                        <a:rPr lang="en-US" dirty="0" smtClean="0"/>
                        <a:t>-30</a:t>
                      </a:r>
                      <a:endParaRPr lang="ru-RU" dirty="0"/>
                    </a:p>
                  </a:txBody>
                  <a:tcPr/>
                </a:tc>
                <a:tc>
                  <a:txBody>
                    <a:bodyPr/>
                    <a:lstStyle/>
                    <a:p>
                      <a:r>
                        <a:rPr lang="en-US" dirty="0" smtClean="0"/>
                        <a:t>-657</a:t>
                      </a:r>
                      <a:endParaRPr lang="ru-RU" dirty="0"/>
                    </a:p>
                  </a:txBody>
                  <a:tcPr/>
                </a:tc>
                <a:tc>
                  <a:txBody>
                    <a:bodyPr/>
                    <a:lstStyle/>
                    <a:p>
                      <a:r>
                        <a:rPr lang="en-US" dirty="0" smtClean="0"/>
                        <a:t>405</a:t>
                      </a:r>
                      <a:endParaRPr lang="ru-RU" dirty="0"/>
                    </a:p>
                  </a:txBody>
                  <a:tcPr/>
                </a:tc>
                <a:tc>
                  <a:txBody>
                    <a:bodyPr/>
                    <a:lstStyle/>
                    <a:p>
                      <a:r>
                        <a:rPr lang="en-US" sz="1200" dirty="0" smtClean="0"/>
                        <a:t>-145 129</a:t>
                      </a:r>
                      <a:endParaRPr lang="ru-RU" sz="1200" dirty="0"/>
                    </a:p>
                  </a:txBody>
                  <a:tcPr/>
                </a:tc>
                <a:tc>
                  <a:txBody>
                    <a:bodyPr/>
                    <a:lstStyle/>
                    <a:p>
                      <a:r>
                        <a:rPr lang="en-US" dirty="0" smtClean="0"/>
                        <a:t>85.9</a:t>
                      </a:r>
                      <a:endParaRPr lang="ru-RU" dirty="0"/>
                    </a:p>
                  </a:txBody>
                  <a:tcPr/>
                </a:tc>
                <a:tc>
                  <a:txBody>
                    <a:bodyPr/>
                    <a:lstStyle/>
                    <a:p>
                      <a:r>
                        <a:rPr lang="en-US" dirty="0" smtClean="0"/>
                        <a:t>113.1</a:t>
                      </a:r>
                      <a:endParaRPr lang="ru-RU" dirty="0"/>
                    </a:p>
                  </a:txBody>
                  <a:tcPr/>
                </a:tc>
              </a:tr>
              <a:tr h="370840">
                <a:tc>
                  <a:txBody>
                    <a:bodyPr/>
                    <a:lstStyle/>
                    <a:p>
                      <a:pPr algn="ctr"/>
                      <a:r>
                        <a:rPr lang="en-US" dirty="0" smtClean="0"/>
                        <a:t>50</a:t>
                      </a:r>
                      <a:endParaRPr lang="ru-RU" dirty="0"/>
                    </a:p>
                  </a:txBody>
                  <a:tcPr/>
                </a:tc>
                <a:tc>
                  <a:txBody>
                    <a:bodyPr/>
                    <a:lstStyle/>
                    <a:p>
                      <a:pPr algn="ctr"/>
                      <a:r>
                        <a:rPr lang="en-US" dirty="0" smtClean="0"/>
                        <a:t>50</a:t>
                      </a:r>
                      <a:endParaRPr lang="ru-RU" dirty="0"/>
                    </a:p>
                  </a:txBody>
                  <a:tcPr/>
                </a:tc>
                <a:tc>
                  <a:txBody>
                    <a:bodyPr/>
                    <a:lstStyle/>
                    <a:p>
                      <a:r>
                        <a:rPr lang="en-US" dirty="0" smtClean="0"/>
                        <a:t>781</a:t>
                      </a:r>
                      <a:endParaRPr lang="ru-RU" dirty="0"/>
                    </a:p>
                  </a:txBody>
                  <a:tcPr/>
                </a:tc>
                <a:tc>
                  <a:txBody>
                    <a:bodyPr/>
                    <a:lstStyle/>
                    <a:p>
                      <a:r>
                        <a:rPr lang="en-US" dirty="0" smtClean="0"/>
                        <a:t>825</a:t>
                      </a:r>
                      <a:endParaRPr lang="ru-RU" dirty="0"/>
                    </a:p>
                  </a:txBody>
                  <a:tcPr/>
                </a:tc>
                <a:tc>
                  <a:txBody>
                    <a:bodyPr/>
                    <a:lstStyle/>
                    <a:p>
                      <a:r>
                        <a:rPr lang="en-US" dirty="0" smtClean="0"/>
                        <a:t>-964</a:t>
                      </a:r>
                      <a:endParaRPr lang="ru-RU" dirty="0"/>
                    </a:p>
                  </a:txBody>
                  <a:tcPr/>
                </a:tc>
                <a:tc>
                  <a:txBody>
                    <a:bodyPr/>
                    <a:lstStyle/>
                    <a:p>
                      <a:r>
                        <a:rPr lang="en-US" sz="1200" dirty="0" smtClean="0"/>
                        <a:t>-295 975</a:t>
                      </a:r>
                      <a:endParaRPr lang="ru-RU" sz="1200" dirty="0"/>
                    </a:p>
                  </a:txBody>
                  <a:tcPr/>
                </a:tc>
                <a:tc>
                  <a:txBody>
                    <a:bodyPr/>
                    <a:lstStyle/>
                    <a:p>
                      <a:r>
                        <a:rPr lang="en-US" dirty="0" smtClean="0"/>
                        <a:t>82.2</a:t>
                      </a:r>
                      <a:endParaRPr lang="ru-RU" dirty="0"/>
                    </a:p>
                  </a:txBody>
                  <a:tcPr/>
                </a:tc>
                <a:tc>
                  <a:txBody>
                    <a:bodyPr/>
                    <a:lstStyle/>
                    <a:p>
                      <a:r>
                        <a:rPr lang="en-US" dirty="0" smtClean="0"/>
                        <a:t>98.3</a:t>
                      </a:r>
                      <a:endParaRPr lang="ru-RU" dirty="0"/>
                    </a:p>
                  </a:txBody>
                  <a:tcPr/>
                </a:tc>
              </a:tr>
              <a:tr h="370840">
                <a:tc>
                  <a:txBody>
                    <a:bodyPr/>
                    <a:lstStyle/>
                    <a:p>
                      <a:pPr algn="ctr"/>
                      <a:r>
                        <a:rPr lang="en-US" dirty="0" smtClean="0"/>
                        <a:t>50</a:t>
                      </a:r>
                      <a:endParaRPr lang="ru-RU" dirty="0"/>
                    </a:p>
                  </a:txBody>
                  <a:tcPr/>
                </a:tc>
                <a:tc>
                  <a:txBody>
                    <a:bodyPr/>
                    <a:lstStyle/>
                    <a:p>
                      <a:pPr algn="ctr"/>
                      <a:r>
                        <a:rPr lang="en-US" dirty="0" smtClean="0"/>
                        <a:t>0</a:t>
                      </a:r>
                      <a:endParaRPr lang="ru-RU" dirty="0"/>
                    </a:p>
                  </a:txBody>
                  <a:tcPr/>
                </a:tc>
                <a:tc>
                  <a:txBody>
                    <a:bodyPr/>
                    <a:lstStyle/>
                    <a:p>
                      <a:r>
                        <a:rPr lang="en-US" dirty="0" smtClean="0"/>
                        <a:t>705</a:t>
                      </a:r>
                      <a:endParaRPr lang="ru-RU" dirty="0"/>
                    </a:p>
                  </a:txBody>
                  <a:tcPr/>
                </a:tc>
                <a:tc>
                  <a:txBody>
                    <a:bodyPr/>
                    <a:lstStyle/>
                    <a:p>
                      <a:r>
                        <a:rPr lang="en-US" dirty="0" smtClean="0"/>
                        <a:t>122</a:t>
                      </a:r>
                      <a:endParaRPr lang="ru-RU" dirty="0"/>
                    </a:p>
                  </a:txBody>
                  <a:tcPr/>
                </a:tc>
                <a:tc>
                  <a:txBody>
                    <a:bodyPr/>
                    <a:lstStyle/>
                    <a:p>
                      <a:r>
                        <a:rPr lang="en-US" dirty="0" smtClean="0"/>
                        <a:t>-503</a:t>
                      </a:r>
                      <a:endParaRPr lang="ru-RU" dirty="0"/>
                    </a:p>
                  </a:txBody>
                  <a:tcPr/>
                </a:tc>
                <a:tc>
                  <a:txBody>
                    <a:bodyPr/>
                    <a:lstStyle/>
                    <a:p>
                      <a:r>
                        <a:rPr lang="en-US" sz="1200" dirty="0" smtClean="0"/>
                        <a:t>-167 310</a:t>
                      </a:r>
                      <a:endParaRPr lang="ru-RU" sz="1200" dirty="0"/>
                    </a:p>
                  </a:txBody>
                  <a:tcPr/>
                </a:tc>
                <a:tc>
                  <a:txBody>
                    <a:bodyPr/>
                    <a:lstStyle/>
                    <a:p>
                      <a:r>
                        <a:rPr lang="en-US" dirty="0" smtClean="0"/>
                        <a:t>91.7</a:t>
                      </a:r>
                      <a:endParaRPr lang="ru-RU" dirty="0"/>
                    </a:p>
                  </a:txBody>
                  <a:tcPr/>
                </a:tc>
                <a:tc>
                  <a:txBody>
                    <a:bodyPr/>
                    <a:lstStyle/>
                    <a:p>
                      <a:r>
                        <a:rPr lang="en-US" dirty="0" smtClean="0"/>
                        <a:t>107.4</a:t>
                      </a:r>
                      <a:endParaRPr lang="ru-RU" dirty="0"/>
                    </a:p>
                  </a:txBody>
                  <a:tcPr/>
                </a:tc>
              </a:tr>
              <a:tr h="370840">
                <a:tc>
                  <a:txBody>
                    <a:bodyPr/>
                    <a:lstStyle/>
                    <a:p>
                      <a:pPr algn="ctr"/>
                      <a:r>
                        <a:rPr lang="en-US" dirty="0" smtClean="0"/>
                        <a:t>50</a:t>
                      </a:r>
                      <a:endParaRPr lang="ru-RU" dirty="0"/>
                    </a:p>
                  </a:txBody>
                  <a:tcPr/>
                </a:tc>
                <a:tc>
                  <a:txBody>
                    <a:bodyPr/>
                    <a:lstStyle/>
                    <a:p>
                      <a:pPr algn="ctr"/>
                      <a:r>
                        <a:rPr lang="en-US" dirty="0" smtClean="0"/>
                        <a:t>-50</a:t>
                      </a:r>
                      <a:endParaRPr lang="ru-RU" dirty="0"/>
                    </a:p>
                  </a:txBody>
                  <a:tcPr/>
                </a:tc>
                <a:tc>
                  <a:txBody>
                    <a:bodyPr/>
                    <a:lstStyle/>
                    <a:p>
                      <a:r>
                        <a:rPr lang="en-US" dirty="0" smtClean="0"/>
                        <a:t>630</a:t>
                      </a:r>
                      <a:endParaRPr lang="ru-RU" dirty="0"/>
                    </a:p>
                  </a:txBody>
                  <a:tcPr/>
                </a:tc>
                <a:tc>
                  <a:txBody>
                    <a:bodyPr/>
                    <a:lstStyle/>
                    <a:p>
                      <a:r>
                        <a:rPr lang="en-US" dirty="0" smtClean="0"/>
                        <a:t>-581</a:t>
                      </a:r>
                      <a:endParaRPr lang="ru-RU" dirty="0"/>
                    </a:p>
                  </a:txBody>
                  <a:tcPr/>
                </a:tc>
                <a:tc>
                  <a:txBody>
                    <a:bodyPr/>
                    <a:lstStyle/>
                    <a:p>
                      <a:r>
                        <a:rPr lang="en-US" dirty="0" smtClean="0"/>
                        <a:t>-42</a:t>
                      </a:r>
                      <a:endParaRPr lang="ru-RU" dirty="0"/>
                    </a:p>
                  </a:txBody>
                  <a:tcPr/>
                </a:tc>
                <a:tc>
                  <a:txBody>
                    <a:bodyPr/>
                    <a:lstStyle/>
                    <a:p>
                      <a:r>
                        <a:rPr lang="en-US" sz="1200" dirty="0" smtClean="0"/>
                        <a:t>-367 850</a:t>
                      </a:r>
                      <a:endParaRPr lang="ru-RU" sz="1200" dirty="0"/>
                    </a:p>
                  </a:txBody>
                  <a:tcPr/>
                </a:tc>
                <a:tc>
                  <a:txBody>
                    <a:bodyPr/>
                    <a:lstStyle/>
                    <a:p>
                      <a:r>
                        <a:rPr lang="en-US" dirty="0" smtClean="0"/>
                        <a:t>80.3</a:t>
                      </a:r>
                      <a:endParaRPr lang="ru-RU" dirty="0"/>
                    </a:p>
                  </a:txBody>
                  <a:tcPr/>
                </a:tc>
                <a:tc>
                  <a:txBody>
                    <a:bodyPr/>
                    <a:lstStyle/>
                    <a:p>
                      <a:r>
                        <a:rPr lang="en-US" dirty="0" smtClean="0"/>
                        <a:t>107.8</a:t>
                      </a:r>
                      <a:endParaRPr lang="ru-RU" dirty="0"/>
                    </a:p>
                  </a:txBody>
                  <a:tcPr/>
                </a:tc>
              </a:tr>
              <a:tr h="370840">
                <a:tc>
                  <a:txBody>
                    <a:bodyPr/>
                    <a:lstStyle/>
                    <a:p>
                      <a:pPr algn="ctr"/>
                      <a:r>
                        <a:rPr lang="en-US" dirty="0" smtClean="0"/>
                        <a:t>-50</a:t>
                      </a:r>
                      <a:endParaRPr lang="ru-RU" dirty="0"/>
                    </a:p>
                  </a:txBody>
                  <a:tcPr/>
                </a:tc>
                <a:tc>
                  <a:txBody>
                    <a:bodyPr/>
                    <a:lstStyle/>
                    <a:p>
                      <a:pPr algn="ctr"/>
                      <a:r>
                        <a:rPr lang="en-US" dirty="0" smtClean="0"/>
                        <a:t>50</a:t>
                      </a:r>
                      <a:endParaRPr lang="ru-RU" dirty="0"/>
                    </a:p>
                  </a:txBody>
                  <a:tcPr/>
                </a:tc>
                <a:tc>
                  <a:txBody>
                    <a:bodyPr/>
                    <a:lstStyle/>
                    <a:p>
                      <a:r>
                        <a:rPr lang="en-US" dirty="0" smtClean="0"/>
                        <a:t>-538</a:t>
                      </a:r>
                      <a:endParaRPr lang="ru-RU" dirty="0"/>
                    </a:p>
                  </a:txBody>
                  <a:tcPr/>
                </a:tc>
                <a:tc>
                  <a:txBody>
                    <a:bodyPr/>
                    <a:lstStyle/>
                    <a:p>
                      <a:r>
                        <a:rPr lang="en-US" dirty="0" smtClean="0"/>
                        <a:t>674</a:t>
                      </a:r>
                      <a:endParaRPr lang="ru-RU" dirty="0"/>
                    </a:p>
                  </a:txBody>
                  <a:tcPr/>
                </a:tc>
                <a:tc>
                  <a:txBody>
                    <a:bodyPr/>
                    <a:lstStyle/>
                    <a:p>
                      <a:r>
                        <a:rPr lang="en-US" dirty="0" smtClean="0"/>
                        <a:t>-69</a:t>
                      </a:r>
                      <a:endParaRPr lang="ru-RU" dirty="0"/>
                    </a:p>
                  </a:txBody>
                  <a:tcPr/>
                </a:tc>
                <a:tc>
                  <a:txBody>
                    <a:bodyPr/>
                    <a:lstStyle/>
                    <a:p>
                      <a:r>
                        <a:rPr lang="en-US" sz="1200" dirty="0" smtClean="0"/>
                        <a:t>-367 167</a:t>
                      </a:r>
                      <a:endParaRPr lang="ru-RU" sz="1200" dirty="0"/>
                    </a:p>
                  </a:txBody>
                  <a:tcPr/>
                </a:tc>
                <a:tc>
                  <a:txBody>
                    <a:bodyPr/>
                    <a:lstStyle/>
                    <a:p>
                      <a:r>
                        <a:rPr lang="en-US" dirty="0" smtClean="0"/>
                        <a:t>82</a:t>
                      </a:r>
                      <a:endParaRPr lang="ru-RU" dirty="0"/>
                    </a:p>
                  </a:txBody>
                  <a:tcPr/>
                </a:tc>
                <a:tc>
                  <a:txBody>
                    <a:bodyPr/>
                    <a:lstStyle/>
                    <a:p>
                      <a:r>
                        <a:rPr lang="en-US" dirty="0" smtClean="0"/>
                        <a:t>96.5</a:t>
                      </a:r>
                      <a:endParaRPr lang="ru-RU" dirty="0"/>
                    </a:p>
                  </a:txBody>
                  <a:tcPr/>
                </a:tc>
              </a:tr>
              <a:tr h="370840">
                <a:tc>
                  <a:txBody>
                    <a:bodyPr/>
                    <a:lstStyle/>
                    <a:p>
                      <a:pPr algn="ctr"/>
                      <a:r>
                        <a:rPr lang="en-US" dirty="0" smtClean="0"/>
                        <a:t>-50</a:t>
                      </a:r>
                      <a:endParaRPr lang="ru-RU" dirty="0"/>
                    </a:p>
                  </a:txBody>
                  <a:tcPr/>
                </a:tc>
                <a:tc>
                  <a:txBody>
                    <a:bodyPr/>
                    <a:lstStyle/>
                    <a:p>
                      <a:pPr algn="ctr"/>
                      <a:r>
                        <a:rPr lang="en-US" dirty="0" smtClean="0"/>
                        <a:t>0</a:t>
                      </a:r>
                      <a:endParaRPr lang="ru-RU" dirty="0"/>
                    </a:p>
                  </a:txBody>
                  <a:tcPr/>
                </a:tc>
                <a:tc>
                  <a:txBody>
                    <a:bodyPr/>
                    <a:lstStyle/>
                    <a:p>
                      <a:r>
                        <a:rPr lang="en-US" dirty="0" smtClean="0"/>
                        <a:t>-613</a:t>
                      </a:r>
                      <a:endParaRPr lang="ru-RU" dirty="0"/>
                    </a:p>
                  </a:txBody>
                  <a:tcPr/>
                </a:tc>
                <a:tc>
                  <a:txBody>
                    <a:bodyPr/>
                    <a:lstStyle/>
                    <a:p>
                      <a:r>
                        <a:rPr lang="en-US" dirty="0" smtClean="0"/>
                        <a:t>-30</a:t>
                      </a:r>
                      <a:endParaRPr lang="ru-RU" dirty="0"/>
                    </a:p>
                  </a:txBody>
                  <a:tcPr/>
                </a:tc>
                <a:tc>
                  <a:txBody>
                    <a:bodyPr/>
                    <a:lstStyle/>
                    <a:p>
                      <a:r>
                        <a:rPr lang="en-US" dirty="0" smtClean="0"/>
                        <a:t>392</a:t>
                      </a:r>
                      <a:endParaRPr lang="ru-RU" dirty="0"/>
                    </a:p>
                  </a:txBody>
                  <a:tcPr/>
                </a:tc>
                <a:tc>
                  <a:txBody>
                    <a:bodyPr/>
                    <a:lstStyle/>
                    <a:p>
                      <a:r>
                        <a:rPr lang="en-US" sz="1200" dirty="0" smtClean="0"/>
                        <a:t>-135 876</a:t>
                      </a:r>
                      <a:endParaRPr lang="ru-RU" sz="1200" dirty="0"/>
                    </a:p>
                  </a:txBody>
                  <a:tcPr/>
                </a:tc>
                <a:tc>
                  <a:txBody>
                    <a:bodyPr/>
                    <a:lstStyle/>
                    <a:p>
                      <a:r>
                        <a:rPr lang="en-US" dirty="0" smtClean="0"/>
                        <a:t>80.5</a:t>
                      </a:r>
                      <a:endParaRPr lang="ru-RU" dirty="0"/>
                    </a:p>
                  </a:txBody>
                  <a:tcPr/>
                </a:tc>
                <a:tc>
                  <a:txBody>
                    <a:bodyPr/>
                    <a:lstStyle/>
                    <a:p>
                      <a:r>
                        <a:rPr lang="en-US" dirty="0" smtClean="0"/>
                        <a:t>102.6</a:t>
                      </a:r>
                      <a:endParaRPr lang="ru-RU" dirty="0"/>
                    </a:p>
                  </a:txBody>
                  <a:tcPr/>
                </a:tc>
              </a:tr>
              <a:tr h="370840">
                <a:tc>
                  <a:txBody>
                    <a:bodyPr/>
                    <a:lstStyle/>
                    <a:p>
                      <a:pPr algn="ctr"/>
                      <a:r>
                        <a:rPr lang="en-US" dirty="0" smtClean="0"/>
                        <a:t>-50</a:t>
                      </a:r>
                      <a:endParaRPr lang="ru-RU" dirty="0"/>
                    </a:p>
                  </a:txBody>
                  <a:tcPr/>
                </a:tc>
                <a:tc>
                  <a:txBody>
                    <a:bodyPr/>
                    <a:lstStyle/>
                    <a:p>
                      <a:r>
                        <a:rPr lang="en-US" dirty="0" smtClean="0"/>
                        <a:t>-50</a:t>
                      </a:r>
                      <a:endParaRPr lang="ru-RU" dirty="0"/>
                    </a:p>
                  </a:txBody>
                  <a:tcPr/>
                </a:tc>
                <a:tc>
                  <a:txBody>
                    <a:bodyPr/>
                    <a:lstStyle/>
                    <a:p>
                      <a:r>
                        <a:rPr lang="en-US" dirty="0" smtClean="0"/>
                        <a:t>-689</a:t>
                      </a:r>
                      <a:endParaRPr lang="ru-RU" dirty="0"/>
                    </a:p>
                  </a:txBody>
                  <a:tcPr/>
                </a:tc>
                <a:tc>
                  <a:txBody>
                    <a:bodyPr/>
                    <a:lstStyle/>
                    <a:p>
                      <a:r>
                        <a:rPr lang="en-US" dirty="0" smtClean="0"/>
                        <a:t>-733</a:t>
                      </a:r>
                      <a:endParaRPr lang="ru-RU" dirty="0"/>
                    </a:p>
                  </a:txBody>
                  <a:tcPr/>
                </a:tc>
                <a:tc>
                  <a:txBody>
                    <a:bodyPr/>
                    <a:lstStyle/>
                    <a:p>
                      <a:r>
                        <a:rPr lang="en-US" dirty="0" smtClean="0"/>
                        <a:t>854</a:t>
                      </a:r>
                      <a:endParaRPr lang="ru-RU" dirty="0"/>
                    </a:p>
                  </a:txBody>
                  <a:tcPr/>
                </a:tc>
                <a:tc>
                  <a:txBody>
                    <a:bodyPr/>
                    <a:lstStyle/>
                    <a:p>
                      <a:r>
                        <a:rPr lang="en-US" sz="1200" dirty="0" smtClean="0"/>
                        <a:t>-223 688</a:t>
                      </a:r>
                      <a:endParaRPr lang="ru-RU" sz="1200" dirty="0"/>
                    </a:p>
                  </a:txBody>
                  <a:tcPr/>
                </a:tc>
                <a:tc>
                  <a:txBody>
                    <a:bodyPr/>
                    <a:lstStyle/>
                    <a:p>
                      <a:r>
                        <a:rPr lang="en-US" dirty="0" smtClean="0"/>
                        <a:t>84.9</a:t>
                      </a:r>
                      <a:endParaRPr lang="ru-RU" dirty="0"/>
                    </a:p>
                  </a:txBody>
                  <a:tcPr/>
                </a:tc>
                <a:tc>
                  <a:txBody>
                    <a:bodyPr/>
                    <a:lstStyle/>
                    <a:p>
                      <a:r>
                        <a:rPr lang="en-US" dirty="0" smtClean="0"/>
                        <a:t>102.9</a:t>
                      </a:r>
                      <a:endParaRPr lang="ru-RU" dirty="0"/>
                    </a:p>
                  </a:txBody>
                  <a:tcPr/>
                </a:tc>
              </a:tr>
            </a:tbl>
          </a:graphicData>
        </a:graphic>
      </p:graphicFrame>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0" name="Объект 9"/>
          <p:cNvGraphicFramePr>
            <a:graphicFrameLocks noChangeAspect="1"/>
          </p:cNvGraphicFramePr>
          <p:nvPr/>
        </p:nvGraphicFramePr>
        <p:xfrm>
          <a:off x="1785918" y="1643050"/>
          <a:ext cx="357190" cy="484758"/>
        </p:xfrm>
        <a:graphic>
          <a:graphicData uri="http://schemas.openxmlformats.org/presentationml/2006/ole">
            <p:oleObj spid="_x0000_s34818" name="Формула" r:id="rId3" imgW="177480" imgH="241200" progId="Equation.3">
              <p:embed/>
            </p:oleObj>
          </a:graphicData>
        </a:graphic>
      </p:graphicFrame>
      <p:graphicFrame>
        <p:nvGraphicFramePr>
          <p:cNvPr id="11" name="Объект 10"/>
          <p:cNvGraphicFramePr>
            <a:graphicFrameLocks noChangeAspect="1"/>
          </p:cNvGraphicFramePr>
          <p:nvPr/>
        </p:nvGraphicFramePr>
        <p:xfrm>
          <a:off x="2500298" y="1571612"/>
          <a:ext cx="428628" cy="593484"/>
        </p:xfrm>
        <a:graphic>
          <a:graphicData uri="http://schemas.openxmlformats.org/presentationml/2006/ole">
            <p:oleObj spid="_x0000_s34819" name="Формула" r:id="rId4" imgW="164880" imgH="228600" progId="Equation.3">
              <p:embed/>
            </p:oleObj>
          </a:graphicData>
        </a:graphic>
      </p:graphicFrame>
      <p:graphicFrame>
        <p:nvGraphicFramePr>
          <p:cNvPr id="14" name="Объект 13"/>
          <p:cNvGraphicFramePr>
            <a:graphicFrameLocks noChangeAspect="1"/>
          </p:cNvGraphicFramePr>
          <p:nvPr/>
        </p:nvGraphicFramePr>
        <p:xfrm>
          <a:off x="3286116" y="1643050"/>
          <a:ext cx="317500" cy="431800"/>
        </p:xfrm>
        <a:graphic>
          <a:graphicData uri="http://schemas.openxmlformats.org/presentationml/2006/ole">
            <p:oleObj spid="_x0000_s34820" name="Формула" r:id="rId5" imgW="317160" imgH="431640" progId="Equation.3">
              <p:embed/>
            </p:oleObj>
          </a:graphicData>
        </a:graphic>
      </p:graphicFrame>
      <p:graphicFrame>
        <p:nvGraphicFramePr>
          <p:cNvPr id="15" name="Объект 14"/>
          <p:cNvGraphicFramePr>
            <a:graphicFrameLocks noChangeAspect="1"/>
          </p:cNvGraphicFramePr>
          <p:nvPr/>
        </p:nvGraphicFramePr>
        <p:xfrm>
          <a:off x="4071934" y="1643050"/>
          <a:ext cx="317500" cy="444500"/>
        </p:xfrm>
        <a:graphic>
          <a:graphicData uri="http://schemas.openxmlformats.org/presentationml/2006/ole">
            <p:oleObj spid="_x0000_s34821" name="Формула" r:id="rId6" imgW="317160" imgH="444240" progId="Equation.3">
              <p:embed/>
            </p:oleObj>
          </a:graphicData>
        </a:graphic>
      </p:graphicFrame>
      <p:graphicFrame>
        <p:nvGraphicFramePr>
          <p:cNvPr id="16" name="Объект 15"/>
          <p:cNvGraphicFramePr>
            <a:graphicFrameLocks noChangeAspect="1"/>
          </p:cNvGraphicFramePr>
          <p:nvPr/>
        </p:nvGraphicFramePr>
        <p:xfrm>
          <a:off x="4786314" y="1643050"/>
          <a:ext cx="317500" cy="469900"/>
        </p:xfrm>
        <a:graphic>
          <a:graphicData uri="http://schemas.openxmlformats.org/presentationml/2006/ole">
            <p:oleObj spid="_x0000_s34822" name="Формула" r:id="rId7" imgW="317160" imgH="469800" progId="Equation.3">
              <p:embed/>
            </p:oleObj>
          </a:graphicData>
        </a:graphic>
      </p:graphicFrame>
      <p:graphicFrame>
        <p:nvGraphicFramePr>
          <p:cNvPr id="17" name="Объект 16"/>
          <p:cNvGraphicFramePr>
            <a:graphicFrameLocks noChangeAspect="1"/>
          </p:cNvGraphicFramePr>
          <p:nvPr/>
        </p:nvGraphicFramePr>
        <p:xfrm>
          <a:off x="5500694" y="1785926"/>
          <a:ext cx="285752" cy="306163"/>
        </p:xfrm>
        <a:graphic>
          <a:graphicData uri="http://schemas.openxmlformats.org/presentationml/2006/ole">
            <p:oleObj spid="_x0000_s34823" name="Формула" r:id="rId8" imgW="177480" imgH="190440" progId="Equation.3">
              <p:embed/>
            </p:oleObj>
          </a:graphicData>
        </a:graphic>
      </p:graphicFrame>
      <p:graphicFrame>
        <p:nvGraphicFramePr>
          <p:cNvPr id="18" name="Объект 17"/>
          <p:cNvGraphicFramePr>
            <a:graphicFrameLocks noChangeAspect="1"/>
          </p:cNvGraphicFramePr>
          <p:nvPr/>
        </p:nvGraphicFramePr>
        <p:xfrm>
          <a:off x="6143636" y="1714488"/>
          <a:ext cx="398091" cy="322264"/>
        </p:xfrm>
        <a:graphic>
          <a:graphicData uri="http://schemas.openxmlformats.org/presentationml/2006/ole">
            <p:oleObj spid="_x0000_s34824" name="Формула" r:id="rId9" imgW="266400" imgH="215640" progId="Equation.3">
              <p:embed/>
            </p:oleObj>
          </a:graphicData>
        </a:graphic>
      </p:graphicFrame>
      <p:graphicFrame>
        <p:nvGraphicFramePr>
          <p:cNvPr id="19" name="Объект 18"/>
          <p:cNvGraphicFramePr>
            <a:graphicFrameLocks noChangeAspect="1"/>
          </p:cNvGraphicFramePr>
          <p:nvPr/>
        </p:nvGraphicFramePr>
        <p:xfrm>
          <a:off x="7143768" y="1714488"/>
          <a:ext cx="401639" cy="328614"/>
        </p:xfrm>
        <a:graphic>
          <a:graphicData uri="http://schemas.openxmlformats.org/presentationml/2006/ole">
            <p:oleObj spid="_x0000_s34825" name="Формула" r:id="rId10" imgW="279360" imgH="228600" progId="Equation.3">
              <p:embed/>
            </p:oleObj>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8229600" cy="1143000"/>
          </a:xfrm>
        </p:spPr>
        <p:txBody>
          <a:bodyPr>
            <a:normAutofit/>
          </a:bodyPr>
          <a:lstStyle/>
          <a:p>
            <a:r>
              <a:rPr lang="en-US" sz="2400" dirty="0" smtClean="0"/>
              <a:t>Discussion1.</a:t>
            </a:r>
            <a:endParaRPr lang="ru-RU" sz="2400" dirty="0"/>
          </a:p>
        </p:txBody>
      </p:sp>
      <p:sp>
        <p:nvSpPr>
          <p:cNvPr id="3" name="Содержимое 2"/>
          <p:cNvSpPr>
            <a:spLocks noGrp="1"/>
          </p:cNvSpPr>
          <p:nvPr>
            <p:ph idx="1"/>
          </p:nvPr>
        </p:nvSpPr>
        <p:spPr/>
        <p:txBody>
          <a:bodyPr>
            <a:normAutofit/>
          </a:bodyPr>
          <a:lstStyle/>
          <a:p>
            <a:pPr marL="514350" indent="-514350">
              <a:buFont typeface="+mj-lt"/>
              <a:buAutoNum type="arabicPeriod"/>
            </a:pPr>
            <a:r>
              <a:rPr lang="en-US" sz="1600" dirty="0" smtClean="0"/>
              <a:t>NEC for magnetic ring is not strict since it can be applied only for Hamiltonian, which does not depend on longitudinal variable.</a:t>
            </a:r>
          </a:p>
          <a:p>
            <a:pPr marL="514350" indent="-514350">
              <a:buFont typeface="+mj-lt"/>
              <a:buAutoNum type="arabicPeriod"/>
            </a:pPr>
            <a:r>
              <a:rPr lang="en-US" sz="1600" dirty="0" smtClean="0"/>
              <a:t>NEC can be applied for isolated resonance in action-phase variables; taking into account only </a:t>
            </a:r>
            <a:r>
              <a:rPr lang="en-US" sz="1600" dirty="0" err="1" smtClean="0"/>
              <a:t>octuplole</a:t>
            </a:r>
            <a:r>
              <a:rPr lang="en-US" sz="1600" dirty="0" smtClean="0"/>
              <a:t> non-linearity it can be written in the following simple form: </a:t>
            </a:r>
          </a:p>
          <a:p>
            <a:pPr marL="514350" indent="-514350">
              <a:buFont typeface="+mj-lt"/>
              <a:buAutoNum type="arabicPeriod"/>
            </a:pPr>
            <a:endParaRPr lang="en-US" sz="1600" dirty="0" smtClean="0"/>
          </a:p>
          <a:p>
            <a:pPr marL="514350" indent="-514350">
              <a:buFont typeface="+mj-lt"/>
              <a:buAutoNum type="arabicPeriod"/>
            </a:pPr>
            <a:endParaRPr lang="en-US" sz="1600" dirty="0" smtClean="0"/>
          </a:p>
          <a:p>
            <a:pPr marL="514350" indent="-514350">
              <a:buFont typeface="+mj-lt"/>
              <a:buAutoNum type="arabicPeriod"/>
            </a:pPr>
            <a:r>
              <a:rPr lang="en-US" sz="1600" dirty="0" smtClean="0"/>
              <a:t>This </a:t>
            </a:r>
            <a:r>
              <a:rPr lang="en-US" sz="1600" dirty="0" smtClean="0"/>
              <a:t>condition has simple physical sense: it means that for any isolated two-dimensional resonance the non-linearity creates the separatrix stabilizing the oscillations near the resonance. </a:t>
            </a:r>
          </a:p>
          <a:p>
            <a:pPr marL="514350" indent="-514350">
              <a:buFont typeface="+mj-lt"/>
              <a:buAutoNum type="arabicPeriod"/>
            </a:pPr>
            <a:r>
              <a:rPr lang="en-US" sz="1600" dirty="0" smtClean="0"/>
              <a:t>For two octupole families NEC can be expressed through beta-functions as follows:</a:t>
            </a:r>
          </a:p>
          <a:p>
            <a:pPr marL="514350" indent="-514350">
              <a:buFont typeface="+mj-lt"/>
              <a:buAutoNum type="arabicPeriod"/>
            </a:pPr>
            <a:endParaRPr lang="en-US" sz="1600" dirty="0" smtClean="0"/>
          </a:p>
          <a:p>
            <a:pPr marL="514350" indent="-514350">
              <a:buFont typeface="+mj-lt"/>
              <a:buAutoNum type="arabicPeriod"/>
            </a:pPr>
            <a:r>
              <a:rPr lang="en-US" sz="1600" dirty="0" smtClean="0"/>
              <a:t>For </a:t>
            </a:r>
            <a:r>
              <a:rPr lang="en-US" sz="1600" dirty="0" smtClean="0"/>
              <a:t>chosen octupole families of SIS100 this condition is not satisfied since we need in strong  modulation of beta-functions:                          .   However so strong modulation is undesirable since it makes strong all nonlinear effects.</a:t>
            </a:r>
          </a:p>
          <a:p>
            <a:pPr marL="514350" indent="-514350">
              <a:buFont typeface="+mj-lt"/>
              <a:buAutoNum type="arabicPeriod"/>
            </a:pPr>
            <a:r>
              <a:rPr lang="en-US" sz="1600" dirty="0" err="1" smtClean="0"/>
              <a:t>Nechoroshev’s</a:t>
            </a:r>
            <a:r>
              <a:rPr lang="en-US" sz="1600" dirty="0" smtClean="0"/>
              <a:t> criterion explains </a:t>
            </a:r>
            <a:r>
              <a:rPr lang="en-US" sz="1600" b="1" dirty="0" smtClean="0"/>
              <a:t>why SIS100 octupole families decrease the dynamical aperture: these families create “</a:t>
            </a:r>
            <a:r>
              <a:rPr lang="en-US" sz="1600" b="1" dirty="0" smtClean="0">
                <a:solidFill>
                  <a:srgbClr val="FF0000"/>
                </a:solidFill>
              </a:rPr>
              <a:t>bad”</a:t>
            </a:r>
            <a:r>
              <a:rPr lang="en-US" sz="1600" b="1" dirty="0" smtClean="0">
                <a:solidFill>
                  <a:srgbClr val="FF0000"/>
                </a:solidFill>
              </a:rPr>
              <a:t> </a:t>
            </a:r>
            <a:r>
              <a:rPr lang="en-US" sz="1600" b="1" dirty="0" smtClean="0">
                <a:solidFill>
                  <a:srgbClr val="FF0000"/>
                </a:solidFill>
              </a:rPr>
              <a:t>average non-linearity</a:t>
            </a:r>
            <a:endParaRPr lang="en-US" sz="1600" b="1" dirty="0" smtClean="0"/>
          </a:p>
          <a:p>
            <a:pPr marL="514350" indent="-514350">
              <a:buFont typeface="+mj-lt"/>
              <a:buAutoNum type="arabicPeriod"/>
            </a:pPr>
            <a:endParaRPr lang="en-US" sz="1600" dirty="0" smtClean="0"/>
          </a:p>
          <a:p>
            <a:pPr marL="514350" indent="-514350">
              <a:buFont typeface="+mj-lt"/>
              <a:buAutoNum type="arabicPeriod"/>
            </a:pPr>
            <a:endParaRPr lang="en-US" sz="1600" dirty="0" smtClean="0"/>
          </a:p>
          <a:p>
            <a:pPr marL="514350" indent="-514350">
              <a:buFont typeface="+mj-lt"/>
              <a:buAutoNum type="arabicPeriod"/>
            </a:pPr>
            <a:endParaRPr lang="en-US" sz="1600" dirty="0" smtClean="0"/>
          </a:p>
          <a:p>
            <a:pPr marL="514350" indent="-514350">
              <a:buFont typeface="+mj-lt"/>
              <a:buAutoNum type="arabicPeriod"/>
            </a:pPr>
            <a:endParaRPr lang="en-US" sz="1600" dirty="0" smtClean="0"/>
          </a:p>
          <a:p>
            <a:pPr marL="514350" indent="-514350">
              <a:buFont typeface="+mj-lt"/>
              <a:buAutoNum type="arabicPeriod"/>
            </a:pPr>
            <a:endParaRPr lang="en-US" sz="1600" dirty="0" smtClean="0"/>
          </a:p>
          <a:p>
            <a:pPr marL="514350" indent="-514350">
              <a:buFont typeface="+mj-lt"/>
              <a:buAutoNum type="arabicPeriod"/>
            </a:pPr>
            <a:endParaRPr lang="ru-RU" sz="1600" dirty="0"/>
          </a:p>
        </p:txBody>
      </p:sp>
      <p:sp>
        <p:nvSpPr>
          <p:cNvPr id="4" name="Дата 3"/>
          <p:cNvSpPr>
            <a:spLocks noGrp="1"/>
          </p:cNvSpPr>
          <p:nvPr>
            <p:ph type="dt" sz="half" idx="10"/>
          </p:nvPr>
        </p:nvSpPr>
        <p:spPr/>
        <p:txBody>
          <a:bodyPr/>
          <a:lstStyle/>
          <a:p>
            <a:fld id="{85E7DEE3-5BD6-45CA-A61F-04B2FE3E1718}" type="datetime1">
              <a:rPr lang="ru-RU" smtClean="0"/>
              <a:pPr/>
              <a:t>02.07.2010</a:t>
            </a:fld>
            <a:endParaRPr lang="ru-RU"/>
          </a:p>
        </p:txBody>
      </p:sp>
      <p:sp>
        <p:nvSpPr>
          <p:cNvPr id="5" name="Номер слайда 4"/>
          <p:cNvSpPr>
            <a:spLocks noGrp="1"/>
          </p:cNvSpPr>
          <p:nvPr>
            <p:ph type="sldNum" sz="quarter" idx="12"/>
          </p:nvPr>
        </p:nvSpPr>
        <p:spPr/>
        <p:txBody>
          <a:bodyPr/>
          <a:lstStyle/>
          <a:p>
            <a:fld id="{995C5A74-7EDF-4D6A-910E-1675BB170F75}" type="slidenum">
              <a:rPr lang="ru-RU" smtClean="0"/>
              <a:pPr/>
              <a:t>36</a:t>
            </a:fld>
            <a:endParaRPr lang="ru-RU"/>
          </a:p>
        </p:txBody>
      </p:sp>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662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928926" y="2768194"/>
            <a:ext cx="2357454" cy="589364"/>
          </a:xfrm>
          <a:prstGeom prst="rect">
            <a:avLst/>
          </a:prstGeom>
          <a:noFill/>
        </p:spPr>
      </p:pic>
      <p:sp>
        <p:nvSpPr>
          <p:cNvPr id="266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662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928794" y="4357694"/>
            <a:ext cx="5659144" cy="423863"/>
          </a:xfrm>
          <a:prstGeom prst="rect">
            <a:avLst/>
          </a:prstGeom>
          <a:noFill/>
        </p:spPr>
      </p:pic>
      <p:sp>
        <p:nvSpPr>
          <p:cNvPr id="266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68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36865" name="Picture 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429124" y="4786322"/>
            <a:ext cx="847725" cy="590550"/>
          </a:xfrm>
          <a:prstGeom prst="rect">
            <a:avLst/>
          </a:prstGeom>
          <a:noFill/>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t>Conclusions</a:t>
            </a:r>
            <a:r>
              <a:rPr lang="en-US" sz="2400" dirty="0" smtClean="0"/>
              <a:t>.</a:t>
            </a:r>
            <a:endParaRPr lang="ru-RU" sz="2400" dirty="0"/>
          </a:p>
        </p:txBody>
      </p:sp>
      <p:sp>
        <p:nvSpPr>
          <p:cNvPr id="3" name="Содержимое 2"/>
          <p:cNvSpPr>
            <a:spLocks noGrp="1"/>
          </p:cNvSpPr>
          <p:nvPr>
            <p:ph idx="1"/>
          </p:nvPr>
        </p:nvSpPr>
        <p:spPr/>
        <p:txBody>
          <a:bodyPr/>
          <a:lstStyle/>
          <a:p>
            <a:pPr>
              <a:buFont typeface="+mj-lt"/>
              <a:buAutoNum type="arabicPeriod"/>
            </a:pPr>
            <a:r>
              <a:rPr lang="en-US" sz="1600" dirty="0" err="1" smtClean="0"/>
              <a:t>Nekhoroshev’s</a:t>
            </a:r>
            <a:r>
              <a:rPr lang="en-US" sz="1600" dirty="0" smtClean="0"/>
              <a:t> theorem </a:t>
            </a:r>
            <a:r>
              <a:rPr lang="en-US" sz="1600" b="1" i="1" dirty="0" smtClean="0">
                <a:solidFill>
                  <a:srgbClr val="FF0000"/>
                </a:solidFill>
              </a:rPr>
              <a:t>is not universal key </a:t>
            </a:r>
            <a:r>
              <a:rPr lang="en-US" sz="1600" dirty="0" smtClean="0"/>
              <a:t>to problem of DA improvement:</a:t>
            </a:r>
          </a:p>
          <a:p>
            <a:pPr>
              <a:buFont typeface="+mj-lt"/>
              <a:buAutoNum type="arabicPeriod"/>
            </a:pPr>
            <a:r>
              <a:rPr lang="en-US" sz="1600" dirty="0" smtClean="0"/>
              <a:t>It is can be applied only for thin isolated resonance when the first order approximation of perturbation theory is valid. When the resonances are strong we should take into account interaction between resonances and use  high order approximations of the perturbation theory.</a:t>
            </a:r>
          </a:p>
          <a:p>
            <a:pPr>
              <a:buFont typeface="+mj-lt"/>
              <a:buAutoNum type="arabicPeriod"/>
            </a:pPr>
            <a:r>
              <a:rPr lang="en-US" sz="1600" dirty="0" smtClean="0"/>
              <a:t>Nevertheless  the </a:t>
            </a:r>
            <a:r>
              <a:rPr lang="en-US" sz="1600" b="1" dirty="0" err="1" smtClean="0"/>
              <a:t>Senichev’s</a:t>
            </a:r>
            <a:r>
              <a:rPr lang="en-US" sz="1600" b="1" dirty="0" smtClean="0"/>
              <a:t> calculations </a:t>
            </a:r>
            <a:r>
              <a:rPr lang="en-US" sz="1600" dirty="0" smtClean="0"/>
              <a:t>have shown that in some cases this method significantly increases DA.</a:t>
            </a:r>
          </a:p>
          <a:p>
            <a:pPr>
              <a:buFont typeface="+mj-lt"/>
              <a:buAutoNum type="arabicPeriod"/>
            </a:pPr>
            <a:r>
              <a:rPr lang="en-US" sz="1600" dirty="0" smtClean="0"/>
              <a:t>For its application we should </a:t>
            </a:r>
            <a:r>
              <a:rPr lang="en-US" sz="1600" b="1" i="1" dirty="0" smtClean="0">
                <a:solidFill>
                  <a:srgbClr val="FF0000"/>
                </a:solidFill>
              </a:rPr>
              <a:t>specially design magnetic lattice </a:t>
            </a:r>
            <a:r>
              <a:rPr lang="en-US" sz="1600" dirty="0" smtClean="0"/>
              <a:t>to achieve strong modulation of beta-functions in lenses of octupole families.</a:t>
            </a:r>
          </a:p>
          <a:p>
            <a:pPr>
              <a:buFont typeface="+mj-lt"/>
              <a:buAutoNum type="arabicPeriod"/>
            </a:pPr>
            <a:r>
              <a:rPr lang="en-US" sz="1600" dirty="0" smtClean="0"/>
              <a:t>From my point of view, question is open. It is clear that machine with strong modulation has increased widths of non-linear resonances. It is difficult to say, which factor is more important:  suppression of the resonances due to good (from NEC) cubic non-linearity or their development due to increased  widths.</a:t>
            </a:r>
          </a:p>
          <a:p>
            <a:pPr marL="514350" indent="-514350">
              <a:buNone/>
            </a:pPr>
            <a:endParaRPr lang="ru-RU" dirty="0"/>
          </a:p>
        </p:txBody>
      </p:sp>
      <p:sp>
        <p:nvSpPr>
          <p:cNvPr id="4" name="Дата 3"/>
          <p:cNvSpPr>
            <a:spLocks noGrp="1"/>
          </p:cNvSpPr>
          <p:nvPr>
            <p:ph type="dt" sz="half" idx="10"/>
          </p:nvPr>
        </p:nvSpPr>
        <p:spPr/>
        <p:txBody>
          <a:bodyPr/>
          <a:lstStyle/>
          <a:p>
            <a:fld id="{85E7DEE3-5BD6-45CA-A61F-04B2FE3E1718}" type="datetime1">
              <a:rPr lang="ru-RU" smtClean="0"/>
              <a:pPr/>
              <a:t>02.07.2010</a:t>
            </a:fld>
            <a:endParaRPr lang="ru-RU"/>
          </a:p>
        </p:txBody>
      </p:sp>
      <p:sp>
        <p:nvSpPr>
          <p:cNvPr id="5" name="Номер слайда 4"/>
          <p:cNvSpPr>
            <a:spLocks noGrp="1"/>
          </p:cNvSpPr>
          <p:nvPr>
            <p:ph type="sldNum" sz="quarter" idx="12"/>
          </p:nvPr>
        </p:nvSpPr>
        <p:spPr/>
        <p:txBody>
          <a:bodyPr/>
          <a:lstStyle/>
          <a:p>
            <a:fld id="{995C5A74-7EDF-4D6A-910E-1675BB170F75}" type="slidenum">
              <a:rPr lang="ru-RU" smtClean="0"/>
              <a:pPr/>
              <a:t>37</a:t>
            </a:fld>
            <a:endParaRPr lang="ru-RU"/>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t>Harmonic method of measurement and correction of beta-function (</a:t>
            </a:r>
            <a:r>
              <a:rPr lang="en-US" sz="2400" dirty="0" err="1" smtClean="0"/>
              <a:t>Zenkevich</a:t>
            </a:r>
            <a:r>
              <a:rPr lang="en-US" sz="2400" dirty="0" smtClean="0"/>
              <a:t>, </a:t>
            </a:r>
            <a:r>
              <a:rPr lang="en-US" sz="2400" dirty="0" err="1" smtClean="0"/>
              <a:t>Barchudaryan</a:t>
            </a:r>
            <a:r>
              <a:rPr lang="en-US" sz="2400" dirty="0" smtClean="0"/>
              <a:t>)</a:t>
            </a:r>
            <a:r>
              <a:rPr lang="ru-RU" sz="2400" dirty="0" smtClean="0"/>
              <a:t>.</a:t>
            </a:r>
            <a:endParaRPr lang="ru-RU" sz="2400" dirty="0"/>
          </a:p>
        </p:txBody>
      </p:sp>
      <p:sp>
        <p:nvSpPr>
          <p:cNvPr id="3" name="Содержимое 2"/>
          <p:cNvSpPr>
            <a:spLocks noGrp="1"/>
          </p:cNvSpPr>
          <p:nvPr>
            <p:ph idx="1"/>
          </p:nvPr>
        </p:nvSpPr>
        <p:spPr/>
        <p:txBody>
          <a:bodyPr>
            <a:normAutofit/>
          </a:bodyPr>
          <a:lstStyle/>
          <a:p>
            <a:pPr marL="514350" indent="-514350"/>
            <a:r>
              <a:rPr lang="en-US" sz="1400" dirty="0" smtClean="0"/>
              <a:t>Distortions of beta-functions (BFD) appear in circular accelerators because of the gradient perturbations, as well as  closed orbit distortions (COD) appear because of magnetic  field errors. </a:t>
            </a:r>
          </a:p>
          <a:p>
            <a:pPr marL="514350" indent="-514350"/>
            <a:r>
              <a:rPr lang="en-US" sz="1400" dirty="0" smtClean="0"/>
              <a:t> These distortions were observed and corrected in our accelerator ( ITEP proton synchrotron) many years ago  (in sixties of the last century). For correction we used resonant method. We fabricated four resonant circuits:  two for horizontal oscillations (“sinus” and  “cosine”)  and two vertical ones.  Currents in these coils are chosen by “</a:t>
            </a:r>
            <a:r>
              <a:rPr lang="en-US" sz="1400" i="1" dirty="0" smtClean="0"/>
              <a:t>black box</a:t>
            </a:r>
            <a:r>
              <a:rPr lang="en-US" sz="1400" dirty="0" smtClean="0"/>
              <a:t>” method: for each coil we measured dependence of the average intensity on current . In spite of primitive character of the procedure we reached significant increase of the beam intensity  (on 15-20 %).</a:t>
            </a:r>
          </a:p>
          <a:p>
            <a:pPr marL="514350" indent="-514350"/>
            <a:r>
              <a:rPr lang="en-US" sz="1400" dirty="0" smtClean="0"/>
              <a:t>Recently  (2009) we suggested new method  of BFD correction.  Idea of the method consists of  artificial excitation of COD by use of kicker magnet. Comparison of  measured value of COD in pick-up monitors with ideal ones corresponding in absence of gradient errors allows us to calculate  the optimal currents in resonant correction circuits. Let us consider shortly the algorithm of the method and results of its numerical modeling for synchrotron SIS 100.</a:t>
            </a:r>
          </a:p>
          <a:p>
            <a:pPr marL="514350" indent="-514350"/>
            <a:endParaRPr lang="en-US" sz="1400" dirty="0" smtClean="0"/>
          </a:p>
          <a:p>
            <a:pPr marL="514350" indent="-514350">
              <a:buNone/>
            </a:pPr>
            <a:endParaRPr lang="ru-RU" sz="1400" dirty="0" smtClean="0"/>
          </a:p>
          <a:p>
            <a:pPr marL="514350" indent="-514350">
              <a:buNone/>
            </a:pPr>
            <a:endParaRPr lang="en-US" sz="1400" dirty="0" smtClean="0"/>
          </a:p>
          <a:p>
            <a:pPr marL="514350" indent="-514350">
              <a:buNone/>
            </a:pPr>
            <a:r>
              <a:rPr lang="en-US" sz="1400" dirty="0" smtClean="0"/>
              <a:t>               </a:t>
            </a:r>
            <a:endParaRPr lang="ru-RU" sz="1500" dirty="0" smtClean="0"/>
          </a:p>
          <a:p>
            <a:endParaRPr lang="ru-RU" dirty="0"/>
          </a:p>
        </p:txBody>
      </p:sp>
      <p:sp>
        <p:nvSpPr>
          <p:cNvPr id="4" name="Дата 3"/>
          <p:cNvSpPr>
            <a:spLocks noGrp="1"/>
          </p:cNvSpPr>
          <p:nvPr>
            <p:ph type="dt" sz="half" idx="10"/>
          </p:nvPr>
        </p:nvSpPr>
        <p:spPr/>
        <p:txBody>
          <a:bodyPr/>
          <a:lstStyle/>
          <a:p>
            <a:fld id="{742E0F4B-F671-4531-87EA-1C4FB0B80997}" type="datetime6">
              <a:rPr lang="ru-RU" smtClean="0"/>
              <a:pPr/>
              <a:t>июль 10</a:t>
            </a:fld>
            <a:endParaRPr lang="ru-RU"/>
          </a:p>
        </p:txBody>
      </p:sp>
      <p:sp>
        <p:nvSpPr>
          <p:cNvPr id="5" name="Номер слайда 4"/>
          <p:cNvSpPr>
            <a:spLocks noGrp="1"/>
          </p:cNvSpPr>
          <p:nvPr>
            <p:ph type="sldNum" sz="quarter" idx="12"/>
          </p:nvPr>
        </p:nvSpPr>
        <p:spPr/>
        <p:txBody>
          <a:bodyPr/>
          <a:lstStyle/>
          <a:p>
            <a:fld id="{36039D2E-CCDA-435C-8038-A63ABC0D6F12}" type="slidenum">
              <a:rPr lang="ru-RU" smtClean="0"/>
              <a:pPr/>
              <a:t>38</a:t>
            </a:fld>
            <a:endParaRPr lang="ru-RU"/>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8229600" cy="1143000"/>
          </a:xfrm>
        </p:spPr>
        <p:txBody>
          <a:bodyPr>
            <a:normAutofit/>
          </a:bodyPr>
          <a:lstStyle/>
          <a:p>
            <a:r>
              <a:rPr lang="en-US" sz="2000" b="1" dirty="0" smtClean="0"/>
              <a:t>COD because of the dipole magnet in presence gradient perturbations</a:t>
            </a:r>
            <a:r>
              <a:rPr lang="de-DE" sz="2000" b="1" dirty="0" smtClean="0"/>
              <a:t>.</a:t>
            </a:r>
            <a:endParaRPr lang="ru-RU" sz="2000" dirty="0"/>
          </a:p>
        </p:txBody>
      </p:sp>
      <p:sp>
        <p:nvSpPr>
          <p:cNvPr id="3" name="Содержимое 2"/>
          <p:cNvSpPr>
            <a:spLocks noGrp="1"/>
          </p:cNvSpPr>
          <p:nvPr>
            <p:ph idx="1"/>
          </p:nvPr>
        </p:nvSpPr>
        <p:spPr/>
        <p:txBody>
          <a:bodyPr/>
          <a:lstStyle/>
          <a:p>
            <a:r>
              <a:rPr lang="de-DE" sz="1200" dirty="0" smtClean="0"/>
              <a:t>COD </a:t>
            </a:r>
            <a:r>
              <a:rPr lang="de-DE" sz="1200" dirty="0" err="1" smtClean="0"/>
              <a:t>by</a:t>
            </a:r>
            <a:r>
              <a:rPr lang="de-DE" sz="1200" dirty="0" smtClean="0"/>
              <a:t> </a:t>
            </a:r>
            <a:r>
              <a:rPr lang="de-DE" sz="1200" dirty="0" err="1" smtClean="0"/>
              <a:t>point-like</a:t>
            </a:r>
            <a:r>
              <a:rPr lang="de-DE" sz="1200" dirty="0" smtClean="0"/>
              <a:t> </a:t>
            </a:r>
            <a:r>
              <a:rPr lang="de-DE" sz="1200" dirty="0" err="1" smtClean="0"/>
              <a:t>dipole</a:t>
            </a:r>
            <a:r>
              <a:rPr lang="de-DE" sz="1200" dirty="0" smtClean="0"/>
              <a:t> </a:t>
            </a:r>
            <a:r>
              <a:rPr lang="de-DE" sz="1200" dirty="0" err="1" smtClean="0"/>
              <a:t>magnet</a:t>
            </a:r>
            <a:r>
              <a:rPr lang="de-DE" sz="1200" dirty="0" smtClean="0"/>
              <a:t> </a:t>
            </a:r>
            <a:r>
              <a:rPr lang="de-DE" sz="1200" dirty="0" err="1" smtClean="0"/>
              <a:t>are</a:t>
            </a:r>
            <a:r>
              <a:rPr lang="de-DE" sz="1200" dirty="0" smtClean="0"/>
              <a:t>  </a:t>
            </a:r>
            <a:r>
              <a:rPr lang="de-DE" sz="1200" dirty="0" err="1" smtClean="0"/>
              <a:t>defined</a:t>
            </a:r>
            <a:r>
              <a:rPr lang="de-DE" sz="1200" dirty="0" smtClean="0"/>
              <a:t> </a:t>
            </a:r>
            <a:r>
              <a:rPr lang="de-DE" sz="1200" dirty="0" err="1" smtClean="0"/>
              <a:t>by</a:t>
            </a:r>
            <a:r>
              <a:rPr lang="de-DE" sz="1200" dirty="0" smtClean="0"/>
              <a:t> </a:t>
            </a:r>
            <a:r>
              <a:rPr lang="de-DE" sz="1200" dirty="0" err="1" smtClean="0"/>
              <a:t>periodic</a:t>
            </a:r>
            <a:r>
              <a:rPr lang="de-DE" sz="1200" dirty="0" smtClean="0"/>
              <a:t> </a:t>
            </a:r>
            <a:r>
              <a:rPr lang="de-DE" sz="1200" dirty="0" err="1" smtClean="0"/>
              <a:t>solution</a:t>
            </a:r>
            <a:r>
              <a:rPr lang="de-DE" sz="1200" dirty="0" smtClean="0"/>
              <a:t> </a:t>
            </a:r>
            <a:r>
              <a:rPr lang="de-DE" sz="1200" dirty="0" err="1" smtClean="0"/>
              <a:t>of</a:t>
            </a:r>
            <a:r>
              <a:rPr lang="de-DE" sz="1200" dirty="0" smtClean="0"/>
              <a:t> </a:t>
            </a:r>
            <a:r>
              <a:rPr lang="de-DE" sz="1200" dirty="0" err="1" smtClean="0"/>
              <a:t>the</a:t>
            </a:r>
            <a:r>
              <a:rPr lang="de-DE" sz="1200" dirty="0" smtClean="0"/>
              <a:t> </a:t>
            </a:r>
            <a:r>
              <a:rPr lang="de-DE" sz="1200" dirty="0" err="1" smtClean="0"/>
              <a:t>next</a:t>
            </a:r>
            <a:r>
              <a:rPr lang="de-DE" sz="1200" dirty="0" smtClean="0"/>
              <a:t> </a:t>
            </a:r>
            <a:r>
              <a:rPr lang="de-DE" sz="1200" dirty="0" err="1" smtClean="0"/>
              <a:t>equation</a:t>
            </a:r>
            <a:r>
              <a:rPr lang="de-DE" sz="1200" dirty="0" smtClean="0"/>
              <a:t>:</a:t>
            </a:r>
            <a:endParaRPr lang="ru-RU" sz="1200" dirty="0" smtClean="0"/>
          </a:p>
          <a:p>
            <a:pPr>
              <a:buNone/>
            </a:pPr>
            <a:endParaRPr lang="ru-RU" sz="1200" dirty="0" smtClean="0"/>
          </a:p>
          <a:p>
            <a:pPr>
              <a:buNone/>
            </a:pPr>
            <a:endParaRPr lang="ru-RU" sz="1200" dirty="0" smtClean="0"/>
          </a:p>
          <a:p>
            <a:r>
              <a:rPr lang="en-US" sz="1200" dirty="0" smtClean="0"/>
              <a:t>In presence of gradient perturbations we obtain</a:t>
            </a:r>
            <a:endParaRPr lang="ru-RU" sz="1200" dirty="0" smtClean="0"/>
          </a:p>
          <a:p>
            <a:pPr>
              <a:buNone/>
            </a:pPr>
            <a:r>
              <a:rPr lang="ru-RU" sz="1200" dirty="0" smtClean="0"/>
              <a:t>		</a:t>
            </a:r>
          </a:p>
          <a:p>
            <a:pPr>
              <a:buNone/>
            </a:pPr>
            <a:r>
              <a:rPr lang="ru-RU" sz="1200" dirty="0" smtClean="0"/>
              <a:t>          </a:t>
            </a:r>
          </a:p>
          <a:p>
            <a:pPr>
              <a:buNone/>
            </a:pPr>
            <a:r>
              <a:rPr lang="ru-RU" sz="1200" dirty="0" smtClean="0"/>
              <a:t>           </a:t>
            </a:r>
            <a:r>
              <a:rPr lang="en-US" sz="1200" dirty="0" smtClean="0"/>
              <a:t>Here complex function </a:t>
            </a:r>
            <a:r>
              <a:rPr lang="ru-RU" sz="1200" dirty="0" smtClean="0"/>
              <a:t>	</a:t>
            </a:r>
          </a:p>
          <a:p>
            <a:pPr>
              <a:buNone/>
            </a:pPr>
            <a:r>
              <a:rPr lang="ru-RU" sz="1200" dirty="0" smtClean="0"/>
              <a:t>          </a:t>
            </a:r>
          </a:p>
          <a:p>
            <a:pPr>
              <a:buNone/>
            </a:pPr>
            <a:r>
              <a:rPr lang="en-US" sz="1200" dirty="0" smtClean="0"/>
              <a:t>           Constant </a:t>
            </a:r>
            <a:endParaRPr lang="ru-RU" sz="1200" dirty="0" smtClean="0"/>
          </a:p>
          <a:p>
            <a:pPr>
              <a:buNone/>
            </a:pPr>
            <a:endParaRPr lang="ru-RU" sz="1200" dirty="0" smtClean="0"/>
          </a:p>
          <a:p>
            <a:r>
              <a:rPr lang="ru-RU" sz="1200" dirty="0" smtClean="0"/>
              <a:t> </a:t>
            </a:r>
            <a:r>
              <a:rPr lang="en-US" sz="1200" dirty="0" smtClean="0"/>
              <a:t>Let  us use standard linearization procedure </a:t>
            </a:r>
            <a:endParaRPr lang="ru-RU" sz="1200" dirty="0" smtClean="0"/>
          </a:p>
          <a:p>
            <a:endParaRPr lang="ru-RU" sz="1200" dirty="0" smtClean="0"/>
          </a:p>
          <a:p>
            <a:r>
              <a:rPr lang="en-US" sz="1200" dirty="0" smtClean="0"/>
              <a:t>Then </a:t>
            </a:r>
          </a:p>
          <a:p>
            <a:endParaRPr lang="en-US" sz="1200" dirty="0" smtClean="0"/>
          </a:p>
          <a:p>
            <a:endParaRPr lang="en-US" sz="1200" dirty="0" smtClean="0"/>
          </a:p>
          <a:p>
            <a:r>
              <a:rPr lang="en-US" sz="1200" dirty="0" smtClean="0"/>
              <a:t>Here functions                  ,                      ,                                    are known,  functions                are </a:t>
            </a:r>
            <a:r>
              <a:rPr lang="en-US" sz="1200" dirty="0" err="1" smtClean="0"/>
              <a:t>Fourrier</a:t>
            </a:r>
            <a:r>
              <a:rPr lang="en-US" sz="1200" dirty="0" smtClean="0"/>
              <a:t> harmonics of perturbation, which we should find. </a:t>
            </a:r>
            <a:endParaRPr lang="ru-RU" sz="1200" dirty="0" smtClean="0"/>
          </a:p>
        </p:txBody>
      </p:sp>
      <p:sp>
        <p:nvSpPr>
          <p:cNvPr id="4" name="Дата 3"/>
          <p:cNvSpPr>
            <a:spLocks noGrp="1"/>
          </p:cNvSpPr>
          <p:nvPr>
            <p:ph type="dt" sz="half" idx="10"/>
          </p:nvPr>
        </p:nvSpPr>
        <p:spPr/>
        <p:txBody>
          <a:bodyPr/>
          <a:lstStyle/>
          <a:p>
            <a:fld id="{742E0F4B-F671-4531-87EA-1C4FB0B80997}" type="datetime6">
              <a:rPr lang="ru-RU" smtClean="0"/>
              <a:pPr/>
              <a:t>июль 10</a:t>
            </a:fld>
            <a:endParaRPr lang="ru-RU" dirty="0"/>
          </a:p>
        </p:txBody>
      </p:sp>
      <p:sp>
        <p:nvSpPr>
          <p:cNvPr id="5" name="Номер слайда 4"/>
          <p:cNvSpPr>
            <a:spLocks noGrp="1"/>
          </p:cNvSpPr>
          <p:nvPr>
            <p:ph type="sldNum" sz="quarter" idx="12"/>
          </p:nvPr>
        </p:nvSpPr>
        <p:spPr/>
        <p:txBody>
          <a:bodyPr/>
          <a:lstStyle/>
          <a:p>
            <a:fld id="{36039D2E-CCDA-435C-8038-A63ABC0D6F12}" type="slidenum">
              <a:rPr lang="ru-RU" smtClean="0"/>
              <a:pPr/>
              <a:t>39</a:t>
            </a:fld>
            <a:endParaRPr lang="ru-RU"/>
          </a:p>
        </p:txBody>
      </p:sp>
      <p:sp>
        <p:nvSpPr>
          <p:cNvPr id="225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2529"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500430" y="1857364"/>
            <a:ext cx="1724025" cy="361950"/>
          </a:xfrm>
          <a:prstGeom prst="rect">
            <a:avLst/>
          </a:prstGeom>
          <a:noFill/>
        </p:spPr>
      </p:pic>
      <p:sp>
        <p:nvSpPr>
          <p:cNvPr id="2253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2531"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143240" y="2571744"/>
            <a:ext cx="2343150" cy="180975"/>
          </a:xfrm>
          <a:prstGeom prst="rect">
            <a:avLst/>
          </a:prstGeom>
          <a:noFill/>
        </p:spPr>
      </p:pic>
      <p:sp>
        <p:nvSpPr>
          <p:cNvPr id="2253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2533" name="Picture 5"/>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928926" y="2928934"/>
            <a:ext cx="2047875" cy="342900"/>
          </a:xfrm>
          <a:prstGeom prst="rect">
            <a:avLst/>
          </a:prstGeom>
          <a:noFill/>
        </p:spPr>
      </p:pic>
      <p:sp>
        <p:nvSpPr>
          <p:cNvPr id="2253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2535" name="Picture 7"/>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2571736" y="3357562"/>
            <a:ext cx="3228975" cy="381000"/>
          </a:xfrm>
          <a:prstGeom prst="rect">
            <a:avLst/>
          </a:prstGeom>
          <a:noFill/>
        </p:spPr>
      </p:pic>
      <p:sp>
        <p:nvSpPr>
          <p:cNvPr id="2253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2537" name="Picture 9"/>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4143372" y="3857628"/>
            <a:ext cx="1400175" cy="180975"/>
          </a:xfrm>
          <a:prstGeom prst="rect">
            <a:avLst/>
          </a:prstGeom>
          <a:noFill/>
        </p:spPr>
      </p:pic>
      <p:sp>
        <p:nvSpPr>
          <p:cNvPr id="22540"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2542"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2544"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2546"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2545" name="Picture 17"/>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1857356" y="4929198"/>
            <a:ext cx="476250" cy="180975"/>
          </a:xfrm>
          <a:prstGeom prst="rect">
            <a:avLst/>
          </a:prstGeom>
          <a:noFill/>
        </p:spPr>
      </p:pic>
      <p:sp>
        <p:nvSpPr>
          <p:cNvPr id="22548" name="Rectangle 2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2547" name="Picture 19"/>
          <p:cNvPicPr>
            <a:picLocks noChangeAspect="1" noChangeArrowheads="1"/>
          </p:cNvPicPr>
          <p:nvPr/>
        </p:nvPicPr>
        <p:blipFill>
          <a:blip r:embed="rId9">
            <a:clrChange>
              <a:clrFrom>
                <a:srgbClr val="FFFFFF"/>
              </a:clrFrom>
              <a:clrTo>
                <a:srgbClr val="FFFFFF">
                  <a:alpha val="0"/>
                </a:srgbClr>
              </a:clrTo>
            </a:clrChange>
          </a:blip>
          <a:srcRect/>
          <a:stretch>
            <a:fillRect/>
          </a:stretch>
        </p:blipFill>
        <p:spPr bwMode="auto">
          <a:xfrm>
            <a:off x="2571736" y="4929198"/>
            <a:ext cx="561975" cy="180975"/>
          </a:xfrm>
          <a:prstGeom prst="rect">
            <a:avLst/>
          </a:prstGeom>
          <a:noFill/>
        </p:spPr>
      </p:pic>
      <p:sp>
        <p:nvSpPr>
          <p:cNvPr id="22550" name="Rectangle 2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2549" name="Picture 21"/>
          <p:cNvPicPr>
            <a:picLocks noChangeAspect="1" noChangeArrowheads="1"/>
          </p:cNvPicPr>
          <p:nvPr/>
        </p:nvPicPr>
        <p:blipFill>
          <a:blip r:embed="rId10">
            <a:clrChange>
              <a:clrFrom>
                <a:srgbClr val="FFFFFF"/>
              </a:clrFrom>
              <a:clrTo>
                <a:srgbClr val="FFFFFF">
                  <a:alpha val="0"/>
                </a:srgbClr>
              </a:clrTo>
            </a:clrChange>
          </a:blip>
          <a:srcRect/>
          <a:stretch>
            <a:fillRect/>
          </a:stretch>
        </p:blipFill>
        <p:spPr bwMode="auto">
          <a:xfrm>
            <a:off x="3714744" y="4929198"/>
            <a:ext cx="561975" cy="180975"/>
          </a:xfrm>
          <a:prstGeom prst="rect">
            <a:avLst/>
          </a:prstGeom>
          <a:noFill/>
        </p:spPr>
      </p:pic>
      <p:sp>
        <p:nvSpPr>
          <p:cNvPr id="22552" name="Rectangle 2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2551" name="Picture 23"/>
          <p:cNvPicPr>
            <a:picLocks noChangeAspect="1" noChangeArrowheads="1"/>
          </p:cNvPicPr>
          <p:nvPr/>
        </p:nvPicPr>
        <p:blipFill>
          <a:blip r:embed="rId11">
            <a:clrChange>
              <a:clrFrom>
                <a:srgbClr val="FFFFFF"/>
              </a:clrFrom>
              <a:clrTo>
                <a:srgbClr val="FFFFFF">
                  <a:alpha val="0"/>
                </a:srgbClr>
              </a:clrTo>
            </a:clrChange>
          </a:blip>
          <a:srcRect/>
          <a:stretch>
            <a:fillRect/>
          </a:stretch>
        </p:blipFill>
        <p:spPr bwMode="auto">
          <a:xfrm>
            <a:off x="1142976" y="4286256"/>
            <a:ext cx="6652995" cy="597773"/>
          </a:xfrm>
          <a:prstGeom prst="rect">
            <a:avLst/>
          </a:prstGeom>
          <a:noFill/>
        </p:spPr>
      </p:pic>
      <p:graphicFrame>
        <p:nvGraphicFramePr>
          <p:cNvPr id="27" name="Объект 26"/>
          <p:cNvGraphicFramePr>
            <a:graphicFrameLocks noChangeAspect="1"/>
          </p:cNvGraphicFramePr>
          <p:nvPr/>
        </p:nvGraphicFramePr>
        <p:xfrm>
          <a:off x="6000760" y="4929198"/>
          <a:ext cx="355600" cy="228600"/>
        </p:xfrm>
        <a:graphic>
          <a:graphicData uri="http://schemas.openxmlformats.org/presentationml/2006/ole">
            <p:oleObj spid="_x0000_s98306" name="Equation" r:id="rId12" imgW="355320" imgH="228600" progId="Equation.DSMT4">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9094" name="Object 6"/>
          <p:cNvGraphicFramePr>
            <a:graphicFrameLocks noChangeAspect="1"/>
          </p:cNvGraphicFramePr>
          <p:nvPr/>
        </p:nvGraphicFramePr>
        <p:xfrm>
          <a:off x="1537607" y="908277"/>
          <a:ext cx="6895420" cy="5049384"/>
        </p:xfrm>
        <a:graphic>
          <a:graphicData uri="http://schemas.openxmlformats.org/presentationml/2006/ole">
            <p:oleObj spid="_x0000_s1026" name="CorelDRAW" r:id="rId4" imgW="11876040" imgH="8697960" progId="">
              <p:embed/>
            </p:oleObj>
          </a:graphicData>
        </a:graphic>
      </p:graphicFrame>
      <p:sp>
        <p:nvSpPr>
          <p:cNvPr id="89091" name="Rectangle 3"/>
          <p:cNvSpPr>
            <a:spLocks noGrp="1" noChangeArrowheads="1"/>
          </p:cNvSpPr>
          <p:nvPr>
            <p:ph type="title" idx="4294967295"/>
          </p:nvPr>
        </p:nvSpPr>
        <p:spPr>
          <a:xfrm>
            <a:off x="1383393" y="188233"/>
            <a:ext cx="6247946" cy="532946"/>
          </a:xfrm>
        </p:spPr>
        <p:txBody>
          <a:bodyPr/>
          <a:lstStyle/>
          <a:p>
            <a:pPr defTabSz="653064"/>
            <a:r>
              <a:rPr lang="en-US" sz="2600" b="1" i="1" dirty="0"/>
              <a:t>ITEP Accelerator Facility</a:t>
            </a:r>
            <a:endParaRPr lang="ru-RU" sz="2600" b="1" i="1" dirty="0"/>
          </a:p>
        </p:txBody>
      </p:sp>
      <p:sp>
        <p:nvSpPr>
          <p:cNvPr id="89092" name="Rectangle 4"/>
          <p:cNvSpPr>
            <a:spLocks noChangeArrowheads="1"/>
          </p:cNvSpPr>
          <p:nvPr/>
        </p:nvSpPr>
        <p:spPr bwMode="auto">
          <a:xfrm>
            <a:off x="4286250" y="3110366"/>
            <a:ext cx="9144000" cy="342943"/>
          </a:xfrm>
          <a:prstGeom prst="rect">
            <a:avLst/>
          </a:prstGeom>
          <a:noFill/>
          <a:ln w="9525">
            <a:noFill/>
            <a:miter lim="800000"/>
            <a:headEnd/>
            <a:tailEnd/>
          </a:ln>
          <a:effectLst/>
        </p:spPr>
        <p:txBody>
          <a:bodyPr lIns="65306" tIns="32653" rIns="65306" bIns="32653">
            <a:spAutoFit/>
          </a:bodyPr>
          <a:lstStyle/>
          <a:p>
            <a:endParaRPr lang="ru-RU"/>
          </a:p>
        </p:txBody>
      </p:sp>
      <p:pic>
        <p:nvPicPr>
          <p:cNvPr id="89093" name="Picture 5" descr="Lable4"/>
          <p:cNvPicPr>
            <a:picLocks noChangeAspect="1" noChangeArrowheads="1"/>
          </p:cNvPicPr>
          <p:nvPr/>
        </p:nvPicPr>
        <p:blipFill>
          <a:blip r:embed="rId5" cstate="print"/>
          <a:srcRect/>
          <a:stretch>
            <a:fillRect/>
          </a:stretch>
        </p:blipFill>
        <p:spPr bwMode="auto">
          <a:xfrm>
            <a:off x="4266974" y="2742974"/>
            <a:ext cx="571500" cy="638401"/>
          </a:xfrm>
          <a:prstGeom prst="rect">
            <a:avLst/>
          </a:prstGeom>
          <a:noFill/>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t>Algorithm of BFD corrections.</a:t>
            </a:r>
            <a:endParaRPr lang="ru-RU" sz="2400" dirty="0"/>
          </a:p>
        </p:txBody>
      </p:sp>
      <p:sp>
        <p:nvSpPr>
          <p:cNvPr id="3" name="Содержимое 2"/>
          <p:cNvSpPr>
            <a:spLocks noGrp="1"/>
          </p:cNvSpPr>
          <p:nvPr>
            <p:ph idx="1"/>
          </p:nvPr>
        </p:nvSpPr>
        <p:spPr/>
        <p:txBody>
          <a:bodyPr>
            <a:normAutofit fontScale="55000" lnSpcReduction="20000"/>
          </a:bodyPr>
          <a:lstStyle/>
          <a:p>
            <a:r>
              <a:rPr lang="en-US" dirty="0" smtClean="0"/>
              <a:t>This formula allows us to find currents in correcting gradient coils. Using the algorithm including the following stages:</a:t>
            </a:r>
          </a:p>
          <a:p>
            <a:pPr marL="514350" indent="-514350">
              <a:buFont typeface="+mj-lt"/>
              <a:buAutoNum type="arabicPeriod"/>
            </a:pPr>
            <a:r>
              <a:rPr lang="en-US" dirty="0" smtClean="0"/>
              <a:t>Measurement of</a:t>
            </a:r>
            <a:r>
              <a:rPr lang="ru-RU" dirty="0" smtClean="0"/>
              <a:t> </a:t>
            </a:r>
            <a:r>
              <a:rPr lang="en-US" dirty="0" smtClean="0"/>
              <a:t>COD</a:t>
            </a:r>
            <a:r>
              <a:rPr lang="ru-RU" dirty="0" smtClean="0"/>
              <a:t> </a:t>
            </a:r>
            <a:r>
              <a:rPr lang="en-US" dirty="0" smtClean="0"/>
              <a:t>  in all pickups</a:t>
            </a:r>
            <a:r>
              <a:rPr lang="ru-RU" dirty="0" smtClean="0"/>
              <a:t> (      , </a:t>
            </a:r>
            <a:r>
              <a:rPr lang="en-US" dirty="0" smtClean="0"/>
              <a:t> where </a:t>
            </a:r>
            <a:r>
              <a:rPr lang="ru-RU" dirty="0" smtClean="0"/>
              <a:t> </a:t>
            </a:r>
            <a:r>
              <a:rPr lang="en-GB" i="1" dirty="0" smtClean="0"/>
              <a:t>j</a:t>
            </a:r>
            <a:r>
              <a:rPr lang="ru-RU" dirty="0" smtClean="0"/>
              <a:t> </a:t>
            </a:r>
            <a:r>
              <a:rPr lang="en-US" dirty="0" smtClean="0"/>
              <a:t> is pickup number</a:t>
            </a:r>
            <a:r>
              <a:rPr lang="ru-RU" dirty="0" smtClean="0"/>
              <a:t>).</a:t>
            </a:r>
          </a:p>
          <a:p>
            <a:pPr marL="514350" lvl="0" indent="-514350">
              <a:buFont typeface="+mj-lt"/>
              <a:buAutoNum type="arabicPeriod"/>
            </a:pPr>
            <a:r>
              <a:rPr lang="en-US" dirty="0" smtClean="0"/>
              <a:t>Excitation of the dipole magnet with known characteristics (strength and effective length</a:t>
            </a:r>
            <a:r>
              <a:rPr lang="ru-RU" dirty="0" smtClean="0"/>
              <a:t>).</a:t>
            </a:r>
          </a:p>
          <a:p>
            <a:pPr marL="514350" lvl="0" indent="-514350">
              <a:buFont typeface="+mj-lt"/>
              <a:buAutoNum type="arabicPeriod"/>
            </a:pPr>
            <a:r>
              <a:rPr lang="en-US" dirty="0" smtClean="0"/>
              <a:t>New measurement of COD</a:t>
            </a:r>
            <a:r>
              <a:rPr lang="ru-RU" dirty="0" smtClean="0"/>
              <a:t> </a:t>
            </a:r>
            <a:r>
              <a:rPr lang="en-US" dirty="0" smtClean="0"/>
              <a:t> with switching on magnet (         ) and calculation difference of the orbits  </a:t>
            </a:r>
          </a:p>
          <a:p>
            <a:pPr marL="514350" lvl="0" indent="-514350">
              <a:buAutoNum type="arabicPeriod" startAt="4"/>
            </a:pPr>
            <a:r>
              <a:rPr lang="en-US" dirty="0" smtClean="0"/>
              <a:t>Calculation for all pickups        - </a:t>
            </a:r>
            <a:r>
              <a:rPr lang="ru-RU" dirty="0" smtClean="0"/>
              <a:t> </a:t>
            </a:r>
            <a:r>
              <a:rPr lang="en-US" dirty="0" smtClean="0"/>
              <a:t>orbit deviation for the ideal gradient, as well as difference of these parameters</a:t>
            </a:r>
          </a:p>
          <a:p>
            <a:pPr marL="514350" lvl="0" indent="-514350">
              <a:buNone/>
            </a:pPr>
            <a:endParaRPr lang="en-US" dirty="0" smtClean="0"/>
          </a:p>
          <a:p>
            <a:pPr marL="514350" lvl="0" indent="-514350">
              <a:buNone/>
            </a:pPr>
            <a:r>
              <a:rPr lang="en-US" dirty="0" smtClean="0"/>
              <a:t>5.       Calculation amplitudes of cosine and sine BFD harmonics using found values of parameter            </a:t>
            </a:r>
            <a:r>
              <a:rPr lang="ru-RU" dirty="0" smtClean="0"/>
              <a:t>  </a:t>
            </a:r>
            <a:r>
              <a:rPr lang="en-US" dirty="0" smtClean="0"/>
              <a:t>           by least square method.</a:t>
            </a:r>
            <a:r>
              <a:rPr lang="ru-RU" dirty="0" smtClean="0"/>
              <a:t>                          .                                                           </a:t>
            </a:r>
          </a:p>
          <a:p>
            <a:pPr marL="514350" lvl="0" indent="-514350">
              <a:buAutoNum type="arabicPeriod" startAt="6"/>
            </a:pPr>
            <a:r>
              <a:rPr lang="en-US" dirty="0" smtClean="0"/>
              <a:t>Repetition of the procedure for the second degree of freedom.</a:t>
            </a:r>
          </a:p>
          <a:p>
            <a:pPr marL="514350" lvl="0" indent="-514350">
              <a:buAutoNum type="arabicPeriod" startAt="6"/>
            </a:pPr>
            <a:r>
              <a:rPr lang="en-US" dirty="0" smtClean="0"/>
              <a:t> Calculation of the strengths of correction lenses.</a:t>
            </a:r>
          </a:p>
          <a:p>
            <a:pPr marL="514350" lvl="0" indent="-514350">
              <a:buAutoNum type="arabicPeriod" startAt="6"/>
            </a:pPr>
            <a:r>
              <a:rPr lang="en-US" dirty="0" smtClean="0"/>
              <a:t>Estimation of the correction efficiency</a:t>
            </a:r>
            <a:r>
              <a:rPr lang="ru-RU" dirty="0" smtClean="0"/>
              <a:t>.</a:t>
            </a:r>
          </a:p>
          <a:p>
            <a:pPr>
              <a:buNone/>
            </a:pPr>
            <a:endParaRPr lang="ru-RU" dirty="0"/>
          </a:p>
        </p:txBody>
      </p:sp>
      <p:sp>
        <p:nvSpPr>
          <p:cNvPr id="4" name="Дата 3"/>
          <p:cNvSpPr>
            <a:spLocks noGrp="1"/>
          </p:cNvSpPr>
          <p:nvPr>
            <p:ph type="dt" sz="half" idx="10"/>
          </p:nvPr>
        </p:nvSpPr>
        <p:spPr/>
        <p:txBody>
          <a:bodyPr/>
          <a:lstStyle/>
          <a:p>
            <a:fld id="{742E0F4B-F671-4531-87EA-1C4FB0B80997}" type="datetime6">
              <a:rPr lang="ru-RU" smtClean="0"/>
              <a:pPr/>
              <a:t>июль 10</a:t>
            </a:fld>
            <a:endParaRPr lang="ru-RU"/>
          </a:p>
        </p:txBody>
      </p:sp>
      <p:sp>
        <p:nvSpPr>
          <p:cNvPr id="5" name="Номер слайда 4"/>
          <p:cNvSpPr>
            <a:spLocks noGrp="1"/>
          </p:cNvSpPr>
          <p:nvPr>
            <p:ph type="sldNum" sz="quarter" idx="12"/>
          </p:nvPr>
        </p:nvSpPr>
        <p:spPr/>
        <p:txBody>
          <a:bodyPr/>
          <a:lstStyle/>
          <a:p>
            <a:fld id="{36039D2E-CCDA-435C-8038-A63ABC0D6F12}" type="slidenum">
              <a:rPr lang="ru-RU" smtClean="0"/>
              <a:pPr/>
              <a:t>40</a:t>
            </a:fld>
            <a:endParaRPr lang="ru-RU"/>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355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3555"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572000" y="2143116"/>
            <a:ext cx="155122" cy="271463"/>
          </a:xfrm>
          <a:prstGeom prst="rect">
            <a:avLst/>
          </a:prstGeom>
          <a:noFill/>
        </p:spPr>
      </p:pic>
      <p:sp>
        <p:nvSpPr>
          <p:cNvPr id="2355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3557"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6286512" y="2857496"/>
            <a:ext cx="166689" cy="250033"/>
          </a:xfrm>
          <a:prstGeom prst="rect">
            <a:avLst/>
          </a:prstGeom>
          <a:noFill/>
        </p:spPr>
      </p:pic>
      <p:sp>
        <p:nvSpPr>
          <p:cNvPr id="2356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356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3561" name="Picture 9"/>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571868" y="3357562"/>
            <a:ext cx="217127" cy="280988"/>
          </a:xfrm>
          <a:prstGeom prst="rect">
            <a:avLst/>
          </a:prstGeom>
          <a:noFill/>
        </p:spPr>
      </p:pic>
      <p:sp>
        <p:nvSpPr>
          <p:cNvPr id="2356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3563" name="Picture 11"/>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4286248" y="3786190"/>
            <a:ext cx="1315535" cy="280988"/>
          </a:xfrm>
          <a:prstGeom prst="rect">
            <a:avLst/>
          </a:prstGeom>
          <a:noFill/>
        </p:spPr>
      </p:pic>
      <p:sp>
        <p:nvSpPr>
          <p:cNvPr id="23566"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3565" name="Picture 13"/>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2214546" y="4357694"/>
            <a:ext cx="285752" cy="260904"/>
          </a:xfrm>
          <a:prstGeom prst="rect">
            <a:avLst/>
          </a:prstGeom>
          <a:noFill/>
        </p:spPr>
      </p:pic>
      <p:graphicFrame>
        <p:nvGraphicFramePr>
          <p:cNvPr id="19" name="Объект 18"/>
          <p:cNvGraphicFramePr>
            <a:graphicFrameLocks noChangeAspect="1"/>
          </p:cNvGraphicFramePr>
          <p:nvPr/>
        </p:nvGraphicFramePr>
        <p:xfrm>
          <a:off x="3428992" y="3071810"/>
          <a:ext cx="1069893" cy="312738"/>
        </p:xfrm>
        <a:graphic>
          <a:graphicData uri="http://schemas.openxmlformats.org/presentationml/2006/ole">
            <p:oleObj spid="_x0000_s99330" name="Equation" r:id="rId8" imgW="825480" imgH="241200" progId="Equation.DSMT4">
              <p:embed/>
            </p:oleObj>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200" dirty="0" smtClean="0"/>
              <a:t/>
            </a:r>
            <a:br>
              <a:rPr lang="ru-RU" sz="2200" dirty="0" smtClean="0"/>
            </a:br>
            <a:r>
              <a:rPr lang="ru-RU" sz="2200" dirty="0" smtClean="0"/>
              <a:t/>
            </a:r>
            <a:br>
              <a:rPr lang="ru-RU" sz="2200" dirty="0" smtClean="0"/>
            </a:br>
            <a:r>
              <a:rPr lang="ru-RU" sz="2200" dirty="0" smtClean="0"/>
              <a:t> </a:t>
            </a:r>
            <a:r>
              <a:rPr lang="en-US" sz="2200" dirty="0" smtClean="0"/>
              <a:t>BFD for point-like gradient perturbation in SIS100 (betatron tune is equal to</a:t>
            </a:r>
            <a:r>
              <a:rPr lang="ru-RU" sz="2200" dirty="0" smtClean="0"/>
              <a:t> 17,3). </a:t>
            </a:r>
            <a:r>
              <a:rPr lang="en-US" sz="2200" dirty="0" smtClean="0"/>
              <a:t>Blue line are BFD without correction, red lines are BFD after correction with use of six harmonics of BFD  (harmonics with numbers </a:t>
            </a:r>
            <a:r>
              <a:rPr lang="ru-RU" sz="2200" dirty="0" smtClean="0"/>
              <a:t>32÷37</a:t>
            </a:r>
            <a:r>
              <a:rPr lang="en-US" sz="2200" dirty="0" smtClean="0"/>
              <a:t>)</a:t>
            </a:r>
            <a:r>
              <a:rPr lang="ru-RU" sz="2200" dirty="0" smtClean="0"/>
              <a:t>. </a:t>
            </a:r>
            <a:r>
              <a:rPr lang="ru-RU" dirty="0" smtClean="0"/>
              <a:t/>
            </a:r>
            <a:br>
              <a:rPr lang="ru-RU" dirty="0" smtClean="0"/>
            </a:br>
            <a:endParaRPr lang="ru-RU" dirty="0"/>
          </a:p>
        </p:txBody>
      </p:sp>
      <p:sp>
        <p:nvSpPr>
          <p:cNvPr id="4" name="Дата 3"/>
          <p:cNvSpPr>
            <a:spLocks noGrp="1"/>
          </p:cNvSpPr>
          <p:nvPr>
            <p:ph type="dt" sz="half" idx="10"/>
          </p:nvPr>
        </p:nvSpPr>
        <p:spPr/>
        <p:txBody>
          <a:bodyPr/>
          <a:lstStyle/>
          <a:p>
            <a:fld id="{742E0F4B-F671-4531-87EA-1C4FB0B80997}" type="datetime6">
              <a:rPr lang="ru-RU" smtClean="0"/>
              <a:pPr/>
              <a:t>июль 10</a:t>
            </a:fld>
            <a:endParaRPr lang="ru-RU" dirty="0"/>
          </a:p>
        </p:txBody>
      </p:sp>
      <p:sp>
        <p:nvSpPr>
          <p:cNvPr id="5" name="Номер слайда 4"/>
          <p:cNvSpPr>
            <a:spLocks noGrp="1"/>
          </p:cNvSpPr>
          <p:nvPr>
            <p:ph type="sldNum" sz="quarter" idx="12"/>
          </p:nvPr>
        </p:nvSpPr>
        <p:spPr/>
        <p:txBody>
          <a:bodyPr/>
          <a:lstStyle/>
          <a:p>
            <a:fld id="{36039D2E-CCDA-435C-8038-A63ABC0D6F12}" type="slidenum">
              <a:rPr lang="ru-RU" smtClean="0"/>
              <a:pPr/>
              <a:t>41</a:t>
            </a:fld>
            <a:endParaRPr lang="ru-RU"/>
          </a:p>
        </p:txBody>
      </p:sp>
      <p:pic>
        <p:nvPicPr>
          <p:cNvPr id="6" name="Содержимое 5"/>
          <p:cNvPicPr>
            <a:picLocks noGrp="1"/>
          </p:cNvPicPr>
          <p:nvPr>
            <p:ph idx="1"/>
          </p:nvPr>
        </p:nvPicPr>
        <p:blipFill>
          <a:blip r:embed="rId2" cstate="print"/>
          <a:srcRect/>
          <a:stretch>
            <a:fillRect/>
          </a:stretch>
        </p:blipFill>
        <p:spPr bwMode="auto">
          <a:xfrm>
            <a:off x="1618396" y="1600200"/>
            <a:ext cx="5907208" cy="452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t>Conclusions. </a:t>
            </a:r>
            <a:endParaRPr lang="ru-RU" sz="2400" dirty="0"/>
          </a:p>
        </p:txBody>
      </p:sp>
      <p:sp>
        <p:nvSpPr>
          <p:cNvPr id="3" name="Содержимое 2"/>
          <p:cNvSpPr>
            <a:spLocks noGrp="1"/>
          </p:cNvSpPr>
          <p:nvPr>
            <p:ph idx="1"/>
          </p:nvPr>
        </p:nvSpPr>
        <p:spPr/>
        <p:txBody>
          <a:bodyPr>
            <a:normAutofit/>
          </a:bodyPr>
          <a:lstStyle/>
          <a:p>
            <a:r>
              <a:rPr lang="en-US" sz="1600" dirty="0" smtClean="0"/>
              <a:t>We see that correction of six harmonics effectively (in </a:t>
            </a:r>
            <a:r>
              <a:rPr lang="ru-RU" sz="1600" dirty="0" smtClean="0"/>
              <a:t> 5-10 </a:t>
            </a:r>
            <a:r>
              <a:rPr lang="en-US" sz="1600" dirty="0" smtClean="0"/>
              <a:t>times</a:t>
            </a:r>
            <a:r>
              <a:rPr lang="ru-RU" sz="1600" dirty="0" smtClean="0"/>
              <a:t>) </a:t>
            </a:r>
            <a:r>
              <a:rPr lang="en-US" sz="1600" dirty="0" smtClean="0"/>
              <a:t>suppresses the rms BFD</a:t>
            </a:r>
            <a:r>
              <a:rPr lang="ru-RU" sz="1600" dirty="0" smtClean="0"/>
              <a:t>. </a:t>
            </a:r>
            <a:r>
              <a:rPr lang="en-US" sz="1600" dirty="0" smtClean="0"/>
              <a:t>However maximal of BFD is decreased only on </a:t>
            </a:r>
            <a:r>
              <a:rPr lang="ru-RU" sz="1600" dirty="0" smtClean="0"/>
              <a:t>30%. </a:t>
            </a:r>
            <a:r>
              <a:rPr lang="en-US" sz="1600" dirty="0" smtClean="0"/>
              <a:t>Perhaps this effect is connected with point-like character of perturbation</a:t>
            </a:r>
            <a:r>
              <a:rPr lang="ru-RU" sz="1600" dirty="0" smtClean="0"/>
              <a:t>. </a:t>
            </a:r>
          </a:p>
          <a:p>
            <a:r>
              <a:rPr lang="en-US" sz="1600" dirty="0" smtClean="0"/>
              <a:t>The main problem for this method is accuracy of COD measurements. It is necessary to mark possible errors due to coupling of the oscillations and non-linear effects</a:t>
            </a:r>
            <a:r>
              <a:rPr lang="ru-RU" sz="1600" dirty="0" smtClean="0"/>
              <a:t>. </a:t>
            </a:r>
          </a:p>
          <a:p>
            <a:r>
              <a:rPr lang="en-US" sz="1600" dirty="0" smtClean="0"/>
              <a:t> If the gradient errors are small the intensity enhancement for small beam intensity can be negligible. However space charge effects results in decrease of the betatron tunes, which go to the half-integer resonance. Accurate correction of the resonant harmonics allows us to work near this resonance or cross it.</a:t>
            </a:r>
          </a:p>
          <a:p>
            <a:endParaRPr lang="en-US" sz="1600" dirty="0" smtClean="0"/>
          </a:p>
          <a:p>
            <a:pPr>
              <a:buNone/>
            </a:pPr>
            <a:r>
              <a:rPr lang="en-US" sz="2000" dirty="0" smtClean="0"/>
              <a:t>          </a:t>
            </a:r>
            <a:endParaRPr lang="ru-RU" dirty="0"/>
          </a:p>
        </p:txBody>
      </p:sp>
      <p:sp>
        <p:nvSpPr>
          <p:cNvPr id="4" name="Дата 3"/>
          <p:cNvSpPr>
            <a:spLocks noGrp="1"/>
          </p:cNvSpPr>
          <p:nvPr>
            <p:ph type="dt" sz="half" idx="10"/>
          </p:nvPr>
        </p:nvSpPr>
        <p:spPr/>
        <p:txBody>
          <a:bodyPr/>
          <a:lstStyle/>
          <a:p>
            <a:fld id="{742E0F4B-F671-4531-87EA-1C4FB0B80997}" type="datetime6">
              <a:rPr lang="ru-RU" smtClean="0"/>
              <a:pPr/>
              <a:t>июль 10</a:t>
            </a:fld>
            <a:endParaRPr lang="ru-RU"/>
          </a:p>
        </p:txBody>
      </p:sp>
      <p:sp>
        <p:nvSpPr>
          <p:cNvPr id="5" name="Номер слайда 4"/>
          <p:cNvSpPr>
            <a:spLocks noGrp="1"/>
          </p:cNvSpPr>
          <p:nvPr>
            <p:ph type="sldNum" sz="quarter" idx="12"/>
          </p:nvPr>
        </p:nvSpPr>
        <p:spPr/>
        <p:txBody>
          <a:bodyPr/>
          <a:lstStyle/>
          <a:p>
            <a:fld id="{36039D2E-CCDA-435C-8038-A63ABC0D6F12}" type="slidenum">
              <a:rPr lang="ru-RU" smtClean="0"/>
              <a:pPr/>
              <a:t>42</a:t>
            </a:fld>
            <a:endParaRPr lang="ru-RU"/>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Acknowledgements</a:t>
            </a:r>
            <a:r>
              <a:rPr lang="ru-RU" dirty="0" smtClean="0"/>
              <a:t>.</a:t>
            </a:r>
            <a:endParaRPr lang="ru-RU" dirty="0"/>
          </a:p>
        </p:txBody>
      </p:sp>
      <p:sp>
        <p:nvSpPr>
          <p:cNvPr id="3" name="Содержимое 2"/>
          <p:cNvSpPr>
            <a:spLocks noGrp="1"/>
          </p:cNvSpPr>
          <p:nvPr>
            <p:ph idx="1"/>
          </p:nvPr>
        </p:nvSpPr>
        <p:spPr/>
        <p:txBody>
          <a:bodyPr/>
          <a:lstStyle/>
          <a:p>
            <a:r>
              <a:rPr lang="en-US" dirty="0" smtClean="0"/>
              <a:t> </a:t>
            </a:r>
            <a:r>
              <a:rPr lang="en-US" sz="1800" dirty="0" smtClean="0"/>
              <a:t>I would like to congratulate</a:t>
            </a:r>
            <a:r>
              <a:rPr lang="en-US" sz="1800" dirty="0" smtClean="0">
                <a:solidFill>
                  <a:srgbClr val="FF0000"/>
                </a:solidFill>
              </a:rPr>
              <a:t> GSI</a:t>
            </a:r>
            <a:r>
              <a:rPr lang="en-US" sz="1800" dirty="0" smtClean="0"/>
              <a:t> </a:t>
            </a:r>
            <a:r>
              <a:rPr lang="en-US" sz="1800" dirty="0" smtClean="0">
                <a:solidFill>
                  <a:srgbClr val="FF0000"/>
                </a:solidFill>
              </a:rPr>
              <a:t>Beam Physics Group </a:t>
            </a:r>
            <a:r>
              <a:rPr lang="en-US" sz="1800" dirty="0" smtClean="0"/>
              <a:t>(especially, Prof. I. Hoffmann, Prof. O. </a:t>
            </a:r>
            <a:r>
              <a:rPr lang="en-US" sz="1800" dirty="0" err="1" smtClean="0"/>
              <a:t>Boine-Frenkenheim</a:t>
            </a:r>
            <a:r>
              <a:rPr lang="en-US" sz="1800" dirty="0" smtClean="0"/>
              <a:t> and D-r G. </a:t>
            </a:r>
            <a:r>
              <a:rPr lang="en-US" sz="1800" dirty="0" err="1" smtClean="0"/>
              <a:t>Franchetti</a:t>
            </a:r>
            <a:r>
              <a:rPr lang="en-US" sz="1800" dirty="0" smtClean="0"/>
              <a:t>) for </a:t>
            </a:r>
            <a:r>
              <a:rPr lang="en-US" sz="1800" dirty="0" smtClean="0"/>
              <a:t>fruitful </a:t>
            </a:r>
            <a:r>
              <a:rPr lang="en-US" sz="1800" dirty="0" smtClean="0"/>
              <a:t>collaboration and help. I hope that our long </a:t>
            </a:r>
            <a:r>
              <a:rPr lang="en-US" sz="1800" dirty="0" smtClean="0"/>
              <a:t>working experience  </a:t>
            </a:r>
            <a:r>
              <a:rPr lang="en-US" sz="1800" dirty="0" smtClean="0"/>
              <a:t>was useful  not only for </a:t>
            </a:r>
            <a:r>
              <a:rPr lang="en-US" sz="1800" dirty="0" smtClean="0"/>
              <a:t>ITEP </a:t>
            </a:r>
            <a:r>
              <a:rPr lang="en-US" sz="1800" dirty="0" smtClean="0"/>
              <a:t>but, too, for </a:t>
            </a:r>
            <a:r>
              <a:rPr lang="en-US" sz="1800" dirty="0" smtClean="0"/>
              <a:t>GSI and FAIR project.</a:t>
            </a:r>
            <a:endParaRPr lang="ru-RU"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610054" y="229054"/>
            <a:ext cx="7771946" cy="684893"/>
          </a:xfrm>
        </p:spPr>
        <p:txBody>
          <a:bodyPr/>
          <a:lstStyle/>
          <a:p>
            <a:pPr defTabSz="653064"/>
            <a:r>
              <a:rPr lang="en-US" sz="2600" b="1" u="sng" dirty="0">
                <a:solidFill>
                  <a:srgbClr val="800000"/>
                </a:solidFill>
              </a:rPr>
              <a:t>Ring magnets hall of ITEP-TWAC Facility</a:t>
            </a:r>
            <a:endParaRPr lang="ru-RU" sz="2600" b="1" u="sng" dirty="0">
              <a:solidFill>
                <a:srgbClr val="800000"/>
              </a:solidFill>
            </a:endParaRPr>
          </a:p>
        </p:txBody>
      </p:sp>
      <p:pic>
        <p:nvPicPr>
          <p:cNvPr id="84995" name="Picture 3" descr="PB124023"/>
          <p:cNvPicPr>
            <a:picLocks noChangeAspect="1" noChangeArrowheads="1"/>
          </p:cNvPicPr>
          <p:nvPr/>
        </p:nvPicPr>
        <p:blipFill>
          <a:blip r:embed="rId2"/>
          <a:srcRect/>
          <a:stretch>
            <a:fillRect/>
          </a:stretch>
        </p:blipFill>
        <p:spPr bwMode="auto">
          <a:xfrm>
            <a:off x="456974" y="913947"/>
            <a:ext cx="7392080" cy="5543777"/>
          </a:xfrm>
          <a:prstGeom prst="rect">
            <a:avLst/>
          </a:prstGeom>
          <a:noFill/>
        </p:spPr>
      </p:pic>
      <p:sp>
        <p:nvSpPr>
          <p:cNvPr id="84996" name="Text Box 4"/>
          <p:cNvSpPr txBox="1">
            <a:spLocks noChangeArrowheads="1"/>
          </p:cNvSpPr>
          <p:nvPr/>
        </p:nvSpPr>
        <p:spPr bwMode="auto">
          <a:xfrm>
            <a:off x="5258028" y="1372054"/>
            <a:ext cx="3734026" cy="369322"/>
          </a:xfrm>
          <a:prstGeom prst="rect">
            <a:avLst/>
          </a:prstGeom>
          <a:solidFill>
            <a:srgbClr val="FFFFFF"/>
          </a:solidFill>
          <a:ln w="9525">
            <a:noFill/>
            <a:miter lim="800000"/>
            <a:headEnd/>
            <a:tailEnd/>
          </a:ln>
          <a:effectLst/>
        </p:spPr>
        <p:txBody>
          <a:bodyPr lIns="91429" tIns="45715" rIns="91429" bIns="45715">
            <a:spAutoFit/>
          </a:bodyPr>
          <a:lstStyle/>
          <a:p>
            <a:pPr defTabSz="913837">
              <a:spcBef>
                <a:spcPct val="50000"/>
              </a:spcBef>
            </a:pPr>
            <a:r>
              <a:rPr lang="en-US" b="1" i="1" dirty="0">
                <a:solidFill>
                  <a:srgbClr val="800000"/>
                </a:solidFill>
              </a:rPr>
              <a:t>Accelerator-accumulator U-10</a:t>
            </a:r>
            <a:endParaRPr lang="ru-RU" b="1" i="1" dirty="0">
              <a:solidFill>
                <a:srgbClr val="800000"/>
              </a:solidFill>
            </a:endParaRPr>
          </a:p>
        </p:txBody>
      </p:sp>
      <p:sp>
        <p:nvSpPr>
          <p:cNvPr id="84997" name="Text Box 5"/>
          <p:cNvSpPr txBox="1">
            <a:spLocks noChangeArrowheads="1"/>
          </p:cNvSpPr>
          <p:nvPr/>
        </p:nvSpPr>
        <p:spPr bwMode="auto">
          <a:xfrm>
            <a:off x="0" y="1372054"/>
            <a:ext cx="3504974" cy="369322"/>
          </a:xfrm>
          <a:prstGeom prst="rect">
            <a:avLst/>
          </a:prstGeom>
          <a:solidFill>
            <a:srgbClr val="FFFFFF"/>
          </a:solidFill>
          <a:ln w="9525">
            <a:noFill/>
            <a:miter lim="800000"/>
            <a:headEnd/>
            <a:tailEnd/>
          </a:ln>
          <a:effectLst/>
        </p:spPr>
        <p:txBody>
          <a:bodyPr lIns="91429" tIns="45715" rIns="91429" bIns="45715">
            <a:spAutoFit/>
          </a:bodyPr>
          <a:lstStyle/>
          <a:p>
            <a:pPr defTabSz="913837">
              <a:spcBef>
                <a:spcPct val="50000"/>
              </a:spcBef>
            </a:pPr>
            <a:r>
              <a:rPr lang="en-US" b="1" i="1" dirty="0">
                <a:solidFill>
                  <a:srgbClr val="800000"/>
                </a:solidFill>
              </a:rPr>
              <a:t>Booster synchrotron UK</a:t>
            </a:r>
            <a:endParaRPr lang="ru-RU" b="1" i="1" dirty="0">
              <a:solidFill>
                <a:srgbClr val="800000"/>
              </a:solidFill>
            </a:endParaRPr>
          </a:p>
        </p:txBody>
      </p:sp>
      <p:sp>
        <p:nvSpPr>
          <p:cNvPr id="84998" name="Line 6"/>
          <p:cNvSpPr>
            <a:spLocks noChangeShapeType="1"/>
          </p:cNvSpPr>
          <p:nvPr/>
        </p:nvSpPr>
        <p:spPr bwMode="auto">
          <a:xfrm>
            <a:off x="1218974" y="1753054"/>
            <a:ext cx="915080" cy="2208893"/>
          </a:xfrm>
          <a:prstGeom prst="line">
            <a:avLst/>
          </a:prstGeom>
          <a:noFill/>
          <a:ln w="28575">
            <a:solidFill>
              <a:schemeClr val="tx1"/>
            </a:solidFill>
            <a:round/>
            <a:headEnd/>
            <a:tailEnd type="triangle" w="med" len="med"/>
          </a:ln>
          <a:effectLst/>
        </p:spPr>
        <p:txBody>
          <a:bodyPr lIns="65306" tIns="32653" rIns="65306" bIns="32653"/>
          <a:lstStyle/>
          <a:p>
            <a:endParaRPr lang="ru-RU"/>
          </a:p>
        </p:txBody>
      </p:sp>
      <p:sp>
        <p:nvSpPr>
          <p:cNvPr id="84999" name="Line 7"/>
          <p:cNvSpPr>
            <a:spLocks noChangeShapeType="1"/>
          </p:cNvSpPr>
          <p:nvPr/>
        </p:nvSpPr>
        <p:spPr bwMode="auto">
          <a:xfrm flipH="1">
            <a:off x="5409974" y="1753054"/>
            <a:ext cx="1067026" cy="2056946"/>
          </a:xfrm>
          <a:prstGeom prst="line">
            <a:avLst/>
          </a:prstGeom>
          <a:noFill/>
          <a:ln w="38100">
            <a:solidFill>
              <a:schemeClr val="bg1"/>
            </a:solidFill>
            <a:round/>
            <a:headEnd/>
            <a:tailEnd type="triangle" w="med" len="med"/>
          </a:ln>
          <a:effectLst/>
        </p:spPr>
        <p:txBody>
          <a:bodyPr lIns="65306" tIns="32653" rIns="65306" bIns="32653"/>
          <a:lstStyle/>
          <a:p>
            <a:endParaRPr lang="ru-RU"/>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3074"/>
          <p:cNvSpPr>
            <a:spLocks noGrp="1" noChangeArrowheads="1"/>
          </p:cNvSpPr>
          <p:nvPr>
            <p:ph type="title" idx="4294967295"/>
          </p:nvPr>
        </p:nvSpPr>
        <p:spPr>
          <a:xfrm>
            <a:off x="1280206" y="599849"/>
            <a:ext cx="6326187" cy="532946"/>
          </a:xfrm>
        </p:spPr>
        <p:txBody>
          <a:bodyPr>
            <a:normAutofit fontScale="90000"/>
          </a:bodyPr>
          <a:lstStyle/>
          <a:p>
            <a:pPr defTabSz="653064"/>
            <a:r>
              <a:rPr lang="en-US" sz="2300" b="1" i="1" u="sng" dirty="0">
                <a:solidFill>
                  <a:srgbClr val="800000"/>
                </a:solidFill>
              </a:rPr>
              <a:t>ITEP-TWAC machine development for</a:t>
            </a:r>
            <a:r>
              <a:rPr lang="ru-RU" sz="2300" b="1" i="1" u="sng" dirty="0">
                <a:solidFill>
                  <a:srgbClr val="800000"/>
                </a:solidFill>
              </a:rPr>
              <a:t/>
            </a:r>
            <a:br>
              <a:rPr lang="ru-RU" sz="2300" b="1" i="1" u="sng" dirty="0">
                <a:solidFill>
                  <a:srgbClr val="800000"/>
                </a:solidFill>
              </a:rPr>
            </a:br>
            <a:r>
              <a:rPr lang="en-US" sz="2300" b="1" i="1" u="sng" dirty="0">
                <a:solidFill>
                  <a:srgbClr val="800000"/>
                </a:solidFill>
              </a:rPr>
              <a:t>progress in extreme parameters of beams</a:t>
            </a:r>
            <a:endParaRPr lang="ru-RU" sz="2300" b="1" i="1" u="sng" dirty="0">
              <a:solidFill>
                <a:srgbClr val="800000"/>
              </a:solidFill>
            </a:endParaRPr>
          </a:p>
        </p:txBody>
      </p:sp>
      <p:sp>
        <p:nvSpPr>
          <p:cNvPr id="142339" name="Rectangle 3075"/>
          <p:cNvSpPr>
            <a:spLocks noChangeArrowheads="1"/>
          </p:cNvSpPr>
          <p:nvPr/>
        </p:nvSpPr>
        <p:spPr bwMode="auto">
          <a:xfrm>
            <a:off x="4286250" y="3110366"/>
            <a:ext cx="9144000" cy="342943"/>
          </a:xfrm>
          <a:prstGeom prst="rect">
            <a:avLst/>
          </a:prstGeom>
          <a:noFill/>
          <a:ln w="9525">
            <a:noFill/>
            <a:miter lim="800000"/>
            <a:headEnd/>
            <a:tailEnd/>
          </a:ln>
          <a:effectLst/>
        </p:spPr>
        <p:txBody>
          <a:bodyPr lIns="65306" tIns="32653" rIns="65306" bIns="32653">
            <a:spAutoFit/>
          </a:bodyPr>
          <a:lstStyle/>
          <a:p>
            <a:endParaRPr lang="ru-RU"/>
          </a:p>
        </p:txBody>
      </p:sp>
      <p:sp>
        <p:nvSpPr>
          <p:cNvPr id="142340" name="Rectangle 3076"/>
          <p:cNvSpPr>
            <a:spLocks noChangeArrowheads="1"/>
          </p:cNvSpPr>
          <p:nvPr/>
        </p:nvSpPr>
        <p:spPr bwMode="auto">
          <a:xfrm>
            <a:off x="229054" y="229053"/>
            <a:ext cx="8763000" cy="6513286"/>
          </a:xfrm>
          <a:prstGeom prst="rect">
            <a:avLst/>
          </a:prstGeom>
          <a:noFill/>
          <a:ln w="57150">
            <a:solidFill>
              <a:srgbClr val="993300"/>
            </a:solidFill>
            <a:miter lim="800000"/>
            <a:headEnd/>
            <a:tailEnd/>
          </a:ln>
          <a:effectLst/>
        </p:spPr>
        <p:txBody>
          <a:bodyPr wrap="none" lIns="65306" tIns="32653" rIns="65306" bIns="32653" anchor="ctr"/>
          <a:lstStyle/>
          <a:p>
            <a:endParaRPr lang="ru-RU"/>
          </a:p>
        </p:txBody>
      </p:sp>
      <p:sp>
        <p:nvSpPr>
          <p:cNvPr id="142341" name="Text Box 3077"/>
          <p:cNvSpPr txBox="1">
            <a:spLocks noChangeArrowheads="1"/>
          </p:cNvSpPr>
          <p:nvPr/>
        </p:nvSpPr>
        <p:spPr bwMode="auto">
          <a:xfrm>
            <a:off x="762000" y="1437822"/>
            <a:ext cx="7508875" cy="3205265"/>
          </a:xfrm>
          <a:prstGeom prst="rect">
            <a:avLst/>
          </a:prstGeom>
          <a:solidFill>
            <a:srgbClr val="FFFF99"/>
          </a:solidFill>
          <a:ln w="9525">
            <a:noFill/>
            <a:miter lim="800000"/>
            <a:headEnd/>
            <a:tailEnd/>
          </a:ln>
          <a:effectLst/>
        </p:spPr>
        <p:txBody>
          <a:bodyPr lIns="65306" tIns="32653" rIns="65306" bIns="32653" anchor="ctr">
            <a:spAutoFit/>
          </a:bodyPr>
          <a:lstStyle/>
          <a:p>
            <a:pPr marL="244899" indent="-244899" algn="ctr" defTabSz="913837">
              <a:spcBef>
                <a:spcPct val="50000"/>
              </a:spcBef>
            </a:pPr>
            <a:r>
              <a:rPr lang="en-US" sz="1700" b="1" u="sng" dirty="0">
                <a:solidFill>
                  <a:srgbClr val="800000"/>
                </a:solidFill>
              </a:rPr>
              <a:t>Raising of beam intensity and compressed beam power</a:t>
            </a:r>
            <a:endParaRPr lang="ru-RU" sz="1700" b="1" u="sng" dirty="0">
              <a:solidFill>
                <a:srgbClr val="800000"/>
              </a:solidFill>
            </a:endParaRPr>
          </a:p>
          <a:p>
            <a:pPr marL="244899" indent="-244899" defTabSz="913837">
              <a:spcBef>
                <a:spcPct val="50000"/>
              </a:spcBef>
            </a:pPr>
            <a:r>
              <a:rPr lang="en-US" sz="1700" dirty="0"/>
              <a:t>1</a:t>
            </a:r>
            <a:r>
              <a:rPr lang="ru-RU" sz="1700" dirty="0"/>
              <a:t>) </a:t>
            </a:r>
            <a:r>
              <a:rPr lang="en-US" sz="1700" dirty="0"/>
              <a:t>Improvement of Booster synchrotron</a:t>
            </a:r>
            <a:r>
              <a:rPr lang="ru-RU" sz="1700" dirty="0"/>
              <a:t> </a:t>
            </a:r>
            <a:r>
              <a:rPr lang="en-US" sz="1700" dirty="0"/>
              <a:t>UK systems: </a:t>
            </a:r>
            <a:r>
              <a:rPr lang="ru-RU" sz="1700" dirty="0"/>
              <a:t> </a:t>
            </a:r>
            <a:r>
              <a:rPr lang="en-US" sz="1700" dirty="0"/>
              <a:t/>
            </a:r>
            <a:br>
              <a:rPr lang="en-US" sz="1700" dirty="0"/>
            </a:br>
            <a:r>
              <a:rPr lang="en-US" sz="1700" dirty="0"/>
              <a:t>- chromaticity correction</a:t>
            </a:r>
            <a:r>
              <a:rPr lang="ru-RU" sz="1700" dirty="0"/>
              <a:t>,</a:t>
            </a:r>
            <a:br>
              <a:rPr lang="ru-RU" sz="1700" dirty="0"/>
            </a:br>
            <a:r>
              <a:rPr lang="ru-RU" sz="1700" dirty="0"/>
              <a:t>- </a:t>
            </a:r>
            <a:r>
              <a:rPr lang="en-US" sz="1700" dirty="0"/>
              <a:t>increase of acceleration rate</a:t>
            </a:r>
            <a:r>
              <a:rPr lang="ru-RU" sz="1700" dirty="0"/>
              <a:t>,</a:t>
            </a:r>
          </a:p>
          <a:p>
            <a:pPr marL="244899" indent="-244899" defTabSz="913837">
              <a:spcBef>
                <a:spcPct val="50000"/>
              </a:spcBef>
            </a:pPr>
            <a:r>
              <a:rPr lang="en-US" sz="1700" dirty="0"/>
              <a:t>2</a:t>
            </a:r>
            <a:r>
              <a:rPr lang="ru-RU" sz="1700" dirty="0"/>
              <a:t>) </a:t>
            </a:r>
            <a:r>
              <a:rPr lang="en-US" sz="1700" dirty="0"/>
              <a:t>Modernization of beam accumulation technology: </a:t>
            </a:r>
            <a:br>
              <a:rPr lang="en-US" sz="1700" dirty="0"/>
            </a:br>
            <a:r>
              <a:rPr lang="ru-RU" sz="1700" dirty="0"/>
              <a:t>- </a:t>
            </a:r>
            <a:r>
              <a:rPr lang="en-US" sz="1700" dirty="0"/>
              <a:t>improvement of charge exchange injection system</a:t>
            </a:r>
            <a:r>
              <a:rPr lang="ru-RU" sz="1700" dirty="0"/>
              <a:t>,</a:t>
            </a:r>
            <a:br>
              <a:rPr lang="ru-RU" sz="1700" dirty="0"/>
            </a:br>
            <a:r>
              <a:rPr lang="ru-RU" sz="1700" dirty="0"/>
              <a:t>- </a:t>
            </a:r>
            <a:r>
              <a:rPr lang="en-US" sz="1700" dirty="0"/>
              <a:t>expansion of accumulator ring dynamic aperture</a:t>
            </a:r>
            <a:r>
              <a:rPr lang="ru-RU" sz="1700" dirty="0"/>
              <a:t/>
            </a:r>
            <a:br>
              <a:rPr lang="ru-RU" sz="1700" dirty="0"/>
            </a:br>
            <a:r>
              <a:rPr lang="ru-RU" sz="1700" dirty="0"/>
              <a:t>- </a:t>
            </a:r>
            <a:r>
              <a:rPr lang="en-US" sz="1700" dirty="0"/>
              <a:t>increase of beam compression voltage</a:t>
            </a:r>
          </a:p>
          <a:p>
            <a:pPr marL="244899" indent="-244899" defTabSz="913837">
              <a:spcBef>
                <a:spcPct val="50000"/>
              </a:spcBef>
            </a:pPr>
            <a:r>
              <a:rPr lang="en-US" sz="1700" dirty="0"/>
              <a:t>3</a:t>
            </a:r>
            <a:r>
              <a:rPr lang="ru-RU" sz="1700" dirty="0"/>
              <a:t>) </a:t>
            </a:r>
            <a:r>
              <a:rPr lang="en-US" sz="1700" dirty="0"/>
              <a:t>Construction of high current ion injector</a:t>
            </a:r>
            <a:endParaRPr lang="ru-RU" sz="1700" dirty="0"/>
          </a:p>
          <a:p>
            <a:pPr marL="244899" indent="-244899" defTabSz="913837">
              <a:spcBef>
                <a:spcPct val="50000"/>
              </a:spcBef>
            </a:pPr>
            <a:endParaRPr lang="ru-RU" sz="1700" dirty="0"/>
          </a:p>
        </p:txBody>
      </p:sp>
      <p:sp>
        <p:nvSpPr>
          <p:cNvPr id="142342" name="Text Box 3078"/>
          <p:cNvSpPr txBox="1">
            <a:spLocks noChangeArrowheads="1"/>
          </p:cNvSpPr>
          <p:nvPr/>
        </p:nvSpPr>
        <p:spPr bwMode="auto">
          <a:xfrm>
            <a:off x="762000" y="4898572"/>
            <a:ext cx="7098393" cy="719969"/>
          </a:xfrm>
          <a:prstGeom prst="rect">
            <a:avLst/>
          </a:prstGeom>
          <a:solidFill>
            <a:srgbClr val="FFFF99"/>
          </a:solidFill>
          <a:ln w="9525">
            <a:noFill/>
            <a:miter lim="800000"/>
            <a:headEnd/>
            <a:tailEnd/>
          </a:ln>
          <a:effectLst/>
        </p:spPr>
        <p:txBody>
          <a:bodyPr lIns="65306" tIns="32653" rIns="65306" bIns="32653" anchor="ctr">
            <a:spAutoFit/>
          </a:bodyPr>
          <a:lstStyle/>
          <a:p>
            <a:pPr marL="244899" indent="-244899" algn="ctr" defTabSz="913837">
              <a:spcBef>
                <a:spcPct val="50000"/>
              </a:spcBef>
            </a:pPr>
            <a:r>
              <a:rPr lang="en-US" sz="1700" b="1" u="sng" dirty="0">
                <a:solidFill>
                  <a:srgbClr val="800000"/>
                </a:solidFill>
              </a:rPr>
              <a:t>Extension of accelerated and stacked ion species to heavier one</a:t>
            </a:r>
            <a:endParaRPr lang="ru-RU" sz="1700" b="1" u="sng" dirty="0">
              <a:solidFill>
                <a:srgbClr val="800000"/>
              </a:solidFill>
            </a:endParaRPr>
          </a:p>
          <a:p>
            <a:pPr marL="244899" indent="-244899" defTabSz="913837">
              <a:spcBef>
                <a:spcPct val="50000"/>
              </a:spcBef>
            </a:pPr>
            <a:r>
              <a:rPr lang="ru-RU" sz="1700" dirty="0"/>
              <a:t>1) </a:t>
            </a:r>
            <a:r>
              <a:rPr lang="en-US" sz="1700" dirty="0"/>
              <a:t>Development of laser ion source technology</a:t>
            </a:r>
            <a:endParaRPr lang="ru-RU" sz="17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a:xfrm>
            <a:off x="456974" y="381000"/>
            <a:ext cx="8230054" cy="721179"/>
          </a:xfrm>
        </p:spPr>
        <p:txBody>
          <a:bodyPr>
            <a:normAutofit fontScale="90000"/>
          </a:bodyPr>
          <a:lstStyle/>
          <a:p>
            <a:pPr defTabSz="653064"/>
            <a:r>
              <a:rPr lang="en-US" sz="2200" b="1" i="1" u="sng" dirty="0">
                <a:solidFill>
                  <a:srgbClr val="800000"/>
                </a:solidFill>
              </a:rPr>
              <a:t>Progress in ITEP-TWAC beam parameters</a:t>
            </a:r>
            <a:r>
              <a:rPr lang="ru-RU" sz="2200" b="1" i="1" u="sng" dirty="0">
                <a:solidFill>
                  <a:srgbClr val="800000"/>
                </a:solidFill>
              </a:rPr>
              <a:t/>
            </a:r>
            <a:br>
              <a:rPr lang="ru-RU" sz="2200" b="1" i="1" u="sng" dirty="0">
                <a:solidFill>
                  <a:srgbClr val="800000"/>
                </a:solidFill>
              </a:rPr>
            </a:br>
            <a:r>
              <a:rPr lang="ru-RU" sz="2200" b="1" i="1" u="sng" dirty="0">
                <a:solidFill>
                  <a:srgbClr val="800000"/>
                </a:solidFill>
              </a:rPr>
              <a:t>(2006-200</a:t>
            </a:r>
            <a:r>
              <a:rPr lang="en-US" sz="2200" b="1" i="1" u="sng" dirty="0">
                <a:solidFill>
                  <a:srgbClr val="800000"/>
                </a:solidFill>
              </a:rPr>
              <a:t>9</a:t>
            </a:r>
            <a:r>
              <a:rPr lang="ru-RU" sz="2200" b="1" i="1" u="sng" dirty="0">
                <a:solidFill>
                  <a:srgbClr val="800000"/>
                </a:solidFill>
              </a:rPr>
              <a:t>)</a:t>
            </a:r>
          </a:p>
        </p:txBody>
      </p:sp>
      <p:graphicFrame>
        <p:nvGraphicFramePr>
          <p:cNvPr id="162819" name="Group 3"/>
          <p:cNvGraphicFramePr>
            <a:graphicFrameLocks noGrp="1"/>
          </p:cNvGraphicFramePr>
          <p:nvPr>
            <p:ph idx="1"/>
          </p:nvPr>
        </p:nvGraphicFramePr>
        <p:xfrm>
          <a:off x="456973" y="1218974"/>
          <a:ext cx="8259536" cy="4322491"/>
        </p:xfrm>
        <a:graphic>
          <a:graphicData uri="http://schemas.openxmlformats.org/drawingml/2006/table">
            <a:tbl>
              <a:tblPr/>
              <a:tblGrid>
                <a:gridCol w="3538991"/>
                <a:gridCol w="791482"/>
                <a:gridCol w="1357313"/>
                <a:gridCol w="1017134"/>
                <a:gridCol w="1554616"/>
              </a:tblGrid>
              <a:tr h="391886">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ru-RU" sz="1500" b="0" i="0" u="none" strike="noStrike" cap="none" normalizeH="0" baseline="0" dirty="0" smtClean="0">
                        <a:ln>
                          <a:noFill/>
                        </a:ln>
                        <a:solidFill>
                          <a:srgbClr val="000000"/>
                        </a:solidFill>
                        <a:effectLst/>
                        <a:latin typeface="Arial" charset="0"/>
                      </a:endParaRPr>
                    </a:p>
                  </a:txBody>
                  <a:tcPr marL="89989" marR="89989"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en-US" sz="1300" b="1" i="0" u="none" strike="noStrike" cap="none" normalizeH="0" baseline="0" smtClean="0">
                          <a:ln>
                            <a:noFill/>
                          </a:ln>
                          <a:solidFill>
                            <a:srgbClr val="000000"/>
                          </a:solidFill>
                          <a:effectLst/>
                          <a:latin typeface="Times New Roman" pitchFamily="18" charset="0"/>
                        </a:rPr>
                        <a:t>2006</a:t>
                      </a:r>
                      <a:endParaRPr kumimoji="0" lang="ru-RU" sz="1300" b="1" i="0" u="none" strike="noStrike" cap="none" normalizeH="0" baseline="0" smtClean="0">
                        <a:ln>
                          <a:noFill/>
                        </a:ln>
                        <a:solidFill>
                          <a:srgbClr val="000000"/>
                        </a:solidFill>
                        <a:effectLst/>
                        <a:latin typeface="Times New Roman" pitchFamily="18" charset="0"/>
                      </a:endParaRPr>
                    </a:p>
                  </a:txBody>
                  <a:tcPr marL="89989" marR="8998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en-US" sz="1300" b="1" i="0" u="none" strike="noStrike" cap="none" normalizeH="0" baseline="0" smtClean="0">
                          <a:ln>
                            <a:noFill/>
                          </a:ln>
                          <a:solidFill>
                            <a:srgbClr val="000000"/>
                          </a:solidFill>
                          <a:effectLst/>
                          <a:latin typeface="Times New Roman" pitchFamily="18" charset="0"/>
                        </a:rPr>
                        <a:t>Reached to 2009</a:t>
                      </a:r>
                      <a:r>
                        <a:rPr kumimoji="0" lang="ru-RU" sz="1300" b="1" i="0" u="none" strike="noStrike" cap="none" normalizeH="0" baseline="0" smtClean="0">
                          <a:ln>
                            <a:noFill/>
                          </a:ln>
                          <a:solidFill>
                            <a:srgbClr val="000000"/>
                          </a:solidFill>
                          <a:effectLst/>
                          <a:latin typeface="Times New Roman" pitchFamily="18" charset="0"/>
                        </a:rPr>
                        <a:t> </a:t>
                      </a:r>
                    </a:p>
                  </a:txBody>
                  <a:tcPr marL="89989" marR="8998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9FBA3"/>
                    </a:solidFill>
                  </a:tcPr>
                </a:tc>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en-US" sz="1300" b="1" i="0" u="none" strike="noStrike" cap="none" normalizeH="0" baseline="0" smtClean="0">
                          <a:ln>
                            <a:noFill/>
                          </a:ln>
                          <a:solidFill>
                            <a:srgbClr val="000000"/>
                          </a:solidFill>
                          <a:effectLst/>
                          <a:latin typeface="Times New Roman" pitchFamily="18" charset="0"/>
                        </a:rPr>
                        <a:t>Expected to</a:t>
                      </a:r>
                      <a:r>
                        <a:rPr kumimoji="0" lang="ru-RU" sz="1300" b="1" i="0" u="none" strike="noStrike" cap="none" normalizeH="0" baseline="0" smtClean="0">
                          <a:ln>
                            <a:noFill/>
                          </a:ln>
                          <a:solidFill>
                            <a:srgbClr val="000000"/>
                          </a:solidFill>
                          <a:effectLst/>
                          <a:latin typeface="Times New Roman" pitchFamily="18" charset="0"/>
                        </a:rPr>
                        <a:t> 20</a:t>
                      </a:r>
                      <a:r>
                        <a:rPr kumimoji="0" lang="en-US" sz="1300" b="1" i="0" u="none" strike="noStrike" cap="none" normalizeH="0" baseline="0" smtClean="0">
                          <a:ln>
                            <a:noFill/>
                          </a:ln>
                          <a:solidFill>
                            <a:srgbClr val="000000"/>
                          </a:solidFill>
                          <a:effectLst/>
                          <a:latin typeface="Times New Roman" pitchFamily="18" charset="0"/>
                        </a:rPr>
                        <a:t>10</a:t>
                      </a:r>
                      <a:r>
                        <a:rPr kumimoji="0" lang="ru-RU" sz="1300" b="1" i="0" u="none" strike="noStrike" cap="none" normalizeH="0" baseline="0" smtClean="0">
                          <a:ln>
                            <a:noFill/>
                          </a:ln>
                          <a:solidFill>
                            <a:srgbClr val="000000"/>
                          </a:solidFill>
                          <a:effectLst/>
                          <a:latin typeface="Times New Roman" pitchFamily="18" charset="0"/>
                        </a:rPr>
                        <a:t> </a:t>
                      </a:r>
                    </a:p>
                  </a:txBody>
                  <a:tcPr marL="89989" marR="8998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AA4"/>
                    </a:solidFill>
                  </a:tcPr>
                </a:tc>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en-US" sz="1300" b="1" i="0" u="none" strike="noStrike" cap="none" normalizeH="0" baseline="0" smtClean="0">
                          <a:ln>
                            <a:noFill/>
                          </a:ln>
                          <a:solidFill>
                            <a:srgbClr val="000000"/>
                          </a:solidFill>
                          <a:effectLst/>
                          <a:latin typeface="Times New Roman" pitchFamily="18" charset="0"/>
                        </a:rPr>
                        <a:t>Plans</a:t>
                      </a:r>
                      <a:endParaRPr kumimoji="0" lang="ru-RU" sz="1300" b="1" i="0" u="none" strike="noStrike" cap="none" normalizeH="0" baseline="0" smtClean="0">
                        <a:ln>
                          <a:noFill/>
                        </a:ln>
                        <a:solidFill>
                          <a:srgbClr val="000000"/>
                        </a:solidFill>
                        <a:effectLst/>
                        <a:latin typeface="Times New Roman" pitchFamily="18" charset="0"/>
                      </a:endParaRPr>
                    </a:p>
                  </a:txBody>
                  <a:tcPr marL="89989" marR="89989"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CE6E8"/>
                    </a:solidFill>
                  </a:tcPr>
                </a:tc>
              </a:tr>
              <a:tr h="228600">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rPr>
                        <a:t>Accelerated particles</a:t>
                      </a:r>
                      <a:endParaRPr kumimoji="0" lang="ru-RU" sz="1500" b="0" i="0" u="none" strike="noStrike" cap="none" normalizeH="0" baseline="0" smtClean="0">
                        <a:ln>
                          <a:noFill/>
                        </a:ln>
                        <a:solidFill>
                          <a:srgbClr val="000000"/>
                        </a:solidFill>
                        <a:effectLst/>
                        <a:latin typeface="Times New Roman" pitchFamily="18" charset="0"/>
                      </a:endParaRPr>
                    </a:p>
                  </a:txBody>
                  <a:tcPr marL="89989" marR="89989"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rPr>
                        <a:t>С</a:t>
                      </a:r>
                      <a:r>
                        <a:rPr kumimoji="0" lang="ru-RU" sz="1500" b="0" i="0" u="none" strike="noStrike" cap="none" normalizeH="0" baseline="30000" smtClean="0">
                          <a:ln>
                            <a:noFill/>
                          </a:ln>
                          <a:solidFill>
                            <a:srgbClr val="000000"/>
                          </a:solidFill>
                          <a:effectLst/>
                          <a:latin typeface="Times New Roman" pitchFamily="18" charset="0"/>
                        </a:rPr>
                        <a:t>4+</a:t>
                      </a:r>
                      <a:endParaRPr kumimoji="0" lang="ru-RU" sz="1500" b="0" i="0" u="none" strike="noStrike" cap="none" normalizeH="0" baseline="0" smtClean="0">
                        <a:ln>
                          <a:noFill/>
                        </a:ln>
                        <a:solidFill>
                          <a:srgbClr val="000000"/>
                        </a:solidFill>
                        <a:effectLst/>
                        <a:latin typeface="Times New Roman" pitchFamily="18" charset="0"/>
                      </a:endParaRPr>
                    </a:p>
                  </a:txBody>
                  <a:tcPr marL="89989" marR="8998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gridSpan="2">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25000" smtClean="0">
                          <a:ln>
                            <a:noFill/>
                          </a:ln>
                          <a:solidFill>
                            <a:srgbClr val="000000"/>
                          </a:solidFill>
                          <a:effectLst/>
                          <a:latin typeface="Times New Roman" pitchFamily="18" charset="0"/>
                        </a:rPr>
                        <a:t>27</a:t>
                      </a:r>
                      <a:r>
                        <a:rPr kumimoji="0" lang="en-US" sz="1300" b="0" i="0" u="none" strike="noStrike" cap="none" normalizeH="0" baseline="0" smtClean="0">
                          <a:ln>
                            <a:noFill/>
                          </a:ln>
                          <a:solidFill>
                            <a:srgbClr val="000000"/>
                          </a:solidFill>
                          <a:effectLst/>
                          <a:latin typeface="Times New Roman" pitchFamily="18" charset="0"/>
                        </a:rPr>
                        <a:t>Al</a:t>
                      </a:r>
                      <a:r>
                        <a:rPr kumimoji="0" lang="en-US" sz="1300" b="0" i="0" u="none" strike="noStrike" cap="none" normalizeH="0" baseline="30000" smtClean="0">
                          <a:ln>
                            <a:noFill/>
                          </a:ln>
                          <a:solidFill>
                            <a:srgbClr val="000000"/>
                          </a:solidFill>
                          <a:effectLst/>
                          <a:latin typeface="Times New Roman" pitchFamily="18" charset="0"/>
                        </a:rPr>
                        <a:t>10+</a:t>
                      </a:r>
                      <a:r>
                        <a:rPr kumimoji="0" lang="en-US" sz="1300" b="0" i="0" u="none" strike="noStrike" cap="none" normalizeH="0" baseline="0" smtClean="0">
                          <a:ln>
                            <a:noFill/>
                          </a:ln>
                          <a:solidFill>
                            <a:srgbClr val="000000"/>
                          </a:solidFill>
                          <a:effectLst/>
                          <a:latin typeface="Times New Roman" pitchFamily="18" charset="0"/>
                        </a:rPr>
                        <a:t>, </a:t>
                      </a:r>
                      <a:r>
                        <a:rPr kumimoji="0" lang="en-US" sz="1300" b="0" i="0" u="none" strike="noStrike" cap="none" normalizeH="0" baseline="-25000" smtClean="0">
                          <a:ln>
                            <a:noFill/>
                          </a:ln>
                          <a:solidFill>
                            <a:srgbClr val="000000"/>
                          </a:solidFill>
                          <a:effectLst/>
                          <a:latin typeface="Times New Roman" pitchFamily="18" charset="0"/>
                        </a:rPr>
                        <a:t>56</a:t>
                      </a:r>
                      <a:r>
                        <a:rPr kumimoji="0" lang="en-US" sz="1300" b="0" i="0" u="none" strike="noStrike" cap="none" normalizeH="0" baseline="0" smtClean="0">
                          <a:ln>
                            <a:noFill/>
                          </a:ln>
                          <a:solidFill>
                            <a:srgbClr val="000000"/>
                          </a:solidFill>
                          <a:effectLst/>
                          <a:latin typeface="Times New Roman" pitchFamily="18" charset="0"/>
                        </a:rPr>
                        <a:t>Fe</a:t>
                      </a:r>
                      <a:r>
                        <a:rPr kumimoji="0" lang="en-US" sz="1300" b="0" i="0" u="none" strike="noStrike" cap="none" normalizeH="0" baseline="30000" smtClean="0">
                          <a:ln>
                            <a:noFill/>
                          </a:ln>
                          <a:solidFill>
                            <a:srgbClr val="000000"/>
                          </a:solidFill>
                          <a:effectLst/>
                          <a:latin typeface="Times New Roman" pitchFamily="18" charset="0"/>
                        </a:rPr>
                        <a:t>16+</a:t>
                      </a:r>
                      <a:r>
                        <a:rPr kumimoji="0" lang="en-US" sz="1300" b="0" i="0" u="none" strike="noStrike" cap="none" normalizeH="0" baseline="0" smtClean="0">
                          <a:ln>
                            <a:noFill/>
                          </a:ln>
                          <a:solidFill>
                            <a:srgbClr val="000000"/>
                          </a:solidFill>
                          <a:effectLst/>
                          <a:latin typeface="Times New Roman" pitchFamily="18" charset="0"/>
                        </a:rPr>
                        <a:t>, </a:t>
                      </a:r>
                      <a:r>
                        <a:rPr kumimoji="0" lang="en-US" sz="1300" b="0" i="0" u="none" strike="noStrike" cap="none" normalizeH="0" baseline="-25000" smtClean="0">
                          <a:ln>
                            <a:noFill/>
                          </a:ln>
                          <a:solidFill>
                            <a:srgbClr val="000000"/>
                          </a:solidFill>
                          <a:effectLst/>
                          <a:latin typeface="Times New Roman" pitchFamily="18" charset="0"/>
                        </a:rPr>
                        <a:t>109</a:t>
                      </a:r>
                      <a:r>
                        <a:rPr kumimoji="0" lang="en-US" sz="1300" b="0" i="0" u="none" strike="noStrike" cap="none" normalizeH="0" baseline="0" smtClean="0">
                          <a:ln>
                            <a:noFill/>
                          </a:ln>
                          <a:solidFill>
                            <a:srgbClr val="000000"/>
                          </a:solidFill>
                          <a:effectLst/>
                          <a:latin typeface="Times New Roman" pitchFamily="18" charset="0"/>
                        </a:rPr>
                        <a:t>Ag</a:t>
                      </a:r>
                      <a:r>
                        <a:rPr kumimoji="0" lang="en-US" sz="1300" b="0" i="0" u="none" strike="noStrike" cap="none" normalizeH="0" baseline="30000" smtClean="0">
                          <a:ln>
                            <a:noFill/>
                          </a:ln>
                          <a:solidFill>
                            <a:srgbClr val="000000"/>
                          </a:solidFill>
                          <a:effectLst/>
                          <a:latin typeface="Times New Roman" pitchFamily="18" charset="0"/>
                        </a:rPr>
                        <a:t>19+</a:t>
                      </a:r>
                      <a:endParaRPr kumimoji="0" lang="ru-RU" sz="1300" b="0" i="0" u="none" strike="noStrike" cap="none" normalizeH="0" baseline="30000" smtClean="0">
                        <a:ln>
                          <a:noFill/>
                        </a:ln>
                        <a:solidFill>
                          <a:srgbClr val="000000"/>
                        </a:solidFill>
                        <a:effectLst/>
                        <a:latin typeface="Times New Roman" pitchFamily="18" charset="0"/>
                      </a:endParaRPr>
                    </a:p>
                  </a:txBody>
                  <a:tcPr marL="89989" marR="8998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9FBA3"/>
                    </a:solidFill>
                  </a:tcPr>
                </a:tc>
                <a:tc hMerge="1">
                  <a:txBody>
                    <a:bodyPr/>
                    <a:lstStyle/>
                    <a:p>
                      <a:endParaRPr lang="ru-RU"/>
                    </a:p>
                  </a:txBody>
                  <a:tcPr/>
                </a:tc>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rPr>
                        <a:t>up to</a:t>
                      </a:r>
                      <a:r>
                        <a:rPr kumimoji="0" lang="ru-RU" sz="1500" b="0" i="0" u="none" strike="noStrike" cap="none" normalizeH="0" baseline="0" smtClean="0">
                          <a:ln>
                            <a:noFill/>
                          </a:ln>
                          <a:solidFill>
                            <a:srgbClr val="000000"/>
                          </a:solidFill>
                          <a:effectLst/>
                          <a:latin typeface="Times New Roman" pitchFamily="18" charset="0"/>
                        </a:rPr>
                        <a:t> </a:t>
                      </a:r>
                      <a:r>
                        <a:rPr kumimoji="0" lang="en-US" sz="1500" b="0" i="0" u="none" strike="noStrike" cap="none" normalizeH="0" baseline="0" smtClean="0">
                          <a:ln>
                            <a:noFill/>
                          </a:ln>
                          <a:solidFill>
                            <a:srgbClr val="000000"/>
                          </a:solidFill>
                          <a:effectLst/>
                          <a:latin typeface="Times New Roman" pitchFamily="18" charset="0"/>
                        </a:rPr>
                        <a:t>U</a:t>
                      </a:r>
                      <a:r>
                        <a:rPr kumimoji="0" lang="ru-RU" sz="1500" b="0" i="0" u="none" strike="noStrike" cap="none" normalizeH="0" baseline="30000" smtClean="0">
                          <a:ln>
                            <a:noFill/>
                          </a:ln>
                          <a:solidFill>
                            <a:srgbClr val="000000"/>
                          </a:solidFill>
                          <a:effectLst/>
                          <a:latin typeface="Times New Roman" pitchFamily="18" charset="0"/>
                        </a:rPr>
                        <a:t>29+</a:t>
                      </a:r>
                      <a:r>
                        <a:rPr kumimoji="0" lang="ru-RU" sz="1500" b="1" i="0" u="none" strike="noStrike" cap="none" normalizeH="0" baseline="0" smtClean="0">
                          <a:ln>
                            <a:noFill/>
                          </a:ln>
                          <a:solidFill>
                            <a:srgbClr val="000000"/>
                          </a:solidFill>
                          <a:effectLst/>
                          <a:latin typeface="Times New Roman" pitchFamily="18" charset="0"/>
                        </a:rPr>
                        <a:t> (20</a:t>
                      </a:r>
                      <a:r>
                        <a:rPr kumimoji="0" lang="en-US" sz="1500" b="1" i="0" u="none" strike="noStrike" cap="none" normalizeH="0" baseline="0" smtClean="0">
                          <a:ln>
                            <a:noFill/>
                          </a:ln>
                          <a:solidFill>
                            <a:srgbClr val="000000"/>
                          </a:solidFill>
                          <a:effectLst/>
                          <a:latin typeface="Times New Roman" pitchFamily="18" charset="0"/>
                        </a:rPr>
                        <a:t>11</a:t>
                      </a:r>
                      <a:r>
                        <a:rPr kumimoji="0" lang="ru-RU" sz="1500" b="1" i="0" u="none" strike="noStrike" cap="none" normalizeH="0" baseline="0" smtClean="0">
                          <a:ln>
                            <a:noFill/>
                          </a:ln>
                          <a:solidFill>
                            <a:srgbClr val="000000"/>
                          </a:solidFill>
                          <a:effectLst/>
                          <a:latin typeface="Times New Roman" pitchFamily="18" charset="0"/>
                        </a:rPr>
                        <a:t>)</a:t>
                      </a:r>
                    </a:p>
                  </a:txBody>
                  <a:tcPr marL="89989" marR="89989"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CE6E8"/>
                    </a:solidFill>
                  </a:tcPr>
                </a:tc>
              </a:tr>
              <a:tr h="228600">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rPr>
                        <a:t>Stacked particles</a:t>
                      </a:r>
                      <a:endParaRPr kumimoji="0" lang="ru-RU" sz="1500" b="0" i="0" u="none" strike="noStrike" cap="none" normalizeH="0" baseline="0" smtClean="0">
                        <a:ln>
                          <a:noFill/>
                        </a:ln>
                        <a:solidFill>
                          <a:srgbClr val="000000"/>
                        </a:solidFill>
                        <a:effectLst/>
                        <a:latin typeface="Times New Roman" pitchFamily="18" charset="0"/>
                      </a:endParaRPr>
                    </a:p>
                  </a:txBody>
                  <a:tcPr marL="89989" marR="89989"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rPr>
                        <a:t>С</a:t>
                      </a:r>
                      <a:r>
                        <a:rPr kumimoji="0" lang="ru-RU" sz="1500" b="0" i="0" u="none" strike="noStrike" cap="none" normalizeH="0" baseline="30000" smtClean="0">
                          <a:ln>
                            <a:noFill/>
                          </a:ln>
                          <a:solidFill>
                            <a:srgbClr val="000000"/>
                          </a:solidFill>
                          <a:effectLst/>
                          <a:latin typeface="Times New Roman" pitchFamily="18" charset="0"/>
                        </a:rPr>
                        <a:t>6+</a:t>
                      </a:r>
                      <a:endParaRPr kumimoji="0" lang="ru-RU" sz="1500" b="0" i="0" u="none" strike="noStrike" cap="none" normalizeH="0" baseline="0" smtClean="0">
                        <a:ln>
                          <a:noFill/>
                        </a:ln>
                        <a:solidFill>
                          <a:srgbClr val="000000"/>
                        </a:solidFill>
                        <a:effectLst/>
                        <a:latin typeface="Times New Roman" pitchFamily="18" charset="0"/>
                      </a:endParaRPr>
                    </a:p>
                  </a:txBody>
                  <a:tcPr marL="89989" marR="8998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rPr>
                        <a:t>Al</a:t>
                      </a:r>
                      <a:r>
                        <a:rPr kumimoji="0" lang="en-US" sz="1500" b="0" i="0" u="none" strike="noStrike" cap="none" normalizeH="0" baseline="30000" smtClean="0">
                          <a:ln>
                            <a:noFill/>
                          </a:ln>
                          <a:solidFill>
                            <a:srgbClr val="000000"/>
                          </a:solidFill>
                          <a:effectLst/>
                          <a:latin typeface="Times New Roman" pitchFamily="18" charset="0"/>
                        </a:rPr>
                        <a:t>1</a:t>
                      </a:r>
                      <a:r>
                        <a:rPr kumimoji="0" lang="ru-RU" sz="1500" b="0" i="0" u="none" strike="noStrike" cap="none" normalizeH="0" baseline="30000" smtClean="0">
                          <a:ln>
                            <a:noFill/>
                          </a:ln>
                          <a:solidFill>
                            <a:srgbClr val="000000"/>
                          </a:solidFill>
                          <a:effectLst/>
                          <a:latin typeface="Times New Roman" pitchFamily="18" charset="0"/>
                        </a:rPr>
                        <a:t>3</a:t>
                      </a:r>
                      <a:r>
                        <a:rPr kumimoji="0" lang="en-US" sz="1500" b="0" i="0" u="none" strike="noStrike" cap="none" normalizeH="0" baseline="30000" smtClean="0">
                          <a:ln>
                            <a:noFill/>
                          </a:ln>
                          <a:solidFill>
                            <a:srgbClr val="000000"/>
                          </a:solidFill>
                          <a:effectLst/>
                          <a:latin typeface="Times New Roman" pitchFamily="18" charset="0"/>
                        </a:rPr>
                        <a:t>+</a:t>
                      </a:r>
                      <a:r>
                        <a:rPr kumimoji="0" lang="en-US" sz="1500" b="0" i="0" u="none" strike="noStrike" cap="none" normalizeH="0" baseline="0" smtClean="0">
                          <a:ln>
                            <a:noFill/>
                          </a:ln>
                          <a:solidFill>
                            <a:srgbClr val="000000"/>
                          </a:solidFill>
                          <a:effectLst/>
                          <a:latin typeface="Times New Roman" pitchFamily="18" charset="0"/>
                        </a:rPr>
                        <a:t>, Fe</a:t>
                      </a:r>
                      <a:r>
                        <a:rPr kumimoji="0" lang="ru-RU" sz="1500" b="0" i="0" u="none" strike="noStrike" cap="none" normalizeH="0" baseline="30000" smtClean="0">
                          <a:ln>
                            <a:noFill/>
                          </a:ln>
                          <a:solidFill>
                            <a:srgbClr val="000000"/>
                          </a:solidFill>
                          <a:effectLst/>
                          <a:latin typeface="Times New Roman" pitchFamily="18" charset="0"/>
                        </a:rPr>
                        <a:t>26</a:t>
                      </a:r>
                      <a:r>
                        <a:rPr kumimoji="0" lang="en-US" sz="1500" b="0" i="0" u="none" strike="noStrike" cap="none" normalizeH="0" baseline="30000" smtClean="0">
                          <a:ln>
                            <a:noFill/>
                          </a:ln>
                          <a:solidFill>
                            <a:srgbClr val="000000"/>
                          </a:solidFill>
                          <a:effectLst/>
                          <a:latin typeface="Times New Roman" pitchFamily="18" charset="0"/>
                        </a:rPr>
                        <a:t>+</a:t>
                      </a:r>
                      <a:endParaRPr kumimoji="0" lang="ru-RU" sz="1500" b="0" i="0" u="none" strike="noStrike" cap="none" normalizeH="0" baseline="0" smtClean="0">
                        <a:ln>
                          <a:noFill/>
                        </a:ln>
                        <a:solidFill>
                          <a:srgbClr val="000000"/>
                        </a:solidFill>
                        <a:effectLst/>
                        <a:latin typeface="Times New Roman" pitchFamily="18" charset="0"/>
                      </a:endParaRPr>
                    </a:p>
                  </a:txBody>
                  <a:tcPr marL="89989" marR="8998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9FBA3"/>
                    </a:solidFill>
                  </a:tcPr>
                </a:tc>
                <a:tc gridSpan="2">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rPr>
                        <a:t>up to</a:t>
                      </a:r>
                      <a:r>
                        <a:rPr kumimoji="0" lang="ru-RU" sz="1500" b="0" i="0" u="none" strike="noStrike" cap="none" normalizeH="0" baseline="0" smtClean="0">
                          <a:ln>
                            <a:noFill/>
                          </a:ln>
                          <a:solidFill>
                            <a:srgbClr val="000000"/>
                          </a:solidFill>
                          <a:effectLst/>
                          <a:latin typeface="Times New Roman" pitchFamily="18" charset="0"/>
                        </a:rPr>
                        <a:t> С</a:t>
                      </a:r>
                      <a:r>
                        <a:rPr kumimoji="0" lang="en-US" sz="1500" b="0" i="0" u="none" strike="noStrike" cap="none" normalizeH="0" baseline="0" smtClean="0">
                          <a:ln>
                            <a:noFill/>
                          </a:ln>
                          <a:solidFill>
                            <a:srgbClr val="000000"/>
                          </a:solidFill>
                          <a:effectLst/>
                          <a:latin typeface="Times New Roman" pitchFamily="18" charset="0"/>
                        </a:rPr>
                        <a:t>u</a:t>
                      </a:r>
                      <a:r>
                        <a:rPr kumimoji="0" lang="en-US" sz="1500" b="0" i="0" u="none" strike="noStrike" cap="none" normalizeH="0" baseline="30000" smtClean="0">
                          <a:ln>
                            <a:noFill/>
                          </a:ln>
                          <a:solidFill>
                            <a:srgbClr val="000000"/>
                          </a:solidFill>
                          <a:effectLst/>
                          <a:latin typeface="Times New Roman" pitchFamily="18" charset="0"/>
                        </a:rPr>
                        <a:t>29+</a:t>
                      </a:r>
                      <a:r>
                        <a:rPr kumimoji="0" lang="ru-RU" sz="1500" b="0" i="0" u="none" strike="noStrike" cap="none" normalizeH="0" baseline="30000" smtClean="0">
                          <a:ln>
                            <a:noFill/>
                          </a:ln>
                          <a:solidFill>
                            <a:srgbClr val="000000"/>
                          </a:solidFill>
                          <a:effectLst/>
                          <a:latin typeface="Times New Roman" pitchFamily="18" charset="0"/>
                        </a:rPr>
                        <a:t> </a:t>
                      </a:r>
                      <a:r>
                        <a:rPr kumimoji="0" lang="ru-RU" sz="1500" b="0" i="0" u="none" strike="noStrike" cap="none" normalizeH="0" baseline="0" smtClean="0">
                          <a:ln>
                            <a:noFill/>
                          </a:ln>
                          <a:solidFill>
                            <a:srgbClr val="000000"/>
                          </a:solidFill>
                          <a:effectLst/>
                          <a:latin typeface="Times New Roman" pitchFamily="18" charset="0"/>
                        </a:rPr>
                        <a:t>(</a:t>
                      </a:r>
                      <a:r>
                        <a:rPr kumimoji="0" lang="ru-RU" sz="1500" b="1" i="0" u="none" strike="noStrike" cap="none" normalizeH="0" baseline="0" smtClean="0">
                          <a:ln>
                            <a:noFill/>
                          </a:ln>
                          <a:solidFill>
                            <a:srgbClr val="000000"/>
                          </a:solidFill>
                          <a:effectLst/>
                          <a:latin typeface="Times New Roman" pitchFamily="18" charset="0"/>
                        </a:rPr>
                        <a:t>20</a:t>
                      </a:r>
                      <a:r>
                        <a:rPr kumimoji="0" lang="en-US" sz="1500" b="1" i="0" u="none" strike="noStrike" cap="none" normalizeH="0" baseline="0" smtClean="0">
                          <a:ln>
                            <a:noFill/>
                          </a:ln>
                          <a:solidFill>
                            <a:srgbClr val="000000"/>
                          </a:solidFill>
                          <a:effectLst/>
                          <a:latin typeface="Times New Roman" pitchFamily="18" charset="0"/>
                        </a:rPr>
                        <a:t>10</a:t>
                      </a:r>
                      <a:r>
                        <a:rPr kumimoji="0" lang="ru-RU" sz="1500" b="0" i="0" u="none" strike="noStrike" cap="none" normalizeH="0" baseline="0" smtClean="0">
                          <a:ln>
                            <a:noFill/>
                          </a:ln>
                          <a:solidFill>
                            <a:srgbClr val="000000"/>
                          </a:solidFill>
                          <a:effectLst/>
                          <a:latin typeface="Times New Roman" pitchFamily="18" charset="0"/>
                        </a:rPr>
                        <a:t>)</a:t>
                      </a:r>
                    </a:p>
                  </a:txBody>
                  <a:tcPr marL="89989" marR="89989"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CE6E8"/>
                    </a:solidFill>
                  </a:tcPr>
                </a:tc>
                <a:tc hMerge="1">
                  <a:txBody>
                    <a:bodyPr/>
                    <a:lstStyle/>
                    <a:p>
                      <a:endParaRPr lang="ru-RU"/>
                    </a:p>
                  </a:txBody>
                  <a:tcPr/>
                </a:tc>
              </a:tr>
              <a:tr h="228600">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dirty="0" smtClean="0">
                          <a:ln>
                            <a:noFill/>
                          </a:ln>
                          <a:solidFill>
                            <a:srgbClr val="000000"/>
                          </a:solidFill>
                          <a:effectLst/>
                          <a:latin typeface="Times New Roman" pitchFamily="18" charset="0"/>
                        </a:rPr>
                        <a:t>Repetition  rate</a:t>
                      </a:r>
                      <a:r>
                        <a:rPr kumimoji="0" lang="ru-RU" sz="1500" b="0" i="0" u="none" strike="noStrike" cap="none" normalizeH="0" baseline="0" dirty="0" smtClean="0">
                          <a:ln>
                            <a:noFill/>
                          </a:ln>
                          <a:solidFill>
                            <a:srgbClr val="000000"/>
                          </a:solidFill>
                          <a:effectLst/>
                          <a:latin typeface="Times New Roman" pitchFamily="18" charset="0"/>
                        </a:rPr>
                        <a:t>, </a:t>
                      </a:r>
                      <a:r>
                        <a:rPr kumimoji="0" lang="en-US" sz="1500" b="0" i="0" u="none" strike="noStrike" cap="none" normalizeH="0" baseline="0" dirty="0" smtClean="0">
                          <a:ln>
                            <a:noFill/>
                          </a:ln>
                          <a:solidFill>
                            <a:srgbClr val="000000"/>
                          </a:solidFill>
                          <a:effectLst/>
                          <a:latin typeface="Times New Roman" pitchFamily="18" charset="0"/>
                        </a:rPr>
                        <a:t>Hz</a:t>
                      </a:r>
                      <a:endParaRPr kumimoji="0" lang="ru-RU" sz="1500" b="0" i="0" u="none" strike="noStrike" cap="none" normalizeH="0" baseline="0" dirty="0" smtClean="0">
                        <a:ln>
                          <a:noFill/>
                        </a:ln>
                        <a:solidFill>
                          <a:srgbClr val="000000"/>
                        </a:solidFill>
                        <a:effectLst/>
                        <a:latin typeface="Times New Roman" pitchFamily="18" charset="0"/>
                      </a:endParaRPr>
                    </a:p>
                  </a:txBody>
                  <a:tcPr marL="89989" marR="89989"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rPr>
                        <a:t>0.3</a:t>
                      </a:r>
                      <a:endParaRPr kumimoji="0" lang="ru-RU" sz="1500" b="0" i="0" u="none" strike="noStrike" cap="none" normalizeH="0" baseline="0" smtClean="0">
                        <a:ln>
                          <a:noFill/>
                        </a:ln>
                        <a:solidFill>
                          <a:srgbClr val="000000"/>
                        </a:solidFill>
                        <a:effectLst/>
                        <a:latin typeface="Times New Roman" pitchFamily="18" charset="0"/>
                      </a:endParaRPr>
                    </a:p>
                  </a:txBody>
                  <a:tcPr marL="89989" marR="8998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hMerge="1">
                  <a:txBody>
                    <a:bodyPr/>
                    <a:lstStyle/>
                    <a:p>
                      <a:endParaRPr lang="ru-RU"/>
                    </a:p>
                  </a:txBody>
                  <a:tcPr/>
                </a:tc>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rPr>
                        <a:t>0.5</a:t>
                      </a:r>
                      <a:endParaRPr kumimoji="0" lang="ru-RU" sz="1500" b="0" i="0" u="none" strike="noStrike" cap="none" normalizeH="0" baseline="0" smtClean="0">
                        <a:ln>
                          <a:noFill/>
                        </a:ln>
                        <a:solidFill>
                          <a:srgbClr val="000000"/>
                        </a:solidFill>
                        <a:effectLst/>
                        <a:latin typeface="Times New Roman" pitchFamily="18" charset="0"/>
                      </a:endParaRPr>
                    </a:p>
                  </a:txBody>
                  <a:tcPr marL="89989" marR="8998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AA4"/>
                    </a:solidFill>
                  </a:tcPr>
                </a:tc>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rPr>
                        <a:t>1</a:t>
                      </a:r>
                      <a:r>
                        <a:rPr kumimoji="0" lang="ru-RU" sz="1500" b="0" i="0" u="none" strike="noStrike" cap="none" normalizeH="0" baseline="0" smtClean="0">
                          <a:ln>
                            <a:noFill/>
                          </a:ln>
                          <a:solidFill>
                            <a:srgbClr val="000000"/>
                          </a:solidFill>
                          <a:effectLst/>
                          <a:latin typeface="Times New Roman" pitchFamily="18" charset="0"/>
                        </a:rPr>
                        <a:t> (</a:t>
                      </a:r>
                      <a:r>
                        <a:rPr kumimoji="0" lang="ru-RU" sz="1500" b="1" i="0" u="none" strike="noStrike" cap="none" normalizeH="0" baseline="0" smtClean="0">
                          <a:ln>
                            <a:noFill/>
                          </a:ln>
                          <a:solidFill>
                            <a:srgbClr val="000000"/>
                          </a:solidFill>
                          <a:effectLst/>
                          <a:latin typeface="Times New Roman" pitchFamily="18" charset="0"/>
                        </a:rPr>
                        <a:t>20</a:t>
                      </a:r>
                      <a:r>
                        <a:rPr kumimoji="0" lang="en-US" sz="1500" b="1" i="0" u="none" strike="noStrike" cap="none" normalizeH="0" baseline="0" smtClean="0">
                          <a:ln>
                            <a:noFill/>
                          </a:ln>
                          <a:solidFill>
                            <a:srgbClr val="000000"/>
                          </a:solidFill>
                          <a:effectLst/>
                          <a:latin typeface="Times New Roman" pitchFamily="18" charset="0"/>
                        </a:rPr>
                        <a:t>12</a:t>
                      </a:r>
                      <a:r>
                        <a:rPr kumimoji="0" lang="ru-RU" sz="1500" b="0" i="0" u="none" strike="noStrike" cap="none" normalizeH="0" baseline="0" smtClean="0">
                          <a:ln>
                            <a:noFill/>
                          </a:ln>
                          <a:solidFill>
                            <a:srgbClr val="000000"/>
                          </a:solidFill>
                          <a:effectLst/>
                          <a:latin typeface="Times New Roman" pitchFamily="18" charset="0"/>
                        </a:rPr>
                        <a:t>)</a:t>
                      </a:r>
                    </a:p>
                  </a:txBody>
                  <a:tcPr marL="89989" marR="89989"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CE6E8"/>
                    </a:solidFill>
                  </a:tcPr>
                </a:tc>
              </a:tr>
              <a:tr h="228600">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rPr>
                        <a:t>Energy of beam stacking</a:t>
                      </a:r>
                      <a:r>
                        <a:rPr kumimoji="0" lang="ru-RU" sz="1500" b="0" i="0" u="none" strike="noStrike" cap="none" normalizeH="0" baseline="0" smtClean="0">
                          <a:ln>
                            <a:noFill/>
                          </a:ln>
                          <a:solidFill>
                            <a:srgbClr val="000000"/>
                          </a:solidFill>
                          <a:effectLst/>
                          <a:latin typeface="Times New Roman" pitchFamily="18" charset="0"/>
                        </a:rPr>
                        <a:t>, </a:t>
                      </a:r>
                      <a:r>
                        <a:rPr kumimoji="0" lang="en-US" sz="1500" b="0" i="0" u="none" strike="noStrike" cap="none" normalizeH="0" baseline="0" smtClean="0">
                          <a:ln>
                            <a:noFill/>
                          </a:ln>
                          <a:solidFill>
                            <a:srgbClr val="000000"/>
                          </a:solidFill>
                          <a:effectLst/>
                          <a:latin typeface="Times New Roman" pitchFamily="18" charset="0"/>
                        </a:rPr>
                        <a:t>MeV/u</a:t>
                      </a:r>
                      <a:endParaRPr kumimoji="0" lang="ru-RU" sz="1500" b="0" i="0" u="none" strike="noStrike" cap="none" normalizeH="0" baseline="0" smtClean="0">
                        <a:ln>
                          <a:noFill/>
                        </a:ln>
                        <a:solidFill>
                          <a:srgbClr val="000000"/>
                        </a:solidFill>
                        <a:effectLst/>
                        <a:latin typeface="Times New Roman" pitchFamily="18" charset="0"/>
                      </a:endParaRPr>
                    </a:p>
                  </a:txBody>
                  <a:tcPr marL="89989" marR="89989"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chemeClr val="tx1"/>
                          </a:solidFill>
                          <a:effectLst/>
                          <a:latin typeface="Times New Roman" pitchFamily="18" charset="0"/>
                        </a:rPr>
                        <a:t>200</a:t>
                      </a:r>
                      <a:endParaRPr kumimoji="0" lang="ru-RU" sz="1500" b="0" i="0" u="none" strike="noStrike" cap="none" normalizeH="0" baseline="0" smtClean="0">
                        <a:ln>
                          <a:noFill/>
                        </a:ln>
                        <a:solidFill>
                          <a:schemeClr val="tx1"/>
                        </a:solidFill>
                        <a:effectLst/>
                        <a:latin typeface="Times New Roman" pitchFamily="18" charset="0"/>
                      </a:endParaRPr>
                    </a:p>
                  </a:txBody>
                  <a:tcPr marL="89989" marR="8998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chemeClr val="tx1"/>
                          </a:solidFill>
                          <a:effectLst/>
                          <a:latin typeface="Times New Roman" pitchFamily="18" charset="0"/>
                        </a:rPr>
                        <a:t>400</a:t>
                      </a:r>
                      <a:endParaRPr kumimoji="0" lang="ru-RU" sz="1500" b="0" i="0" u="none" strike="noStrike" cap="none" normalizeH="0" baseline="0" smtClean="0">
                        <a:ln>
                          <a:noFill/>
                        </a:ln>
                        <a:solidFill>
                          <a:srgbClr val="000000"/>
                        </a:solidFill>
                        <a:effectLst/>
                        <a:latin typeface="Times New Roman" pitchFamily="18" charset="0"/>
                      </a:endParaRPr>
                    </a:p>
                  </a:txBody>
                  <a:tcPr marL="89989" marR="8998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9FBA3"/>
                    </a:solidFill>
                  </a:tcPr>
                </a:tc>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rPr>
                        <a:t>500</a:t>
                      </a:r>
                      <a:endParaRPr kumimoji="0" lang="ru-RU" sz="1500" b="0" i="0" u="none" strike="noStrike" cap="none" normalizeH="0" baseline="30000" smtClean="0">
                        <a:ln>
                          <a:noFill/>
                        </a:ln>
                        <a:solidFill>
                          <a:srgbClr val="000000"/>
                        </a:solidFill>
                        <a:effectLst/>
                        <a:latin typeface="Times New Roman" pitchFamily="18" charset="0"/>
                      </a:endParaRPr>
                    </a:p>
                  </a:txBody>
                  <a:tcPr marL="89989" marR="8998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AA4"/>
                    </a:solidFill>
                  </a:tcPr>
                </a:tc>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rPr>
                        <a:t>7</a:t>
                      </a:r>
                      <a:r>
                        <a:rPr kumimoji="0" lang="en-US" sz="1500" b="0" i="0" u="none" strike="noStrike" cap="none" normalizeH="0" baseline="0" smtClean="0">
                          <a:ln>
                            <a:noFill/>
                          </a:ln>
                          <a:solidFill>
                            <a:srgbClr val="000000"/>
                          </a:solidFill>
                          <a:effectLst/>
                          <a:latin typeface="Times New Roman" pitchFamily="18" charset="0"/>
                        </a:rPr>
                        <a:t>00 </a:t>
                      </a:r>
                      <a:r>
                        <a:rPr kumimoji="0" lang="ru-RU" sz="1500" b="0" i="0" u="none" strike="noStrike" cap="none" normalizeH="0" baseline="0" smtClean="0">
                          <a:ln>
                            <a:noFill/>
                          </a:ln>
                          <a:solidFill>
                            <a:srgbClr val="000000"/>
                          </a:solidFill>
                          <a:effectLst/>
                          <a:latin typeface="Times New Roman" pitchFamily="18" charset="0"/>
                        </a:rPr>
                        <a:t>(</a:t>
                      </a:r>
                      <a:r>
                        <a:rPr kumimoji="0" lang="ru-RU" sz="1500" b="1" i="0" u="none" strike="noStrike" cap="none" normalizeH="0" baseline="0" smtClean="0">
                          <a:ln>
                            <a:noFill/>
                          </a:ln>
                          <a:solidFill>
                            <a:srgbClr val="000000"/>
                          </a:solidFill>
                          <a:effectLst/>
                          <a:latin typeface="Times New Roman" pitchFamily="18" charset="0"/>
                        </a:rPr>
                        <a:t>20</a:t>
                      </a:r>
                      <a:r>
                        <a:rPr kumimoji="0" lang="en-US" sz="1500" b="1" i="0" u="none" strike="noStrike" cap="none" normalizeH="0" baseline="0" smtClean="0">
                          <a:ln>
                            <a:noFill/>
                          </a:ln>
                          <a:solidFill>
                            <a:srgbClr val="000000"/>
                          </a:solidFill>
                          <a:effectLst/>
                          <a:latin typeface="Times New Roman" pitchFamily="18" charset="0"/>
                        </a:rPr>
                        <a:t>12</a:t>
                      </a:r>
                      <a:r>
                        <a:rPr kumimoji="0" lang="ru-RU" sz="1500" b="0" i="0" u="none" strike="noStrike" cap="none" normalizeH="0" baseline="0" smtClean="0">
                          <a:ln>
                            <a:noFill/>
                          </a:ln>
                          <a:solidFill>
                            <a:srgbClr val="000000"/>
                          </a:solidFill>
                          <a:effectLst/>
                          <a:latin typeface="Times New Roman" pitchFamily="18" charset="0"/>
                        </a:rPr>
                        <a:t>)</a:t>
                      </a:r>
                    </a:p>
                  </a:txBody>
                  <a:tcPr marL="89989" marR="89989"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CE6E8"/>
                    </a:solidFill>
                  </a:tcPr>
                </a:tc>
              </a:tr>
              <a:tr h="228600">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rPr>
                        <a:t>Intensity of UK synchrotron (for</a:t>
                      </a:r>
                      <a:r>
                        <a:rPr kumimoji="0" lang="ru-RU" sz="1500" b="0" i="0" u="none" strike="noStrike" cap="none" normalizeH="0" baseline="0" smtClean="0">
                          <a:ln>
                            <a:noFill/>
                          </a:ln>
                          <a:solidFill>
                            <a:srgbClr val="000000"/>
                          </a:solidFill>
                          <a:effectLst/>
                          <a:latin typeface="Times New Roman" pitchFamily="18" charset="0"/>
                        </a:rPr>
                        <a:t> С</a:t>
                      </a:r>
                      <a:r>
                        <a:rPr kumimoji="0" lang="ru-RU" sz="1500" b="0" i="0" u="none" strike="noStrike" cap="none" normalizeH="0" baseline="30000" smtClean="0">
                          <a:ln>
                            <a:noFill/>
                          </a:ln>
                          <a:solidFill>
                            <a:srgbClr val="000000"/>
                          </a:solidFill>
                          <a:effectLst/>
                          <a:latin typeface="Times New Roman" pitchFamily="18" charset="0"/>
                        </a:rPr>
                        <a:t>4+</a:t>
                      </a:r>
                      <a:r>
                        <a:rPr kumimoji="0" lang="ru-RU" sz="1500" b="0" i="0" u="none" strike="noStrike" cap="none" normalizeH="0" baseline="0" smtClean="0">
                          <a:ln>
                            <a:noFill/>
                          </a:ln>
                          <a:solidFill>
                            <a:srgbClr val="000000"/>
                          </a:solidFill>
                          <a:effectLst/>
                          <a:latin typeface="Times New Roman" pitchFamily="18" charset="0"/>
                        </a:rPr>
                        <a:t> </a:t>
                      </a:r>
                      <a:r>
                        <a:rPr kumimoji="0" lang="en-US" sz="1500" b="0" i="0" u="none" strike="noStrike" cap="none" normalizeH="0" baseline="0" smtClean="0">
                          <a:ln>
                            <a:noFill/>
                          </a:ln>
                          <a:solidFill>
                            <a:srgbClr val="000000"/>
                          </a:solidFill>
                          <a:effectLst/>
                          <a:latin typeface="Times New Roman" pitchFamily="18" charset="0"/>
                        </a:rPr>
                        <a:t>ions)</a:t>
                      </a:r>
                      <a:endParaRPr kumimoji="0" lang="ru-RU" sz="1500" b="0" i="0" u="none" strike="noStrike" cap="none" normalizeH="0" baseline="0" smtClean="0">
                        <a:ln>
                          <a:noFill/>
                        </a:ln>
                        <a:solidFill>
                          <a:srgbClr val="000000"/>
                        </a:solidFill>
                        <a:effectLst/>
                        <a:latin typeface="Times New Roman" pitchFamily="18" charset="0"/>
                      </a:endParaRPr>
                    </a:p>
                  </a:txBody>
                  <a:tcPr marL="89989" marR="89989"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rPr>
                        <a:t>10</a:t>
                      </a:r>
                      <a:r>
                        <a:rPr kumimoji="0" lang="en-US" sz="1500" b="0" i="0" u="none" strike="noStrike" cap="none" normalizeH="0" baseline="30000" smtClean="0">
                          <a:ln>
                            <a:noFill/>
                          </a:ln>
                          <a:solidFill>
                            <a:srgbClr val="000000"/>
                          </a:solidFill>
                          <a:effectLst/>
                          <a:latin typeface="Times New Roman" pitchFamily="18" charset="0"/>
                        </a:rPr>
                        <a:t>9</a:t>
                      </a:r>
                      <a:endParaRPr kumimoji="0" lang="ru-RU" sz="1500" b="0" i="0" u="none" strike="noStrike" cap="none" normalizeH="0" baseline="30000" smtClean="0">
                        <a:ln>
                          <a:noFill/>
                        </a:ln>
                        <a:solidFill>
                          <a:srgbClr val="000000"/>
                        </a:solidFill>
                        <a:effectLst/>
                        <a:latin typeface="Times New Roman" pitchFamily="18" charset="0"/>
                      </a:endParaRPr>
                    </a:p>
                  </a:txBody>
                  <a:tcPr marL="89989" marR="8998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rPr>
                        <a:t>2x10</a:t>
                      </a:r>
                      <a:r>
                        <a:rPr kumimoji="0" lang="en-US" sz="1500" b="0" i="0" u="none" strike="noStrike" cap="none" normalizeH="0" baseline="30000" smtClean="0">
                          <a:ln>
                            <a:noFill/>
                          </a:ln>
                          <a:solidFill>
                            <a:srgbClr val="000000"/>
                          </a:solidFill>
                          <a:effectLst/>
                          <a:latin typeface="Times New Roman" pitchFamily="18" charset="0"/>
                        </a:rPr>
                        <a:t>9</a:t>
                      </a:r>
                      <a:endParaRPr kumimoji="0" lang="ru-RU" sz="1500" b="0" i="0" u="none" strike="noStrike" cap="none" normalizeH="0" baseline="0" smtClean="0">
                        <a:ln>
                          <a:noFill/>
                        </a:ln>
                        <a:solidFill>
                          <a:srgbClr val="000000"/>
                        </a:solidFill>
                        <a:effectLst/>
                        <a:latin typeface="Times New Roman" pitchFamily="18" charset="0"/>
                      </a:endParaRPr>
                    </a:p>
                  </a:txBody>
                  <a:tcPr marL="89989" marR="8998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9FBA3"/>
                    </a:solidFill>
                  </a:tcPr>
                </a:tc>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rPr>
                        <a:t>3x10</a:t>
                      </a:r>
                      <a:r>
                        <a:rPr kumimoji="0" lang="en-US" sz="1500" b="0" i="0" u="none" strike="noStrike" cap="none" normalizeH="0" baseline="30000" smtClean="0">
                          <a:ln>
                            <a:noFill/>
                          </a:ln>
                          <a:solidFill>
                            <a:srgbClr val="000000"/>
                          </a:solidFill>
                          <a:effectLst/>
                          <a:latin typeface="Times New Roman" pitchFamily="18" charset="0"/>
                        </a:rPr>
                        <a:t>9</a:t>
                      </a:r>
                      <a:endParaRPr kumimoji="0" lang="ru-RU" sz="1500" b="0" i="0" u="none" strike="noStrike" cap="none" normalizeH="0" baseline="30000" smtClean="0">
                        <a:ln>
                          <a:noFill/>
                        </a:ln>
                        <a:solidFill>
                          <a:srgbClr val="000000"/>
                        </a:solidFill>
                        <a:effectLst/>
                        <a:latin typeface="Times New Roman" pitchFamily="18" charset="0"/>
                      </a:endParaRPr>
                    </a:p>
                  </a:txBody>
                  <a:tcPr marL="89989" marR="8998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AA4"/>
                    </a:solidFill>
                  </a:tcPr>
                </a:tc>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rPr>
                        <a:t>&gt;10</a:t>
                      </a:r>
                      <a:r>
                        <a:rPr kumimoji="0" lang="en-US" sz="1500" b="0" i="0" u="none" strike="noStrike" cap="none" normalizeH="0" baseline="30000" smtClean="0">
                          <a:ln>
                            <a:noFill/>
                          </a:ln>
                          <a:solidFill>
                            <a:srgbClr val="000000"/>
                          </a:solidFill>
                          <a:effectLst/>
                          <a:latin typeface="Times New Roman" pitchFamily="18" charset="0"/>
                        </a:rPr>
                        <a:t>10 </a:t>
                      </a:r>
                      <a:r>
                        <a:rPr kumimoji="0" lang="ru-RU" sz="1500" b="0" i="0" u="none" strike="noStrike" cap="none" normalizeH="0" baseline="0" smtClean="0">
                          <a:ln>
                            <a:noFill/>
                          </a:ln>
                          <a:solidFill>
                            <a:srgbClr val="000000"/>
                          </a:solidFill>
                          <a:effectLst/>
                          <a:latin typeface="Times New Roman" pitchFamily="18" charset="0"/>
                        </a:rPr>
                        <a:t>(</a:t>
                      </a:r>
                      <a:r>
                        <a:rPr kumimoji="0" lang="ru-RU" sz="1500" b="1" i="0" u="none" strike="noStrike" cap="none" normalizeH="0" baseline="0" smtClean="0">
                          <a:ln>
                            <a:noFill/>
                          </a:ln>
                          <a:solidFill>
                            <a:srgbClr val="000000"/>
                          </a:solidFill>
                          <a:effectLst/>
                          <a:latin typeface="Times New Roman" pitchFamily="18" charset="0"/>
                        </a:rPr>
                        <a:t>20</a:t>
                      </a:r>
                      <a:r>
                        <a:rPr kumimoji="0" lang="en-US" sz="1500" b="1" i="0" u="none" strike="noStrike" cap="none" normalizeH="0" baseline="0" smtClean="0">
                          <a:ln>
                            <a:noFill/>
                          </a:ln>
                          <a:solidFill>
                            <a:srgbClr val="000000"/>
                          </a:solidFill>
                          <a:effectLst/>
                          <a:latin typeface="Times New Roman" pitchFamily="18" charset="0"/>
                        </a:rPr>
                        <a:t>12</a:t>
                      </a:r>
                      <a:r>
                        <a:rPr kumimoji="0" lang="ru-RU" sz="1500" b="0" i="0" u="none" strike="noStrike" cap="none" normalizeH="0" baseline="0" smtClean="0">
                          <a:ln>
                            <a:noFill/>
                          </a:ln>
                          <a:solidFill>
                            <a:srgbClr val="000000"/>
                          </a:solidFill>
                          <a:effectLst/>
                          <a:latin typeface="Times New Roman" pitchFamily="18" charset="0"/>
                        </a:rPr>
                        <a:t>)</a:t>
                      </a:r>
                    </a:p>
                  </a:txBody>
                  <a:tcPr marL="89989" marR="89989"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CE6E8"/>
                    </a:solidFill>
                  </a:tcPr>
                </a:tc>
              </a:tr>
              <a:tr h="228600">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dirty="0" smtClean="0">
                          <a:ln>
                            <a:noFill/>
                          </a:ln>
                          <a:solidFill>
                            <a:srgbClr val="000000"/>
                          </a:solidFill>
                          <a:effectLst/>
                          <a:latin typeface="Times New Roman" pitchFamily="18" charset="0"/>
                        </a:rPr>
                        <a:t>Beam  momentum spread, %</a:t>
                      </a:r>
                      <a:endParaRPr kumimoji="0" lang="ru-RU" sz="1500" b="0" i="0" u="none" strike="noStrike" cap="none" normalizeH="0" baseline="30000" dirty="0" smtClean="0">
                        <a:ln>
                          <a:noFill/>
                        </a:ln>
                        <a:solidFill>
                          <a:srgbClr val="000000"/>
                        </a:solidFill>
                        <a:effectLst/>
                        <a:latin typeface="Times New Roman" pitchFamily="18" charset="0"/>
                      </a:endParaRPr>
                    </a:p>
                  </a:txBody>
                  <a:tcPr marL="89989" marR="89989"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rPr>
                        <a:t>0</a:t>
                      </a:r>
                      <a:r>
                        <a:rPr kumimoji="0" lang="en-US" sz="1500" b="0" i="0" u="none" strike="noStrike" cap="none" normalizeH="0" baseline="0" smtClean="0">
                          <a:ln>
                            <a:noFill/>
                          </a:ln>
                          <a:solidFill>
                            <a:srgbClr val="000000"/>
                          </a:solidFill>
                          <a:effectLst/>
                          <a:latin typeface="Times New Roman" pitchFamily="18" charset="0"/>
                        </a:rPr>
                        <a:t>.</a:t>
                      </a:r>
                      <a:r>
                        <a:rPr kumimoji="0" lang="ru-RU" sz="1500" b="0" i="0" u="none" strike="noStrike" cap="none" normalizeH="0" baseline="0" smtClean="0">
                          <a:ln>
                            <a:noFill/>
                          </a:ln>
                          <a:solidFill>
                            <a:srgbClr val="000000"/>
                          </a:solidFill>
                          <a:effectLst/>
                          <a:latin typeface="Times New Roman" pitchFamily="18" charset="0"/>
                        </a:rPr>
                        <a:t>0</a:t>
                      </a:r>
                      <a:r>
                        <a:rPr kumimoji="0" lang="en-US" sz="1500" b="0" i="0" u="none" strike="noStrike" cap="none" normalizeH="0" baseline="0" smtClean="0">
                          <a:ln>
                            <a:noFill/>
                          </a:ln>
                          <a:solidFill>
                            <a:srgbClr val="000000"/>
                          </a:solidFill>
                          <a:effectLst/>
                          <a:latin typeface="Times New Roman" pitchFamily="18" charset="0"/>
                        </a:rPr>
                        <a:t>5</a:t>
                      </a:r>
                      <a:endParaRPr kumimoji="0" lang="ru-RU" sz="1500" b="0" i="0" u="none" strike="noStrike" cap="none" normalizeH="0" baseline="0" smtClean="0">
                        <a:ln>
                          <a:noFill/>
                        </a:ln>
                        <a:solidFill>
                          <a:srgbClr val="000000"/>
                        </a:solidFill>
                        <a:effectLst/>
                        <a:latin typeface="Times New Roman" pitchFamily="18" charset="0"/>
                      </a:endParaRPr>
                    </a:p>
                  </a:txBody>
                  <a:tcPr marL="89989" marR="8998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rPr>
                        <a:t>0</a:t>
                      </a:r>
                      <a:r>
                        <a:rPr kumimoji="0" lang="en-US" sz="1500" b="0" i="0" u="none" strike="noStrike" cap="none" normalizeH="0" baseline="0" smtClean="0">
                          <a:ln>
                            <a:noFill/>
                          </a:ln>
                          <a:solidFill>
                            <a:srgbClr val="000000"/>
                          </a:solidFill>
                          <a:effectLst/>
                          <a:latin typeface="Times New Roman" pitchFamily="18" charset="0"/>
                        </a:rPr>
                        <a:t>.</a:t>
                      </a:r>
                      <a:r>
                        <a:rPr kumimoji="0" lang="ru-RU" sz="1500" b="0" i="0" u="none" strike="noStrike" cap="none" normalizeH="0" baseline="0" smtClean="0">
                          <a:ln>
                            <a:noFill/>
                          </a:ln>
                          <a:solidFill>
                            <a:srgbClr val="000000"/>
                          </a:solidFill>
                          <a:effectLst/>
                          <a:latin typeface="Times New Roman" pitchFamily="18" charset="0"/>
                        </a:rPr>
                        <a:t>04</a:t>
                      </a:r>
                    </a:p>
                  </a:txBody>
                  <a:tcPr marL="89989" marR="8998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9FBA3"/>
                    </a:solidFill>
                  </a:tcPr>
                </a:tc>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rPr>
                        <a:t>0</a:t>
                      </a:r>
                      <a:r>
                        <a:rPr kumimoji="0" lang="en-US" sz="1500" b="0" i="0" u="none" strike="noStrike" cap="none" normalizeH="0" baseline="0" smtClean="0">
                          <a:ln>
                            <a:noFill/>
                          </a:ln>
                          <a:solidFill>
                            <a:srgbClr val="000000"/>
                          </a:solidFill>
                          <a:effectLst/>
                          <a:latin typeface="Times New Roman" pitchFamily="18" charset="0"/>
                        </a:rPr>
                        <a:t>.</a:t>
                      </a:r>
                      <a:r>
                        <a:rPr kumimoji="0" lang="ru-RU" sz="1500" b="0" i="0" u="none" strike="noStrike" cap="none" normalizeH="0" baseline="0" smtClean="0">
                          <a:ln>
                            <a:noFill/>
                          </a:ln>
                          <a:solidFill>
                            <a:srgbClr val="000000"/>
                          </a:solidFill>
                          <a:effectLst/>
                          <a:latin typeface="Times New Roman" pitchFamily="18" charset="0"/>
                        </a:rPr>
                        <a:t>0</a:t>
                      </a:r>
                      <a:r>
                        <a:rPr kumimoji="0" lang="en-US" sz="1500" b="0" i="0" u="none" strike="noStrike" cap="none" normalizeH="0" baseline="0" smtClean="0">
                          <a:ln>
                            <a:noFill/>
                          </a:ln>
                          <a:solidFill>
                            <a:srgbClr val="000000"/>
                          </a:solidFill>
                          <a:effectLst/>
                          <a:latin typeface="Times New Roman" pitchFamily="18" charset="0"/>
                        </a:rPr>
                        <a:t>3</a:t>
                      </a:r>
                      <a:endParaRPr kumimoji="0" lang="ru-RU" sz="1500" b="0" i="0" u="none" strike="noStrike" cap="none" normalizeH="0" baseline="30000" smtClean="0">
                        <a:ln>
                          <a:noFill/>
                        </a:ln>
                        <a:solidFill>
                          <a:srgbClr val="000000"/>
                        </a:solidFill>
                        <a:effectLst/>
                        <a:latin typeface="Times New Roman" pitchFamily="18" charset="0"/>
                      </a:endParaRPr>
                    </a:p>
                  </a:txBody>
                  <a:tcPr marL="89989" marR="8998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AA4"/>
                    </a:solidFill>
                  </a:tcPr>
                </a:tc>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rPr>
                        <a:t>&lt;</a:t>
                      </a:r>
                      <a:r>
                        <a:rPr kumimoji="0" lang="ru-RU" sz="1500" b="0" i="0" u="none" strike="noStrike" cap="none" normalizeH="0" baseline="0" smtClean="0">
                          <a:ln>
                            <a:noFill/>
                          </a:ln>
                          <a:solidFill>
                            <a:srgbClr val="000000"/>
                          </a:solidFill>
                          <a:effectLst/>
                          <a:latin typeface="Times New Roman" pitchFamily="18" charset="0"/>
                        </a:rPr>
                        <a:t>0</a:t>
                      </a:r>
                      <a:r>
                        <a:rPr kumimoji="0" lang="en-US" sz="1500" b="0" i="0" u="none" strike="noStrike" cap="none" normalizeH="0" baseline="0" smtClean="0">
                          <a:ln>
                            <a:noFill/>
                          </a:ln>
                          <a:solidFill>
                            <a:srgbClr val="000000"/>
                          </a:solidFill>
                          <a:effectLst/>
                          <a:latin typeface="Times New Roman" pitchFamily="18" charset="0"/>
                        </a:rPr>
                        <a:t>.</a:t>
                      </a:r>
                      <a:r>
                        <a:rPr kumimoji="0" lang="ru-RU" sz="1500" b="0" i="0" u="none" strike="noStrike" cap="none" normalizeH="0" baseline="0" smtClean="0">
                          <a:ln>
                            <a:noFill/>
                          </a:ln>
                          <a:solidFill>
                            <a:srgbClr val="000000"/>
                          </a:solidFill>
                          <a:effectLst/>
                          <a:latin typeface="Times New Roman" pitchFamily="18" charset="0"/>
                        </a:rPr>
                        <a:t>0</a:t>
                      </a:r>
                      <a:r>
                        <a:rPr kumimoji="0" lang="en-US" sz="1500" b="0" i="0" u="none" strike="noStrike" cap="none" normalizeH="0" baseline="0" smtClean="0">
                          <a:ln>
                            <a:noFill/>
                          </a:ln>
                          <a:solidFill>
                            <a:srgbClr val="000000"/>
                          </a:solidFill>
                          <a:effectLst/>
                          <a:latin typeface="Times New Roman" pitchFamily="18" charset="0"/>
                        </a:rPr>
                        <a:t>3</a:t>
                      </a:r>
                      <a:endParaRPr kumimoji="0" lang="ru-RU" sz="1500" b="0" i="0" u="none" strike="noStrike" cap="none" normalizeH="0" baseline="30000" smtClean="0">
                        <a:ln>
                          <a:noFill/>
                        </a:ln>
                        <a:solidFill>
                          <a:srgbClr val="000000"/>
                        </a:solidFill>
                        <a:effectLst/>
                        <a:latin typeface="Times New Roman" pitchFamily="18" charset="0"/>
                      </a:endParaRPr>
                    </a:p>
                  </a:txBody>
                  <a:tcPr marL="89989" marR="89989"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CE6E8"/>
                    </a:solidFill>
                  </a:tcPr>
                </a:tc>
              </a:tr>
              <a:tr h="228600">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rPr>
                        <a:t>Efficiency of charge exchange injection, %</a:t>
                      </a:r>
                      <a:endParaRPr kumimoji="0" lang="ru-RU" sz="1500" b="0" i="0" u="none" strike="noStrike" cap="none" normalizeH="0" baseline="30000" smtClean="0">
                        <a:ln>
                          <a:noFill/>
                        </a:ln>
                        <a:solidFill>
                          <a:srgbClr val="000000"/>
                        </a:solidFill>
                        <a:effectLst/>
                        <a:latin typeface="Times New Roman" pitchFamily="18" charset="0"/>
                      </a:endParaRPr>
                    </a:p>
                  </a:txBody>
                  <a:tcPr marL="89989" marR="89989"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rPr>
                        <a:t>~50</a:t>
                      </a:r>
                      <a:endParaRPr kumimoji="0" lang="ru-RU" sz="1500" b="0" i="0" u="none" strike="noStrike" cap="none" normalizeH="0" baseline="0" smtClean="0">
                        <a:ln>
                          <a:noFill/>
                        </a:ln>
                        <a:solidFill>
                          <a:srgbClr val="000000"/>
                        </a:solidFill>
                        <a:effectLst/>
                        <a:latin typeface="Times New Roman" pitchFamily="18" charset="0"/>
                      </a:endParaRPr>
                    </a:p>
                  </a:txBody>
                  <a:tcPr marL="89989" marR="8998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rPr>
                        <a:t>~60</a:t>
                      </a:r>
                      <a:endParaRPr kumimoji="0" lang="ru-RU" sz="1500" b="0" i="0" u="none" strike="noStrike" cap="none" normalizeH="0" baseline="0" smtClean="0">
                        <a:ln>
                          <a:noFill/>
                        </a:ln>
                        <a:solidFill>
                          <a:srgbClr val="000000"/>
                        </a:solidFill>
                        <a:effectLst/>
                        <a:latin typeface="Times New Roman" pitchFamily="18" charset="0"/>
                      </a:endParaRPr>
                    </a:p>
                  </a:txBody>
                  <a:tcPr marL="89989" marR="8998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9FBA3"/>
                    </a:solidFill>
                  </a:tcPr>
                </a:tc>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rPr>
                        <a:t>~80</a:t>
                      </a:r>
                      <a:endParaRPr kumimoji="0" lang="ru-RU" sz="1500" b="0" i="0" u="none" strike="noStrike" cap="none" normalizeH="0" baseline="0" smtClean="0">
                        <a:ln>
                          <a:noFill/>
                        </a:ln>
                        <a:solidFill>
                          <a:srgbClr val="000000"/>
                        </a:solidFill>
                        <a:effectLst/>
                        <a:latin typeface="Times New Roman" pitchFamily="18" charset="0"/>
                      </a:endParaRPr>
                    </a:p>
                  </a:txBody>
                  <a:tcPr marL="89989" marR="8998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AA4"/>
                    </a:solidFill>
                  </a:tcPr>
                </a:tc>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rPr>
                        <a:t>~100</a:t>
                      </a:r>
                      <a:endParaRPr kumimoji="0" lang="ru-RU" sz="1500" b="0" i="0" u="none" strike="noStrike" cap="none" normalizeH="0" baseline="0" smtClean="0">
                        <a:ln>
                          <a:noFill/>
                        </a:ln>
                        <a:solidFill>
                          <a:srgbClr val="000000"/>
                        </a:solidFill>
                        <a:effectLst/>
                        <a:latin typeface="Times New Roman" pitchFamily="18" charset="0"/>
                      </a:endParaRPr>
                    </a:p>
                  </a:txBody>
                  <a:tcPr marL="89989" marR="89989"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CE6E8"/>
                    </a:solidFill>
                  </a:tcPr>
                </a:tc>
              </a:tr>
              <a:tr h="228600">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rPr>
                        <a:t>Dynamic aperture of U-10 ring</a:t>
                      </a:r>
                      <a:r>
                        <a:rPr kumimoji="0" lang="ru-RU" sz="1500" b="0" i="0" u="none" strike="noStrike" cap="none" normalizeH="0" baseline="0" smtClean="0">
                          <a:ln>
                            <a:noFill/>
                          </a:ln>
                          <a:solidFill>
                            <a:srgbClr val="000000"/>
                          </a:solidFill>
                          <a:effectLst/>
                          <a:latin typeface="Times New Roman" pitchFamily="18" charset="0"/>
                        </a:rPr>
                        <a:t>, </a:t>
                      </a:r>
                      <a:r>
                        <a:rPr kumimoji="0" lang="en-US" sz="1500" b="0" i="0" u="none" strike="noStrike" cap="none" normalizeH="0" baseline="0" smtClean="0">
                          <a:ln>
                            <a:noFill/>
                          </a:ln>
                          <a:solidFill>
                            <a:srgbClr val="000000"/>
                          </a:solidFill>
                          <a:effectLst/>
                          <a:latin typeface="Symbol" pitchFamily="18" charset="2"/>
                        </a:rPr>
                        <a:t>p</a:t>
                      </a:r>
                      <a:r>
                        <a:rPr kumimoji="0" lang="ru-RU" sz="1500" b="0" i="0" u="none" strike="noStrike" cap="none" normalizeH="0" baseline="0" smtClean="0">
                          <a:ln>
                            <a:noFill/>
                          </a:ln>
                          <a:solidFill>
                            <a:srgbClr val="000000"/>
                          </a:solidFill>
                          <a:effectLst/>
                          <a:latin typeface="Times New Roman" pitchFamily="18" charset="0"/>
                        </a:rPr>
                        <a:t> </a:t>
                      </a:r>
                      <a:r>
                        <a:rPr kumimoji="0" lang="en-US" sz="1500" b="0" i="0" u="none" strike="noStrike" cap="none" normalizeH="0" baseline="0" smtClean="0">
                          <a:ln>
                            <a:noFill/>
                          </a:ln>
                          <a:solidFill>
                            <a:srgbClr val="000000"/>
                          </a:solidFill>
                          <a:effectLst/>
                          <a:latin typeface="Times New Roman" pitchFamily="18" charset="0"/>
                        </a:rPr>
                        <a:t>mm</a:t>
                      </a:r>
                      <a:r>
                        <a:rPr kumimoji="0" lang="ru-RU" sz="1500" b="0" i="0" u="none" strike="noStrike" cap="none" normalizeH="0" baseline="0" smtClean="0">
                          <a:ln>
                            <a:noFill/>
                          </a:ln>
                          <a:solidFill>
                            <a:srgbClr val="000000"/>
                          </a:solidFill>
                          <a:effectLst/>
                          <a:latin typeface="Times New Roman" pitchFamily="18" charset="0"/>
                        </a:rPr>
                        <a:t> </a:t>
                      </a:r>
                      <a:r>
                        <a:rPr kumimoji="0" lang="en-US" sz="1500" b="0" i="0" u="none" strike="noStrike" cap="none" normalizeH="0" baseline="0" smtClean="0">
                          <a:ln>
                            <a:noFill/>
                          </a:ln>
                          <a:solidFill>
                            <a:srgbClr val="000000"/>
                          </a:solidFill>
                          <a:effectLst/>
                          <a:latin typeface="Times New Roman" pitchFamily="18" charset="0"/>
                        </a:rPr>
                        <a:t>mrad</a:t>
                      </a:r>
                      <a:endParaRPr kumimoji="0" lang="ru-RU" sz="1500" b="0" i="0" u="none" strike="noStrike" cap="none" normalizeH="0" baseline="0" smtClean="0">
                        <a:ln>
                          <a:noFill/>
                        </a:ln>
                        <a:solidFill>
                          <a:srgbClr val="000000"/>
                        </a:solidFill>
                        <a:effectLst/>
                        <a:latin typeface="Times New Roman" pitchFamily="18" charset="0"/>
                      </a:endParaRPr>
                    </a:p>
                  </a:txBody>
                  <a:tcPr marL="89989" marR="89989"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rPr>
                        <a:t>7</a:t>
                      </a:r>
                    </a:p>
                  </a:txBody>
                  <a:tcPr marL="89989" marR="8998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rPr>
                        <a:t>12</a:t>
                      </a:r>
                      <a:endParaRPr kumimoji="0" lang="ru-RU" sz="1500" b="0" i="0" u="none" strike="noStrike" cap="none" normalizeH="0" baseline="0" smtClean="0">
                        <a:ln>
                          <a:noFill/>
                        </a:ln>
                        <a:solidFill>
                          <a:srgbClr val="000000"/>
                        </a:solidFill>
                        <a:effectLst/>
                        <a:latin typeface="Times New Roman" pitchFamily="18" charset="0"/>
                      </a:endParaRPr>
                    </a:p>
                  </a:txBody>
                  <a:tcPr marL="89989" marR="8998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9FBA3"/>
                    </a:solidFill>
                  </a:tcPr>
                </a:tc>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rPr>
                        <a:t>15-20</a:t>
                      </a:r>
                    </a:p>
                  </a:txBody>
                  <a:tcPr marL="89989" marR="8998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AA4"/>
                    </a:solidFill>
                  </a:tcPr>
                </a:tc>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rPr>
                        <a:t>50</a:t>
                      </a:r>
                    </a:p>
                  </a:txBody>
                  <a:tcPr marL="89989" marR="89989"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CE6E8"/>
                    </a:solidFill>
                  </a:tcPr>
                </a:tc>
              </a:tr>
              <a:tr h="228600">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dirty="0" smtClean="0">
                          <a:ln>
                            <a:noFill/>
                          </a:ln>
                          <a:solidFill>
                            <a:srgbClr val="000000"/>
                          </a:solidFill>
                          <a:effectLst/>
                          <a:latin typeface="Times New Roman" pitchFamily="18" charset="0"/>
                        </a:rPr>
                        <a:t>Efficiency of beam  stacking, %</a:t>
                      </a:r>
                      <a:endParaRPr kumimoji="0" lang="ru-RU" sz="1500" b="0" i="0" u="none" strike="noStrike" cap="none" normalizeH="0" baseline="0" dirty="0" smtClean="0">
                        <a:ln>
                          <a:noFill/>
                        </a:ln>
                        <a:solidFill>
                          <a:srgbClr val="000000"/>
                        </a:solidFill>
                        <a:effectLst/>
                        <a:latin typeface="Times New Roman" pitchFamily="18" charset="0"/>
                      </a:endParaRPr>
                    </a:p>
                  </a:txBody>
                  <a:tcPr marL="89989" marR="89989"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rPr>
                        <a:t>&gt;80</a:t>
                      </a:r>
                      <a:endParaRPr kumimoji="0" lang="ru-RU" sz="1500" b="0" i="0" u="none" strike="noStrike" cap="none" normalizeH="0" baseline="0" smtClean="0">
                        <a:ln>
                          <a:noFill/>
                        </a:ln>
                        <a:solidFill>
                          <a:srgbClr val="000000"/>
                        </a:solidFill>
                        <a:effectLst/>
                        <a:latin typeface="Times New Roman" pitchFamily="18" charset="0"/>
                      </a:endParaRPr>
                    </a:p>
                  </a:txBody>
                  <a:tcPr marL="89989" marR="8998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hMerge="1">
                  <a:txBody>
                    <a:bodyPr/>
                    <a:lstStyle/>
                    <a:p>
                      <a:endParaRPr lang="ru-RU"/>
                    </a:p>
                  </a:txBody>
                  <a:tcPr/>
                </a:tc>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rPr>
                        <a:t>&gt;90</a:t>
                      </a:r>
                      <a:endParaRPr kumimoji="0" lang="ru-RU" sz="1500" b="0" i="0" u="none" strike="noStrike" cap="none" normalizeH="0" baseline="0" smtClean="0">
                        <a:ln>
                          <a:noFill/>
                        </a:ln>
                        <a:solidFill>
                          <a:srgbClr val="000000"/>
                        </a:solidFill>
                        <a:effectLst/>
                        <a:latin typeface="Times New Roman" pitchFamily="18" charset="0"/>
                      </a:endParaRPr>
                    </a:p>
                  </a:txBody>
                  <a:tcPr marL="89989" marR="8998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AA4"/>
                    </a:solidFill>
                  </a:tcPr>
                </a:tc>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rPr>
                        <a:t>~100</a:t>
                      </a:r>
                      <a:endParaRPr kumimoji="0" lang="ru-RU" sz="1500" b="0" i="0" u="none" strike="noStrike" cap="none" normalizeH="0" baseline="0" smtClean="0">
                        <a:ln>
                          <a:noFill/>
                        </a:ln>
                        <a:solidFill>
                          <a:srgbClr val="000000"/>
                        </a:solidFill>
                        <a:effectLst/>
                        <a:latin typeface="Times New Roman" pitchFamily="18" charset="0"/>
                      </a:endParaRPr>
                    </a:p>
                  </a:txBody>
                  <a:tcPr marL="89989" marR="89989"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CE6E8"/>
                    </a:solidFill>
                  </a:tcPr>
                </a:tc>
              </a:tr>
              <a:tr h="228600">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rPr>
                        <a:t>Life time of stacked beam</a:t>
                      </a:r>
                      <a:r>
                        <a:rPr kumimoji="0" lang="ru-RU" sz="1500" b="0" i="0" u="none" strike="noStrike" cap="none" normalizeH="0" baseline="0" smtClean="0">
                          <a:ln>
                            <a:noFill/>
                          </a:ln>
                          <a:solidFill>
                            <a:srgbClr val="000000"/>
                          </a:solidFill>
                          <a:effectLst/>
                          <a:latin typeface="Times New Roman" pitchFamily="18" charset="0"/>
                        </a:rPr>
                        <a:t>, с</a:t>
                      </a:r>
                    </a:p>
                  </a:txBody>
                  <a:tcPr marL="89989" marR="89989"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rPr>
                        <a:t>200</a:t>
                      </a:r>
                    </a:p>
                  </a:txBody>
                  <a:tcPr marL="89989" marR="8998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hMerge="1">
                  <a:txBody>
                    <a:bodyPr/>
                    <a:lstStyle/>
                    <a:p>
                      <a:endParaRPr lang="ru-RU"/>
                    </a:p>
                  </a:txBody>
                  <a:tcPr/>
                </a:tc>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rPr>
                        <a:t>&gt;</a:t>
                      </a:r>
                      <a:r>
                        <a:rPr kumimoji="0" lang="ru-RU" sz="1500" b="0" i="0" u="none" strike="noStrike" cap="none" normalizeH="0" baseline="0" smtClean="0">
                          <a:ln>
                            <a:noFill/>
                          </a:ln>
                          <a:solidFill>
                            <a:srgbClr val="000000"/>
                          </a:solidFill>
                          <a:effectLst/>
                          <a:latin typeface="Times New Roman" pitchFamily="18" charset="0"/>
                        </a:rPr>
                        <a:t>250</a:t>
                      </a:r>
                    </a:p>
                  </a:txBody>
                  <a:tcPr marL="89989" marR="8998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AA4"/>
                    </a:solidFill>
                  </a:tcPr>
                </a:tc>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rPr>
                        <a:t>&gt;500</a:t>
                      </a:r>
                      <a:endParaRPr kumimoji="0" lang="ru-RU" sz="1500" b="0" i="0" u="none" strike="noStrike" cap="none" normalizeH="0" baseline="0" smtClean="0">
                        <a:ln>
                          <a:noFill/>
                        </a:ln>
                        <a:solidFill>
                          <a:srgbClr val="000000"/>
                        </a:solidFill>
                        <a:effectLst/>
                        <a:latin typeface="Times New Roman" pitchFamily="18" charset="0"/>
                      </a:endParaRPr>
                    </a:p>
                  </a:txBody>
                  <a:tcPr marL="89989" marR="89989"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CE6E8"/>
                    </a:solidFill>
                  </a:tcPr>
                </a:tc>
              </a:tr>
              <a:tr h="316366">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rPr>
                        <a:t>Beam stacking factor</a:t>
                      </a:r>
                      <a:endParaRPr kumimoji="0" lang="ru-RU" sz="1500" b="0" i="0" u="none" strike="noStrike" cap="none" normalizeH="0" baseline="0" smtClean="0">
                        <a:ln>
                          <a:noFill/>
                        </a:ln>
                        <a:solidFill>
                          <a:srgbClr val="000000"/>
                        </a:solidFill>
                        <a:effectLst/>
                        <a:latin typeface="Times New Roman" pitchFamily="18" charset="0"/>
                      </a:endParaRPr>
                    </a:p>
                  </a:txBody>
                  <a:tcPr marL="89989" marR="89989"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rPr>
                        <a:t>70</a:t>
                      </a:r>
                    </a:p>
                  </a:txBody>
                  <a:tcPr marL="89989" marR="8998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hMerge="1">
                  <a:txBody>
                    <a:bodyPr/>
                    <a:lstStyle/>
                    <a:p>
                      <a:endParaRPr lang="ru-RU"/>
                    </a:p>
                  </a:txBody>
                  <a:tcPr/>
                </a:tc>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rPr>
                        <a:t>100</a:t>
                      </a:r>
                    </a:p>
                  </a:txBody>
                  <a:tcPr marL="89989" marR="8998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AA4"/>
                    </a:solidFill>
                  </a:tcPr>
                </a:tc>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rPr>
                        <a:t>2</a:t>
                      </a:r>
                      <a:r>
                        <a:rPr kumimoji="0" lang="ru-RU" sz="1500" b="0" i="0" u="none" strike="noStrike" cap="none" normalizeH="0" baseline="0" smtClean="0">
                          <a:ln>
                            <a:noFill/>
                          </a:ln>
                          <a:solidFill>
                            <a:srgbClr val="000000"/>
                          </a:solidFill>
                          <a:effectLst/>
                          <a:latin typeface="Times New Roman" pitchFamily="18" charset="0"/>
                        </a:rPr>
                        <a:t>00</a:t>
                      </a:r>
                    </a:p>
                  </a:txBody>
                  <a:tcPr marL="89989" marR="89989"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CE6E8"/>
                    </a:solidFill>
                  </a:tcPr>
                </a:tc>
              </a:tr>
              <a:tr h="504599">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rPr>
                        <a:t>Intensity of stacked beam</a:t>
                      </a:r>
                      <a:r>
                        <a:rPr kumimoji="0" lang="ru-RU" sz="1500" b="0" i="0" u="none" strike="noStrike" cap="none" normalizeH="0" baseline="0" smtClean="0">
                          <a:ln>
                            <a:noFill/>
                          </a:ln>
                          <a:solidFill>
                            <a:srgbClr val="000000"/>
                          </a:solidFill>
                          <a:effectLst/>
                          <a:latin typeface="Times New Roman" pitchFamily="18" charset="0"/>
                        </a:rPr>
                        <a:t> (С</a:t>
                      </a:r>
                      <a:r>
                        <a:rPr kumimoji="0" lang="ru-RU" sz="1500" b="0" i="0" u="none" strike="noStrike" cap="none" normalizeH="0" baseline="30000" smtClean="0">
                          <a:ln>
                            <a:noFill/>
                          </a:ln>
                          <a:solidFill>
                            <a:srgbClr val="000000"/>
                          </a:solidFill>
                          <a:effectLst/>
                          <a:latin typeface="Times New Roman" pitchFamily="18" charset="0"/>
                        </a:rPr>
                        <a:t>6+</a:t>
                      </a:r>
                      <a:r>
                        <a:rPr kumimoji="0" lang="ru-RU" sz="1500" b="0" i="0" u="none" strike="noStrike" cap="none" normalizeH="0" baseline="0" smtClean="0">
                          <a:ln>
                            <a:noFill/>
                          </a:ln>
                          <a:solidFill>
                            <a:srgbClr val="000000"/>
                          </a:solidFill>
                          <a:effectLst/>
                          <a:latin typeface="Times New Roman" pitchFamily="18" charset="0"/>
                        </a:rPr>
                        <a:t>)</a:t>
                      </a:r>
                      <a:endParaRPr kumimoji="0" lang="ru-RU" sz="1500" b="0" i="0" u="none" strike="noStrike" cap="none" normalizeH="0" baseline="30000" smtClean="0">
                        <a:ln>
                          <a:noFill/>
                        </a:ln>
                        <a:solidFill>
                          <a:srgbClr val="000000"/>
                        </a:solidFill>
                        <a:effectLst/>
                        <a:latin typeface="Times New Roman" pitchFamily="18" charset="0"/>
                      </a:endParaRPr>
                    </a:p>
                  </a:txBody>
                  <a:tcPr marL="89989" marR="89989"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rPr>
                        <a:t>3x10</a:t>
                      </a:r>
                      <a:r>
                        <a:rPr kumimoji="0" lang="en-US" sz="1500" b="0" i="0" u="none" strike="noStrike" cap="none" normalizeH="0" baseline="30000" smtClean="0">
                          <a:ln>
                            <a:noFill/>
                          </a:ln>
                          <a:solidFill>
                            <a:srgbClr val="000000"/>
                          </a:solidFill>
                          <a:effectLst/>
                          <a:latin typeface="Times New Roman" pitchFamily="18" charset="0"/>
                        </a:rPr>
                        <a:t>10</a:t>
                      </a:r>
                      <a:endParaRPr kumimoji="0" lang="ru-RU" sz="1500" b="0" i="0" u="none" strike="noStrike" cap="none" normalizeH="0" baseline="30000" smtClean="0">
                        <a:ln>
                          <a:noFill/>
                        </a:ln>
                        <a:solidFill>
                          <a:srgbClr val="000000"/>
                        </a:solidFill>
                        <a:effectLst/>
                        <a:latin typeface="Times New Roman" pitchFamily="18" charset="0"/>
                      </a:endParaRPr>
                    </a:p>
                  </a:txBody>
                  <a:tcPr marL="91429" marR="9142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ru-RU" sz="1500" b="0" i="0" u="none" strike="noStrike" cap="none" normalizeH="0" baseline="0" smtClean="0">
                          <a:ln>
                            <a:noFill/>
                          </a:ln>
                          <a:solidFill>
                            <a:srgbClr val="000000"/>
                          </a:solidFill>
                          <a:effectLst/>
                          <a:latin typeface="Times New Roman" pitchFamily="18" charset="0"/>
                        </a:rPr>
                        <a:t>4</a:t>
                      </a:r>
                      <a:r>
                        <a:rPr kumimoji="0" lang="en-US" sz="1500" b="0" i="0" u="none" strike="noStrike" cap="none" normalizeH="0" baseline="0" smtClean="0">
                          <a:ln>
                            <a:noFill/>
                          </a:ln>
                          <a:solidFill>
                            <a:srgbClr val="000000"/>
                          </a:solidFill>
                          <a:effectLst/>
                          <a:latin typeface="Times New Roman" pitchFamily="18" charset="0"/>
                        </a:rPr>
                        <a:t>x10</a:t>
                      </a:r>
                      <a:r>
                        <a:rPr kumimoji="0" lang="en-US" sz="1500" b="0" i="0" u="none" strike="noStrike" cap="none" normalizeH="0" baseline="30000" smtClean="0">
                          <a:ln>
                            <a:noFill/>
                          </a:ln>
                          <a:solidFill>
                            <a:srgbClr val="000000"/>
                          </a:solidFill>
                          <a:effectLst/>
                          <a:latin typeface="Times New Roman" pitchFamily="18" charset="0"/>
                        </a:rPr>
                        <a:t>10</a:t>
                      </a:r>
                      <a:endParaRPr kumimoji="0" lang="ru-RU" sz="1500" b="0" i="0" u="none" strike="noStrike" cap="none" normalizeH="0" baseline="30000" smtClean="0">
                        <a:ln>
                          <a:noFill/>
                        </a:ln>
                        <a:solidFill>
                          <a:srgbClr val="000000"/>
                        </a:solidFill>
                        <a:effectLst/>
                        <a:latin typeface="Times New Roman" pitchFamily="18" charset="0"/>
                      </a:endParaRPr>
                    </a:p>
                  </a:txBody>
                  <a:tcPr marL="91429" marR="9142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9FBA3"/>
                    </a:solidFill>
                  </a:tcPr>
                </a:tc>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rPr>
                        <a:t>&gt;10</a:t>
                      </a:r>
                      <a:r>
                        <a:rPr kumimoji="0" lang="en-US" sz="1500" b="0" i="0" u="none" strike="noStrike" cap="none" normalizeH="0" baseline="30000" smtClean="0">
                          <a:ln>
                            <a:noFill/>
                          </a:ln>
                          <a:solidFill>
                            <a:srgbClr val="000000"/>
                          </a:solidFill>
                          <a:effectLst/>
                          <a:latin typeface="Times New Roman" pitchFamily="18" charset="0"/>
                        </a:rPr>
                        <a:t>11</a:t>
                      </a:r>
                      <a:endParaRPr kumimoji="0" lang="ru-RU" sz="1500" b="0" i="0" u="none" strike="noStrike" cap="none" normalizeH="0" baseline="30000" smtClean="0">
                        <a:ln>
                          <a:noFill/>
                        </a:ln>
                        <a:solidFill>
                          <a:srgbClr val="000000"/>
                        </a:solidFill>
                        <a:effectLst/>
                        <a:latin typeface="Times New Roman" pitchFamily="18" charset="0"/>
                      </a:endParaRPr>
                    </a:p>
                  </a:txBody>
                  <a:tcPr marL="91429" marR="9142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AA4"/>
                    </a:solidFill>
                  </a:tcPr>
                </a:tc>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rPr>
                        <a:t>&gt;10</a:t>
                      </a:r>
                      <a:r>
                        <a:rPr kumimoji="0" lang="en-US" sz="1500" b="0" i="0" u="none" strike="noStrike" cap="none" normalizeH="0" baseline="30000" smtClean="0">
                          <a:ln>
                            <a:noFill/>
                          </a:ln>
                          <a:solidFill>
                            <a:srgbClr val="000000"/>
                          </a:solidFill>
                          <a:effectLst/>
                          <a:latin typeface="Times New Roman" pitchFamily="18" charset="0"/>
                        </a:rPr>
                        <a:t>12 </a:t>
                      </a:r>
                      <a:r>
                        <a:rPr kumimoji="0" lang="ru-RU" sz="1500" b="0" i="0" u="none" strike="noStrike" cap="none" normalizeH="0" baseline="0" smtClean="0">
                          <a:ln>
                            <a:noFill/>
                          </a:ln>
                          <a:solidFill>
                            <a:srgbClr val="000000"/>
                          </a:solidFill>
                          <a:effectLst/>
                          <a:latin typeface="Times New Roman" pitchFamily="18" charset="0"/>
                        </a:rPr>
                        <a:t>(</a:t>
                      </a:r>
                      <a:r>
                        <a:rPr kumimoji="0" lang="ru-RU" sz="1500" b="1" i="0" u="none" strike="noStrike" cap="none" normalizeH="0" baseline="0" smtClean="0">
                          <a:ln>
                            <a:noFill/>
                          </a:ln>
                          <a:solidFill>
                            <a:srgbClr val="000000"/>
                          </a:solidFill>
                          <a:effectLst/>
                          <a:latin typeface="Times New Roman" pitchFamily="18" charset="0"/>
                        </a:rPr>
                        <a:t>20</a:t>
                      </a:r>
                      <a:r>
                        <a:rPr kumimoji="0" lang="en-US" sz="1500" b="1" i="0" u="none" strike="noStrike" cap="none" normalizeH="0" baseline="0" smtClean="0">
                          <a:ln>
                            <a:noFill/>
                          </a:ln>
                          <a:solidFill>
                            <a:srgbClr val="000000"/>
                          </a:solidFill>
                          <a:effectLst/>
                          <a:latin typeface="Times New Roman" pitchFamily="18" charset="0"/>
                        </a:rPr>
                        <a:t>11</a:t>
                      </a:r>
                      <a:r>
                        <a:rPr kumimoji="0" lang="ru-RU" sz="1500" b="0" i="0" u="none" strike="noStrike" cap="none" normalizeH="0" baseline="0" smtClean="0">
                          <a:ln>
                            <a:noFill/>
                          </a:ln>
                          <a:solidFill>
                            <a:srgbClr val="000000"/>
                          </a:solidFill>
                          <a:effectLst/>
                          <a:latin typeface="Times New Roman" pitchFamily="18" charset="0"/>
                        </a:rPr>
                        <a:t>)</a:t>
                      </a:r>
                      <a:endParaRPr kumimoji="0" lang="en-US" sz="1500" b="0" i="0" u="none" strike="noStrike" cap="none" normalizeH="0" baseline="0" smtClean="0">
                        <a:ln>
                          <a:noFill/>
                        </a:ln>
                        <a:solidFill>
                          <a:srgbClr val="000000"/>
                        </a:solidFill>
                        <a:effectLst/>
                        <a:latin typeface="Times New Roman" pitchFamily="18" charset="0"/>
                      </a:endParaRPr>
                    </a:p>
                    <a:p>
                      <a:pPr marL="0" marR="0" lvl="0" indent="0" algn="ctr" defTabSz="1279525"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rPr>
                        <a:t>~10</a:t>
                      </a:r>
                      <a:r>
                        <a:rPr kumimoji="0" lang="en-US" sz="1500" b="0" i="0" u="none" strike="noStrike" cap="none" normalizeH="0" baseline="30000" smtClean="0">
                          <a:ln>
                            <a:noFill/>
                          </a:ln>
                          <a:solidFill>
                            <a:srgbClr val="000000"/>
                          </a:solidFill>
                          <a:effectLst/>
                          <a:latin typeface="Times New Roman" pitchFamily="18" charset="0"/>
                        </a:rPr>
                        <a:t>13 </a:t>
                      </a:r>
                      <a:r>
                        <a:rPr kumimoji="0" lang="ru-RU" sz="1500" b="0" i="0" u="none" strike="noStrike" cap="none" normalizeH="0" baseline="0" smtClean="0">
                          <a:ln>
                            <a:noFill/>
                          </a:ln>
                          <a:solidFill>
                            <a:srgbClr val="000000"/>
                          </a:solidFill>
                          <a:effectLst/>
                          <a:latin typeface="Times New Roman" pitchFamily="18" charset="0"/>
                        </a:rPr>
                        <a:t>(</a:t>
                      </a:r>
                      <a:r>
                        <a:rPr kumimoji="0" lang="en-US" sz="1500" b="1" i="0" u="none" strike="noStrike" cap="none" normalizeH="0" baseline="0" smtClean="0">
                          <a:ln>
                            <a:noFill/>
                          </a:ln>
                          <a:solidFill>
                            <a:srgbClr val="000000"/>
                          </a:solidFill>
                          <a:effectLst/>
                          <a:latin typeface="Times New Roman" pitchFamily="18" charset="0"/>
                        </a:rPr>
                        <a:t>2012-13</a:t>
                      </a:r>
                      <a:r>
                        <a:rPr kumimoji="0" lang="ru-RU" sz="1500" b="0" i="0" u="none" strike="noStrike" cap="none" normalizeH="0" baseline="0" smtClean="0">
                          <a:ln>
                            <a:noFill/>
                          </a:ln>
                          <a:solidFill>
                            <a:srgbClr val="000000"/>
                          </a:solidFill>
                          <a:effectLst/>
                          <a:latin typeface="Times New Roman" pitchFamily="18" charset="0"/>
                        </a:rPr>
                        <a:t>)</a:t>
                      </a:r>
                    </a:p>
                  </a:txBody>
                  <a:tcPr marL="89989" marR="89989"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CE6E8"/>
                    </a:solidFill>
                  </a:tcPr>
                </a:tc>
              </a:tr>
              <a:tr h="316366">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rPr>
                        <a:t>Compressed bunch width, ns</a:t>
                      </a:r>
                      <a:endParaRPr kumimoji="0" lang="ru-RU" sz="1500" b="0" i="0" u="none" strike="noStrike" cap="none" normalizeH="0" baseline="0" smtClean="0">
                        <a:ln>
                          <a:noFill/>
                        </a:ln>
                        <a:solidFill>
                          <a:srgbClr val="000000"/>
                        </a:solidFill>
                        <a:effectLst/>
                        <a:latin typeface="Times New Roman" pitchFamily="18" charset="0"/>
                      </a:endParaRPr>
                    </a:p>
                  </a:txBody>
                  <a:tcPr marL="89989" marR="89989"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rPr>
                        <a:t>150</a:t>
                      </a:r>
                      <a:endParaRPr kumimoji="0" lang="ru-RU" sz="1500" b="0" i="0" u="none" strike="noStrike" cap="none" normalizeH="0" baseline="0" smtClean="0">
                        <a:ln>
                          <a:noFill/>
                        </a:ln>
                        <a:solidFill>
                          <a:srgbClr val="000000"/>
                        </a:solidFill>
                        <a:effectLst/>
                        <a:latin typeface="Times New Roman" pitchFamily="18" charset="0"/>
                      </a:endParaRPr>
                    </a:p>
                  </a:txBody>
                  <a:tcPr marL="91429" marR="9142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rPr>
                        <a:t>120</a:t>
                      </a:r>
                      <a:endParaRPr kumimoji="0" lang="ru-RU" sz="1500" b="0" i="0" u="none" strike="noStrike" cap="none" normalizeH="0" baseline="0" smtClean="0">
                        <a:ln>
                          <a:noFill/>
                        </a:ln>
                        <a:solidFill>
                          <a:srgbClr val="000000"/>
                        </a:solidFill>
                        <a:effectLst/>
                        <a:latin typeface="Times New Roman" pitchFamily="18" charset="0"/>
                      </a:endParaRPr>
                    </a:p>
                  </a:txBody>
                  <a:tcPr marL="91429" marR="9142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9FBA3"/>
                    </a:solidFill>
                  </a:tcPr>
                </a:tc>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rPr>
                        <a:t>100</a:t>
                      </a:r>
                      <a:endParaRPr kumimoji="0" lang="ru-RU" sz="1500" b="0" i="0" u="none" strike="noStrike" cap="none" normalizeH="0" baseline="0" smtClean="0">
                        <a:ln>
                          <a:noFill/>
                        </a:ln>
                        <a:solidFill>
                          <a:srgbClr val="000000"/>
                        </a:solidFill>
                        <a:effectLst/>
                        <a:latin typeface="Times New Roman" pitchFamily="18" charset="0"/>
                      </a:endParaRPr>
                    </a:p>
                  </a:txBody>
                  <a:tcPr marL="91429" marR="9142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AA4"/>
                    </a:solidFill>
                  </a:tcPr>
                </a:tc>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rPr>
                        <a:t>70-50</a:t>
                      </a:r>
                      <a:endParaRPr kumimoji="0" lang="ru-RU" sz="1500" b="0" i="0" u="none" strike="noStrike" cap="none" normalizeH="0" baseline="0" smtClean="0">
                        <a:ln>
                          <a:noFill/>
                        </a:ln>
                        <a:solidFill>
                          <a:srgbClr val="000000"/>
                        </a:solidFill>
                        <a:effectLst/>
                        <a:latin typeface="Times New Roman" pitchFamily="18" charset="0"/>
                      </a:endParaRPr>
                    </a:p>
                  </a:txBody>
                  <a:tcPr marL="89989" marR="89989"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CE6E8"/>
                    </a:solidFill>
                  </a:tcPr>
                </a:tc>
              </a:tr>
              <a:tr h="502920">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rPr>
                        <a:t>Power of stacked beam</a:t>
                      </a:r>
                      <a:r>
                        <a:rPr kumimoji="0" lang="ru-RU" sz="1500" b="0" i="0" u="none" strike="noStrike" cap="none" normalizeH="0" baseline="0" smtClean="0">
                          <a:ln>
                            <a:noFill/>
                          </a:ln>
                          <a:solidFill>
                            <a:srgbClr val="000000"/>
                          </a:solidFill>
                          <a:effectLst/>
                          <a:latin typeface="Times New Roman" pitchFamily="18" charset="0"/>
                        </a:rPr>
                        <a:t>, Вт</a:t>
                      </a:r>
                    </a:p>
                  </a:txBody>
                  <a:tcPr marL="89989" marR="89989"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rPr>
                        <a:t>1</a:t>
                      </a:r>
                      <a:r>
                        <a:rPr kumimoji="0" lang="ru-RU" sz="1500" b="0" i="0" u="none" strike="noStrike" cap="none" normalizeH="0" baseline="0" smtClean="0">
                          <a:ln>
                            <a:noFill/>
                          </a:ln>
                          <a:solidFill>
                            <a:srgbClr val="000000"/>
                          </a:solidFill>
                          <a:effectLst/>
                          <a:latin typeface="Times New Roman" pitchFamily="18" charset="0"/>
                        </a:rPr>
                        <a:t>х</a:t>
                      </a:r>
                      <a:r>
                        <a:rPr kumimoji="0" lang="en-US" sz="1500" b="0" i="0" u="none" strike="noStrike" cap="none" normalizeH="0" baseline="0" smtClean="0">
                          <a:ln>
                            <a:noFill/>
                          </a:ln>
                          <a:solidFill>
                            <a:srgbClr val="000000"/>
                          </a:solidFill>
                          <a:effectLst/>
                          <a:latin typeface="Times New Roman" pitchFamily="18" charset="0"/>
                        </a:rPr>
                        <a:t>10</a:t>
                      </a:r>
                      <a:r>
                        <a:rPr kumimoji="0" lang="ru-RU" sz="1500" b="0" i="0" u="none" strike="noStrike" cap="none" normalizeH="0" baseline="30000" smtClean="0">
                          <a:ln>
                            <a:noFill/>
                          </a:ln>
                          <a:solidFill>
                            <a:srgbClr val="000000"/>
                          </a:solidFill>
                          <a:effectLst/>
                          <a:latin typeface="Times New Roman" pitchFamily="18" charset="0"/>
                        </a:rPr>
                        <a:t>8</a:t>
                      </a:r>
                    </a:p>
                  </a:txBody>
                  <a:tcPr marL="91429" marR="9142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rPr>
                        <a:t>3</a:t>
                      </a:r>
                      <a:r>
                        <a:rPr kumimoji="0" lang="ru-RU" sz="1500" b="0" i="0" u="none" strike="noStrike" cap="none" normalizeH="0" baseline="0" smtClean="0">
                          <a:ln>
                            <a:noFill/>
                          </a:ln>
                          <a:solidFill>
                            <a:srgbClr val="000000"/>
                          </a:solidFill>
                          <a:effectLst/>
                          <a:latin typeface="Times New Roman" pitchFamily="18" charset="0"/>
                        </a:rPr>
                        <a:t>х</a:t>
                      </a:r>
                      <a:r>
                        <a:rPr kumimoji="0" lang="en-US" sz="1500" b="0" i="0" u="none" strike="noStrike" cap="none" normalizeH="0" baseline="0" smtClean="0">
                          <a:ln>
                            <a:noFill/>
                          </a:ln>
                          <a:solidFill>
                            <a:srgbClr val="000000"/>
                          </a:solidFill>
                          <a:effectLst/>
                          <a:latin typeface="Times New Roman" pitchFamily="18" charset="0"/>
                        </a:rPr>
                        <a:t>10</a:t>
                      </a:r>
                      <a:r>
                        <a:rPr kumimoji="0" lang="ru-RU" sz="1500" b="0" i="0" u="none" strike="noStrike" cap="none" normalizeH="0" baseline="30000" smtClean="0">
                          <a:ln>
                            <a:noFill/>
                          </a:ln>
                          <a:solidFill>
                            <a:srgbClr val="000000"/>
                          </a:solidFill>
                          <a:effectLst/>
                          <a:latin typeface="Times New Roman" pitchFamily="18" charset="0"/>
                        </a:rPr>
                        <a:t>8</a:t>
                      </a:r>
                    </a:p>
                  </a:txBody>
                  <a:tcPr marL="91429" marR="9142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9FBA3"/>
                    </a:solidFill>
                  </a:tcPr>
                </a:tc>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rPr>
                        <a:t>~10</a:t>
                      </a:r>
                      <a:r>
                        <a:rPr kumimoji="0" lang="ru-RU" sz="1500" b="0" i="0" u="none" strike="noStrike" cap="none" normalizeH="0" baseline="30000" smtClean="0">
                          <a:ln>
                            <a:noFill/>
                          </a:ln>
                          <a:solidFill>
                            <a:srgbClr val="000000"/>
                          </a:solidFill>
                          <a:effectLst/>
                          <a:latin typeface="Times New Roman" pitchFamily="18" charset="0"/>
                        </a:rPr>
                        <a:t>9</a:t>
                      </a:r>
                    </a:p>
                  </a:txBody>
                  <a:tcPr marL="91429" marR="9142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2FAA4"/>
                    </a:solidFill>
                  </a:tcPr>
                </a:tc>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rPr>
                        <a:t>&gt;10</a:t>
                      </a:r>
                      <a:r>
                        <a:rPr kumimoji="0" lang="en-US" sz="1500" b="0" i="0" u="none" strike="noStrike" cap="none" normalizeH="0" baseline="30000" smtClean="0">
                          <a:ln>
                            <a:noFill/>
                          </a:ln>
                          <a:solidFill>
                            <a:srgbClr val="000000"/>
                          </a:solidFill>
                          <a:effectLst/>
                          <a:latin typeface="Times New Roman" pitchFamily="18" charset="0"/>
                        </a:rPr>
                        <a:t>1</a:t>
                      </a:r>
                      <a:r>
                        <a:rPr kumimoji="0" lang="ru-RU" sz="1500" b="0" i="0" u="none" strike="noStrike" cap="none" normalizeH="0" baseline="30000" smtClean="0">
                          <a:ln>
                            <a:noFill/>
                          </a:ln>
                          <a:solidFill>
                            <a:srgbClr val="000000"/>
                          </a:solidFill>
                          <a:effectLst/>
                          <a:latin typeface="Times New Roman" pitchFamily="18" charset="0"/>
                        </a:rPr>
                        <a:t>0</a:t>
                      </a:r>
                      <a:r>
                        <a:rPr kumimoji="0" lang="en-US" sz="1500" b="0" i="0" u="none" strike="noStrike" cap="none" normalizeH="0" baseline="30000" smtClean="0">
                          <a:ln>
                            <a:noFill/>
                          </a:ln>
                          <a:solidFill>
                            <a:srgbClr val="000000"/>
                          </a:solidFill>
                          <a:effectLst/>
                          <a:latin typeface="Times New Roman" pitchFamily="18" charset="0"/>
                        </a:rPr>
                        <a:t> </a:t>
                      </a:r>
                      <a:r>
                        <a:rPr kumimoji="0" lang="ru-RU" sz="1500" b="0" i="0" u="none" strike="noStrike" cap="none" normalizeH="0" baseline="0" smtClean="0">
                          <a:ln>
                            <a:noFill/>
                          </a:ln>
                          <a:solidFill>
                            <a:srgbClr val="000000"/>
                          </a:solidFill>
                          <a:effectLst/>
                          <a:latin typeface="Times New Roman" pitchFamily="18" charset="0"/>
                        </a:rPr>
                        <a:t>(</a:t>
                      </a:r>
                      <a:r>
                        <a:rPr kumimoji="0" lang="ru-RU" sz="1500" b="1" i="0" u="none" strike="noStrike" cap="none" normalizeH="0" baseline="0" smtClean="0">
                          <a:ln>
                            <a:noFill/>
                          </a:ln>
                          <a:solidFill>
                            <a:srgbClr val="000000"/>
                          </a:solidFill>
                          <a:effectLst/>
                          <a:latin typeface="Times New Roman" pitchFamily="18" charset="0"/>
                        </a:rPr>
                        <a:t>20</a:t>
                      </a:r>
                      <a:r>
                        <a:rPr kumimoji="0" lang="en-US" sz="1500" b="1" i="0" u="none" strike="noStrike" cap="none" normalizeH="0" baseline="0" smtClean="0">
                          <a:ln>
                            <a:noFill/>
                          </a:ln>
                          <a:solidFill>
                            <a:srgbClr val="000000"/>
                          </a:solidFill>
                          <a:effectLst/>
                          <a:latin typeface="Times New Roman" pitchFamily="18" charset="0"/>
                        </a:rPr>
                        <a:t>11</a:t>
                      </a:r>
                      <a:r>
                        <a:rPr kumimoji="0" lang="ru-RU" sz="1500" b="0" i="0" u="none" strike="noStrike" cap="none" normalizeH="0" baseline="0" smtClean="0">
                          <a:ln>
                            <a:noFill/>
                          </a:ln>
                          <a:solidFill>
                            <a:srgbClr val="000000"/>
                          </a:solidFill>
                          <a:effectLst/>
                          <a:latin typeface="Times New Roman" pitchFamily="18" charset="0"/>
                        </a:rPr>
                        <a:t>)</a:t>
                      </a:r>
                    </a:p>
                    <a:p>
                      <a:pPr marL="0" marR="0" lvl="0" indent="0" algn="ctr" defTabSz="1279525"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rPr>
                        <a:t>10</a:t>
                      </a:r>
                      <a:r>
                        <a:rPr kumimoji="0" lang="en-US" sz="1500" b="0" i="0" u="none" strike="noStrike" cap="none" normalizeH="0" baseline="30000" smtClean="0">
                          <a:ln>
                            <a:noFill/>
                          </a:ln>
                          <a:solidFill>
                            <a:srgbClr val="000000"/>
                          </a:solidFill>
                          <a:effectLst/>
                          <a:latin typeface="Times New Roman" pitchFamily="18" charset="0"/>
                        </a:rPr>
                        <a:t>11 </a:t>
                      </a:r>
                      <a:r>
                        <a:rPr kumimoji="0" lang="ru-RU" sz="1500" b="0" i="0" u="none" strike="noStrike" cap="none" normalizeH="0" baseline="0" smtClean="0">
                          <a:ln>
                            <a:noFill/>
                          </a:ln>
                          <a:solidFill>
                            <a:srgbClr val="000000"/>
                          </a:solidFill>
                          <a:effectLst/>
                          <a:latin typeface="Times New Roman" pitchFamily="18" charset="0"/>
                        </a:rPr>
                        <a:t>(</a:t>
                      </a:r>
                      <a:r>
                        <a:rPr kumimoji="0" lang="en-US" sz="1500" b="1" i="0" u="none" strike="noStrike" cap="none" normalizeH="0" baseline="0" smtClean="0">
                          <a:ln>
                            <a:noFill/>
                          </a:ln>
                          <a:solidFill>
                            <a:srgbClr val="000000"/>
                          </a:solidFill>
                          <a:effectLst/>
                          <a:latin typeface="Times New Roman" pitchFamily="18" charset="0"/>
                        </a:rPr>
                        <a:t>2012-13</a:t>
                      </a:r>
                      <a:r>
                        <a:rPr kumimoji="0" lang="ru-RU" sz="1500" b="0" i="0" u="none" strike="noStrike" cap="none" normalizeH="0" baseline="0" smtClean="0">
                          <a:ln>
                            <a:noFill/>
                          </a:ln>
                          <a:solidFill>
                            <a:srgbClr val="000000"/>
                          </a:solidFill>
                          <a:effectLst/>
                          <a:latin typeface="Times New Roman" pitchFamily="18" charset="0"/>
                        </a:rPr>
                        <a:t>)</a:t>
                      </a:r>
                    </a:p>
                  </a:txBody>
                  <a:tcPr marL="89989" marR="89989"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8CE6E8"/>
                    </a:solidFill>
                  </a:tcPr>
                </a:tc>
              </a:tr>
            </a:tbl>
          </a:graphicData>
        </a:graphic>
      </p:graphicFrame>
      <p:sp>
        <p:nvSpPr>
          <p:cNvPr id="162945" name="Rectangle 129"/>
          <p:cNvSpPr>
            <a:spLocks noChangeArrowheads="1"/>
          </p:cNvSpPr>
          <p:nvPr/>
        </p:nvSpPr>
        <p:spPr bwMode="auto">
          <a:xfrm>
            <a:off x="252866" y="239260"/>
            <a:ext cx="8763000" cy="6401026"/>
          </a:xfrm>
          <a:prstGeom prst="rect">
            <a:avLst/>
          </a:prstGeom>
          <a:noFill/>
          <a:ln w="57150">
            <a:solidFill>
              <a:schemeClr val="tx1"/>
            </a:solidFill>
            <a:miter lim="800000"/>
            <a:headEnd/>
            <a:tailEnd/>
          </a:ln>
          <a:effectLst/>
        </p:spPr>
        <p:txBody>
          <a:bodyPr wrap="none" lIns="65306" tIns="32653" rIns="65306" bIns="32653" anchor="ctr"/>
          <a:lstStyle/>
          <a:p>
            <a:endParaRPr lang="ru-RU"/>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2700" i="1" dirty="0" smtClean="0">
                <a:latin typeface="Times New Roman" pitchFamily="18" charset="0"/>
                <a:cs typeface="Times New Roman" pitchFamily="18" charset="0"/>
              </a:rPr>
              <a:t>Main directions of theoretical studies at ITEP.</a:t>
            </a:r>
            <a:r>
              <a:rPr lang="en-US" i="1" dirty="0" smtClean="0">
                <a:latin typeface="Times New Roman" pitchFamily="18" charset="0"/>
                <a:cs typeface="Times New Roman" pitchFamily="18" charset="0"/>
              </a:rPr>
              <a:t/>
            </a:r>
            <a:br>
              <a:rPr lang="en-US" i="1" dirty="0" smtClean="0">
                <a:latin typeface="Times New Roman" pitchFamily="18" charset="0"/>
                <a:cs typeface="Times New Roman" pitchFamily="18" charset="0"/>
              </a:rPr>
            </a:br>
            <a:endParaRPr lang="ru-RU" dirty="0"/>
          </a:p>
        </p:txBody>
      </p:sp>
      <p:sp>
        <p:nvSpPr>
          <p:cNvPr id="3" name="Содержимое 2"/>
          <p:cNvSpPr>
            <a:spLocks noGrp="1"/>
          </p:cNvSpPr>
          <p:nvPr>
            <p:ph idx="1"/>
          </p:nvPr>
        </p:nvSpPr>
        <p:spPr/>
        <p:txBody>
          <a:bodyPr>
            <a:normAutofit/>
          </a:bodyPr>
          <a:lstStyle/>
          <a:p>
            <a:r>
              <a:rPr lang="en-US" sz="1400" dirty="0" smtClean="0">
                <a:latin typeface="Times New Roman" pitchFamily="18" charset="0"/>
                <a:cs typeface="Times New Roman" pitchFamily="18" charset="0"/>
              </a:rPr>
              <a:t>Main directions of theoretical studies are connected mostly  with our accelerator complex and FAIR design. </a:t>
            </a:r>
            <a:r>
              <a:rPr lang="en-US" sz="1400" i="1" dirty="0" smtClean="0">
                <a:solidFill>
                  <a:srgbClr val="00B050"/>
                </a:solidFill>
                <a:latin typeface="Times New Roman" pitchFamily="18" charset="0"/>
                <a:cs typeface="Times New Roman" pitchFamily="18" charset="0"/>
              </a:rPr>
              <a:t>The significant part of them are made with close collaboration with GSI beam physics group, especially with  Prof.  I. Hoffmann, Prof. O. </a:t>
            </a:r>
            <a:r>
              <a:rPr lang="en-US" sz="1400" i="1" dirty="0" err="1" smtClean="0">
                <a:solidFill>
                  <a:srgbClr val="00B050"/>
                </a:solidFill>
                <a:latin typeface="Times New Roman" pitchFamily="18" charset="0"/>
                <a:cs typeface="Times New Roman" pitchFamily="18" charset="0"/>
              </a:rPr>
              <a:t>Boine-Frenkenheim</a:t>
            </a:r>
            <a:r>
              <a:rPr lang="en-US" sz="1400" i="1" dirty="0" smtClean="0">
                <a:solidFill>
                  <a:srgbClr val="00B050"/>
                </a:solidFill>
                <a:latin typeface="Times New Roman" pitchFamily="18" charset="0"/>
                <a:cs typeface="Times New Roman" pitchFamily="18" charset="0"/>
              </a:rPr>
              <a:t> and D-r </a:t>
            </a:r>
            <a:r>
              <a:rPr lang="en-US" sz="1400" i="1" dirty="0" err="1" smtClean="0">
                <a:solidFill>
                  <a:srgbClr val="00B050"/>
                </a:solidFill>
                <a:latin typeface="Times New Roman" pitchFamily="18" charset="0"/>
                <a:cs typeface="Times New Roman" pitchFamily="18" charset="0"/>
              </a:rPr>
              <a:t>G.Franchetti</a:t>
            </a:r>
            <a:r>
              <a:rPr lang="en-US" sz="1400" i="1" dirty="0" smtClean="0">
                <a:solidFill>
                  <a:srgbClr val="00B050"/>
                </a:solidFill>
                <a:latin typeface="Times New Roman" pitchFamily="18" charset="0"/>
                <a:cs typeface="Times New Roman" pitchFamily="18" charset="0"/>
              </a:rPr>
              <a:t>,  and </a:t>
            </a:r>
            <a:r>
              <a:rPr lang="en-US" sz="1400" i="1" dirty="0" err="1" smtClean="0">
                <a:solidFill>
                  <a:srgbClr val="00B050"/>
                </a:solidFill>
                <a:latin typeface="Times New Roman" pitchFamily="18" charset="0"/>
                <a:cs typeface="Times New Roman" pitchFamily="18" charset="0"/>
              </a:rPr>
              <a:t>Juelich</a:t>
            </a:r>
            <a:r>
              <a:rPr lang="en-US" sz="1400" i="1" dirty="0" smtClean="0">
                <a:solidFill>
                  <a:srgbClr val="00B050"/>
                </a:solidFill>
                <a:latin typeface="Times New Roman" pitchFamily="18" charset="0"/>
                <a:cs typeface="Times New Roman" pitchFamily="18" charset="0"/>
              </a:rPr>
              <a:t> accelerator physicists: D-r A. </a:t>
            </a:r>
            <a:r>
              <a:rPr lang="en-US" sz="1400" i="1" dirty="0" err="1" smtClean="0">
                <a:solidFill>
                  <a:srgbClr val="00B050"/>
                </a:solidFill>
                <a:latin typeface="Times New Roman" pitchFamily="18" charset="0"/>
                <a:cs typeface="Times New Roman" pitchFamily="18" charset="0"/>
              </a:rPr>
              <a:t>Lerach</a:t>
            </a:r>
            <a:r>
              <a:rPr lang="en-US" sz="1400" i="1" dirty="0" smtClean="0">
                <a:solidFill>
                  <a:srgbClr val="00B050"/>
                </a:solidFill>
                <a:latin typeface="Times New Roman" pitchFamily="18" charset="0"/>
                <a:cs typeface="Times New Roman" pitchFamily="18" charset="0"/>
              </a:rPr>
              <a:t> and D-r Yu. </a:t>
            </a:r>
            <a:r>
              <a:rPr lang="en-US" sz="1400" i="1" dirty="0" err="1" smtClean="0">
                <a:solidFill>
                  <a:srgbClr val="00B050"/>
                </a:solidFill>
                <a:latin typeface="Times New Roman" pitchFamily="18" charset="0"/>
                <a:cs typeface="Times New Roman" pitchFamily="18" charset="0"/>
              </a:rPr>
              <a:t>Senichev</a:t>
            </a:r>
            <a:r>
              <a:rPr lang="en-US" sz="1400" i="1" dirty="0" smtClean="0">
                <a:solidFill>
                  <a:srgbClr val="00B050"/>
                </a:solidFill>
                <a:latin typeface="Times New Roman" pitchFamily="18" charset="0"/>
                <a:cs typeface="Times New Roman" pitchFamily="18" charset="0"/>
              </a:rPr>
              <a:t>.</a:t>
            </a:r>
          </a:p>
          <a:p>
            <a:r>
              <a:rPr lang="en-US" sz="1400" dirty="0" smtClean="0">
                <a:latin typeface="Times New Roman" pitchFamily="18" charset="0"/>
                <a:cs typeface="Times New Roman" pitchFamily="18" charset="0"/>
              </a:rPr>
              <a:t>Our studies are devoted the following topics:</a:t>
            </a:r>
          </a:p>
          <a:p>
            <a:pPr>
              <a:buFont typeface="+mj-lt"/>
              <a:buAutoNum type="arabicPeriod"/>
            </a:pPr>
            <a:r>
              <a:rPr lang="en-US" sz="1400" dirty="0" smtClean="0">
                <a:latin typeface="Times New Roman" pitchFamily="18" charset="0"/>
                <a:cs typeface="Times New Roman" pitchFamily="18" charset="0"/>
              </a:rPr>
              <a:t>Development of numerical methods  for slow IBS analysis.</a:t>
            </a:r>
          </a:p>
          <a:p>
            <a:pPr>
              <a:buFont typeface="+mj-lt"/>
              <a:buAutoNum type="arabicPeriod"/>
            </a:pPr>
            <a:r>
              <a:rPr lang="en-US" sz="1400" dirty="0" smtClean="0">
                <a:latin typeface="Times New Roman" pitchFamily="18" charset="0"/>
                <a:cs typeface="Times New Roman" pitchFamily="18" charset="0"/>
              </a:rPr>
              <a:t> Numerical modeling of space charge effects.</a:t>
            </a:r>
          </a:p>
          <a:p>
            <a:pPr>
              <a:buFont typeface="+mj-lt"/>
              <a:buAutoNum type="arabicPeriod"/>
            </a:pPr>
            <a:r>
              <a:rPr lang="en-US" sz="1400" dirty="0" err="1" smtClean="0">
                <a:latin typeface="Times New Roman" pitchFamily="18" charset="0"/>
                <a:cs typeface="Times New Roman" pitchFamily="18" charset="0"/>
              </a:rPr>
              <a:t>Nechoroshev’s</a:t>
            </a:r>
            <a:r>
              <a:rPr lang="en-US" sz="1400" dirty="0" smtClean="0">
                <a:latin typeface="Times New Roman" pitchFamily="18" charset="0"/>
                <a:cs typeface="Times New Roman" pitchFamily="18" charset="0"/>
              </a:rPr>
              <a:t> theorem and its application to octupole </a:t>
            </a:r>
            <a:r>
              <a:rPr lang="en-US" sz="1400" dirty="0" err="1" smtClean="0">
                <a:latin typeface="Times New Roman" pitchFamily="18" charset="0"/>
                <a:cs typeface="Times New Roman" pitchFamily="18" charset="0"/>
              </a:rPr>
              <a:t>families.of</a:t>
            </a:r>
            <a:r>
              <a:rPr lang="en-US" sz="1400" dirty="0" smtClean="0">
                <a:latin typeface="Times New Roman" pitchFamily="18" charset="0"/>
                <a:cs typeface="Times New Roman" pitchFamily="18" charset="0"/>
              </a:rPr>
              <a:t> SIS100</a:t>
            </a:r>
          </a:p>
          <a:p>
            <a:pPr>
              <a:buFont typeface="+mj-lt"/>
              <a:buAutoNum type="arabicPeriod"/>
            </a:pPr>
            <a:r>
              <a:rPr lang="en-US" sz="1400" dirty="0" smtClean="0">
                <a:latin typeface="Times New Roman" pitchFamily="18" charset="0"/>
                <a:cs typeface="Times New Roman" pitchFamily="18" charset="0"/>
              </a:rPr>
              <a:t>Correction of  perturbations due to errors of magnetic field (closed orbit distortions ,  beta-function distortions and so on).</a:t>
            </a:r>
          </a:p>
          <a:p>
            <a:pPr>
              <a:buFont typeface="+mj-lt"/>
              <a:buAutoNum type="arabicPeriod"/>
            </a:pPr>
            <a:r>
              <a:rPr lang="en-US" sz="1400" dirty="0" smtClean="0">
                <a:latin typeface="Times New Roman" pitchFamily="18" charset="0"/>
                <a:cs typeface="Times New Roman" pitchFamily="18" charset="0"/>
              </a:rPr>
              <a:t>One-beam coherent instabilities/</a:t>
            </a:r>
          </a:p>
          <a:p>
            <a:pPr>
              <a:buFont typeface="+mj-lt"/>
              <a:buAutoNum type="arabicPeriod"/>
            </a:pPr>
            <a:r>
              <a:rPr lang="en-US" sz="1400" dirty="0" smtClean="0">
                <a:latin typeface="Times New Roman" pitchFamily="18" charset="0"/>
                <a:cs typeface="Times New Roman" pitchFamily="18" charset="0"/>
              </a:rPr>
              <a:t>Multi-species studies (beam neutralization, collective instabilities in presence of electron cooling systems).</a:t>
            </a:r>
          </a:p>
          <a:p>
            <a:pPr>
              <a:buFont typeface="+mj-lt"/>
              <a:buAutoNum type="arabicPeriod"/>
            </a:pPr>
            <a:r>
              <a:rPr lang="en-US" sz="1400" dirty="0" smtClean="0">
                <a:latin typeface="Times New Roman" pitchFamily="18" charset="0"/>
                <a:cs typeface="Times New Roman" pitchFamily="18" charset="0"/>
              </a:rPr>
              <a:t>Slow ejection schemes and its optimization.</a:t>
            </a:r>
          </a:p>
          <a:p>
            <a:pPr>
              <a:buFont typeface="+mj-lt"/>
              <a:buAutoNum type="arabicPeriod"/>
            </a:pPr>
            <a:r>
              <a:rPr lang="en-US" sz="1400" dirty="0" smtClean="0">
                <a:latin typeface="Times New Roman" pitchFamily="18" charset="0"/>
                <a:cs typeface="Times New Roman" pitchFamily="18" charset="0"/>
              </a:rPr>
              <a:t>Final beam compression by voltage jump.</a:t>
            </a:r>
          </a:p>
          <a:p>
            <a:pPr>
              <a:buNone/>
            </a:pPr>
            <a:r>
              <a:rPr lang="en-US" sz="1400" dirty="0" smtClean="0">
                <a:latin typeface="Times New Roman" pitchFamily="18" charset="0"/>
                <a:cs typeface="Times New Roman" pitchFamily="18" charset="0"/>
              </a:rPr>
              <a:t>          I will consider mostly the first four points which seems to me the most interesting ones for present meeting..   </a:t>
            </a:r>
          </a:p>
          <a:p>
            <a:pPr>
              <a:buFont typeface="+mj-lt"/>
              <a:buAutoNum type="arabicPeriod"/>
            </a:pPr>
            <a:endParaRPr lang="en-US" sz="1400"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Нижний колонтитул 4"/>
          <p:cNvSpPr>
            <a:spLocks noGrp="1"/>
          </p:cNvSpPr>
          <p:nvPr>
            <p:ph type="ftr" sz="quarter" idx="11"/>
          </p:nvPr>
        </p:nvSpPr>
        <p:spPr>
          <a:noFill/>
        </p:spPr>
        <p:txBody>
          <a:bodyPr/>
          <a:lstStyle/>
          <a:p>
            <a:r>
              <a:rPr lang="ru-RU"/>
              <a:t>11.08.06</a:t>
            </a:r>
          </a:p>
        </p:txBody>
      </p:sp>
      <p:sp>
        <p:nvSpPr>
          <p:cNvPr id="25603" name="Номер слайда 5"/>
          <p:cNvSpPr>
            <a:spLocks noGrp="1"/>
          </p:cNvSpPr>
          <p:nvPr>
            <p:ph type="sldNum" sz="quarter" idx="12"/>
          </p:nvPr>
        </p:nvSpPr>
        <p:spPr>
          <a:noFill/>
        </p:spPr>
        <p:txBody>
          <a:bodyPr/>
          <a:lstStyle/>
          <a:p>
            <a:fld id="{E966BD1E-86E3-4C5C-A6E7-8AA09BF873C9}" type="slidenum">
              <a:rPr lang="ru-RU"/>
              <a:pPr/>
              <a:t>9</a:t>
            </a:fld>
            <a:endParaRPr lang="ru-RU"/>
          </a:p>
        </p:txBody>
      </p:sp>
      <p:sp>
        <p:nvSpPr>
          <p:cNvPr id="25604" name="Rectangle 2"/>
          <p:cNvSpPr>
            <a:spLocks noGrp="1" noChangeArrowheads="1"/>
          </p:cNvSpPr>
          <p:nvPr>
            <p:ph type="title"/>
          </p:nvPr>
        </p:nvSpPr>
        <p:spPr/>
        <p:txBody>
          <a:bodyPr>
            <a:normAutofit/>
          </a:bodyPr>
          <a:lstStyle/>
          <a:p>
            <a:pPr eaLnBrk="1" hangingPunct="1"/>
            <a:r>
              <a:rPr lang="en-US" sz="2800" dirty="0" smtClean="0"/>
              <a:t>Introduction.</a:t>
            </a:r>
            <a:endParaRPr lang="ru-RU" sz="2800" dirty="0" smtClean="0"/>
          </a:p>
        </p:txBody>
      </p:sp>
      <p:sp>
        <p:nvSpPr>
          <p:cNvPr id="25605" name="Rectangle 3"/>
          <p:cNvSpPr>
            <a:spLocks noGrp="1" noChangeArrowheads="1"/>
          </p:cNvSpPr>
          <p:nvPr>
            <p:ph type="body" idx="1"/>
          </p:nvPr>
        </p:nvSpPr>
        <p:spPr/>
        <p:txBody>
          <a:bodyPr>
            <a:normAutofit fontScale="85000" lnSpcReduction="10000"/>
          </a:bodyPr>
          <a:lstStyle/>
          <a:p>
            <a:pPr marL="609600" indent="-609600" eaLnBrk="1" hangingPunct="1"/>
            <a:r>
              <a:rPr lang="en-US" sz="1400" dirty="0" smtClean="0"/>
              <a:t>Two kinds of IBS:</a:t>
            </a:r>
          </a:p>
          <a:p>
            <a:pPr marL="609600" indent="-609600" eaLnBrk="1" hangingPunct="1">
              <a:buFont typeface="Wingdings" pitchFamily="2" charset="2"/>
              <a:buAutoNum type="arabicPeriod"/>
            </a:pPr>
            <a:r>
              <a:rPr lang="en-US" sz="1400" dirty="0" smtClean="0"/>
              <a:t>Multiple IBS.</a:t>
            </a:r>
          </a:p>
          <a:p>
            <a:pPr marL="609600" indent="-609600" eaLnBrk="1" hangingPunct="1">
              <a:buFont typeface="Wingdings" pitchFamily="2" charset="2"/>
              <a:buAutoNum type="arabicPeriod"/>
            </a:pPr>
            <a:r>
              <a:rPr lang="en-US" sz="1400" dirty="0" smtClean="0"/>
              <a:t>Single-event IBS.</a:t>
            </a:r>
          </a:p>
          <a:p>
            <a:pPr marL="609600" indent="-609600" algn="ctr" eaLnBrk="1" hangingPunct="1">
              <a:buFont typeface="Wingdings" pitchFamily="2" charset="2"/>
              <a:buNone/>
            </a:pPr>
            <a:r>
              <a:rPr lang="en-US" sz="1600" dirty="0" smtClean="0">
                <a:solidFill>
                  <a:srgbClr val="FF0000"/>
                </a:solidFill>
              </a:rPr>
              <a:t>We consider only the multiple  IBS!</a:t>
            </a:r>
          </a:p>
          <a:p>
            <a:r>
              <a:rPr lang="en-US" sz="1600" dirty="0" smtClean="0"/>
              <a:t>We have three approaches:</a:t>
            </a:r>
          </a:p>
          <a:p>
            <a:pPr>
              <a:buFont typeface="+mj-lt"/>
              <a:buAutoNum type="arabicPeriod"/>
            </a:pPr>
            <a:r>
              <a:rPr lang="en-US" sz="1600" dirty="0" smtClean="0"/>
              <a:t>Gaussian models: </a:t>
            </a:r>
            <a:r>
              <a:rPr lang="en-US" sz="1600" dirty="0" err="1" smtClean="0"/>
              <a:t>Bjorken</a:t>
            </a:r>
            <a:r>
              <a:rPr lang="en-US" sz="1600" dirty="0" smtClean="0"/>
              <a:t> and </a:t>
            </a:r>
            <a:r>
              <a:rPr lang="en-US" sz="1600" dirty="0" err="1" smtClean="0"/>
              <a:t>Mtingwa</a:t>
            </a:r>
            <a:r>
              <a:rPr lang="en-US" sz="1600" dirty="0" smtClean="0"/>
              <a:t>, M. Martini.</a:t>
            </a:r>
          </a:p>
          <a:p>
            <a:pPr>
              <a:buNone/>
            </a:pPr>
            <a:r>
              <a:rPr lang="en-US" sz="1600" dirty="0" smtClean="0"/>
              <a:t>          </a:t>
            </a:r>
            <a:r>
              <a:rPr lang="en-US" sz="1600" i="1" dirty="0" smtClean="0"/>
              <a:t>Gaussian models does not allow to calculate beam losses and evolution of the  distribution function!</a:t>
            </a:r>
          </a:p>
          <a:p>
            <a:pPr>
              <a:buNone/>
            </a:pPr>
            <a:r>
              <a:rPr lang="en-US" sz="1600" dirty="0" smtClean="0"/>
              <a:t>2.      Binary collision model –BCM (</a:t>
            </a:r>
            <a:r>
              <a:rPr lang="en-US" sz="1600" dirty="0" err="1" smtClean="0"/>
              <a:t>Zenkevich</a:t>
            </a:r>
            <a:r>
              <a:rPr lang="en-US" sz="1600" dirty="0" smtClean="0"/>
              <a:t>, </a:t>
            </a:r>
            <a:r>
              <a:rPr lang="en-US" sz="1600" dirty="0" err="1" smtClean="0"/>
              <a:t>Bolshakov</a:t>
            </a:r>
            <a:r>
              <a:rPr lang="en-US" sz="1600" dirty="0" smtClean="0"/>
              <a:t>).</a:t>
            </a:r>
          </a:p>
          <a:p>
            <a:pPr>
              <a:buNone/>
            </a:pPr>
            <a:r>
              <a:rPr lang="en-US" sz="1600" dirty="0" smtClean="0"/>
              <a:t>          </a:t>
            </a:r>
            <a:r>
              <a:rPr lang="en-US" sz="1600" i="1" dirty="0" smtClean="0"/>
              <a:t>BCM </a:t>
            </a:r>
            <a:r>
              <a:rPr lang="en-US" sz="1600" i="1" dirty="0" err="1" smtClean="0"/>
              <a:t>sumulate</a:t>
            </a:r>
            <a:r>
              <a:rPr lang="en-US" sz="1600" i="1" dirty="0" smtClean="0"/>
              <a:t> the IBS process using artificial acts of “particle-particle” collisions with appropriate scattering angles. However, in BCM necessary computer time grows proportional to  (where  is a number of macro-particles), which drastically limits ; besides this method results in significant fluctuations of</a:t>
            </a:r>
            <a:r>
              <a:rPr lang="en-US" sz="1600" i="1" baseline="30000" dirty="0" smtClean="0"/>
              <a:t> </a:t>
            </a:r>
            <a:r>
              <a:rPr lang="en-US" sz="1600" i="1" dirty="0" smtClean="0"/>
              <a:t>the beam parameters and suffers from </a:t>
            </a:r>
            <a:r>
              <a:rPr lang="en-US" sz="1600" i="1" dirty="0" err="1" smtClean="0"/>
              <a:t>indefinity</a:t>
            </a:r>
            <a:r>
              <a:rPr lang="en-US" sz="1600" i="1" dirty="0" smtClean="0"/>
              <a:t> in choice  of basic computational parameters.   </a:t>
            </a:r>
          </a:p>
          <a:p>
            <a:pPr>
              <a:buNone/>
            </a:pPr>
            <a:r>
              <a:rPr lang="en-US" sz="1600" dirty="0" smtClean="0"/>
              <a:t>3.      Approximate model  based on solution of </a:t>
            </a:r>
            <a:r>
              <a:rPr lang="en-US" sz="1600" dirty="0" err="1" smtClean="0"/>
              <a:t>Focker</a:t>
            </a:r>
            <a:r>
              <a:rPr lang="en-US" sz="1600" dirty="0" smtClean="0"/>
              <a:t>-Planck equation in momentum-coordinate space –AMM (P. </a:t>
            </a:r>
            <a:r>
              <a:rPr lang="en-US" sz="1600" dirty="0" err="1" smtClean="0"/>
              <a:t>Zenkevich</a:t>
            </a:r>
            <a:r>
              <a:rPr lang="en-US" sz="1600" dirty="0" smtClean="0"/>
              <a:t>, </a:t>
            </a:r>
            <a:r>
              <a:rPr lang="en-US" sz="1600" dirty="0" err="1" smtClean="0"/>
              <a:t>O.Boine-Frenkenheim</a:t>
            </a:r>
            <a:r>
              <a:rPr lang="en-US" sz="1600" dirty="0" smtClean="0"/>
              <a:t>, </a:t>
            </a:r>
            <a:r>
              <a:rPr lang="en-US" sz="1600" dirty="0" err="1" smtClean="0"/>
              <a:t>A.Bolshakov</a:t>
            </a:r>
            <a:r>
              <a:rPr lang="en-US" sz="1600" dirty="0" smtClean="0"/>
              <a:t>) .</a:t>
            </a:r>
          </a:p>
          <a:p>
            <a:pPr>
              <a:buNone/>
            </a:pPr>
            <a:r>
              <a:rPr lang="en-US" sz="1600" i="1" dirty="0" smtClean="0"/>
              <a:t>          Model assumes that the beam distribution in momentum coordinate space is Gaussian one.(model similar to “frozen core” model for DA analysis) Such assumption allows us to calculate losses for small deviations from Gaussian distribution).</a:t>
            </a:r>
          </a:p>
          <a:p>
            <a:pPr>
              <a:buNone/>
            </a:pPr>
            <a:r>
              <a:rPr lang="en-US" sz="1600" dirty="0" smtClean="0"/>
              <a:t>         Drawbacks of the model: since the beam distribution in momentum coordinate space oscillates along the lattice it is necessary to solve FPE for set of different points of lattice. This mode of operation increases significantly the consuming computer time. These two models were included in our code MOCAC.</a:t>
            </a:r>
          </a:p>
          <a:p>
            <a:pPr>
              <a:buNone/>
            </a:pPr>
            <a:endParaRPr lang="en-US" sz="1600" dirty="0" smtClean="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1525</TotalTime>
  <Words>3650</Words>
  <Application>Microsoft Office PowerPoint</Application>
  <PresentationFormat>Экран (4:3)</PresentationFormat>
  <Paragraphs>591</Paragraphs>
  <Slides>43</Slides>
  <Notes>8</Notes>
  <HiddenSlides>0</HiddenSlides>
  <MMClips>0</MMClips>
  <ScaleCrop>false</ScaleCrop>
  <HeadingPairs>
    <vt:vector size="6" baseType="variant">
      <vt:variant>
        <vt:lpstr>Тема</vt:lpstr>
      </vt:variant>
      <vt:variant>
        <vt:i4>1</vt:i4>
      </vt:variant>
      <vt:variant>
        <vt:lpstr>Внедренные серверы OLE</vt:lpstr>
      </vt:variant>
      <vt:variant>
        <vt:i4>4</vt:i4>
      </vt:variant>
      <vt:variant>
        <vt:lpstr>Заголовки слайдов</vt:lpstr>
      </vt:variant>
      <vt:variant>
        <vt:i4>43</vt:i4>
      </vt:variant>
    </vt:vector>
  </HeadingPairs>
  <TitlesOfParts>
    <vt:vector size="48" baseType="lpstr">
      <vt:lpstr>Тема Office</vt:lpstr>
      <vt:lpstr>CorelDRAW</vt:lpstr>
      <vt:lpstr>Equation</vt:lpstr>
      <vt:lpstr>Формула</vt:lpstr>
      <vt:lpstr>MathType 6.0 Equation</vt:lpstr>
      <vt:lpstr> P. R. Zenkevich  ITEP Beam Physics Group: A. Ye. Bolshakov, V. V. Kapin, A. V. Barchudaryan. </vt:lpstr>
      <vt:lpstr>Contents</vt:lpstr>
      <vt:lpstr>ITEP Accelerator Facility  (Brief history of construction)</vt:lpstr>
      <vt:lpstr>ITEP Accelerator Facility</vt:lpstr>
      <vt:lpstr>Ring magnets hall of ITEP-TWAC Facility</vt:lpstr>
      <vt:lpstr>ITEP-TWAC machine development for progress in extreme parameters of beams</vt:lpstr>
      <vt:lpstr>Progress in ITEP-TWAC beam parameters (2006-2009)</vt:lpstr>
      <vt:lpstr>Main directions of theoretical studies at ITEP. </vt:lpstr>
      <vt:lpstr>Introduction.</vt:lpstr>
      <vt:lpstr>Structure of program MOCAC </vt:lpstr>
      <vt:lpstr>Approximate method of IBS analysis using Fokker- Planck equation in invariant space (AMI). </vt:lpstr>
      <vt:lpstr>Algorithm of approximate method using FPE in invariant space.</vt:lpstr>
      <vt:lpstr>Numerical Modeling of Space Charge Effects  (coasting beam).</vt:lpstr>
      <vt:lpstr>Equations for rms envelopes and dispersion  </vt:lpstr>
      <vt:lpstr>Numerical simulation of  space charge effect on the beam dynamics in storage ring (Bolshakov and Zenkevich, Atomnaya Energiya, 2001).</vt:lpstr>
      <vt:lpstr> Calculation of the beam trajectories and chamber acceptance.</vt:lpstr>
      <vt:lpstr>Dependence of vertical beta-function on beam current for different points of the ring (ACR, RIKEN, Japan).</vt:lpstr>
      <vt:lpstr>Dependence of physical (F) and dynamical (D) vertical aperture  on  particle number. </vt:lpstr>
      <vt:lpstr>Dependence of physical (F)  and dynamical (F) vertical aperture on vertical tune for TWAC  storage ring.</vt:lpstr>
      <vt:lpstr>Methodics of DA MADX calculations (according to G.Franchetti). Space charge is included using by Kapin’s method</vt:lpstr>
      <vt:lpstr>DA in TWAC storage for 2e13 protons. </vt:lpstr>
      <vt:lpstr>Discussion on SC models.</vt:lpstr>
      <vt:lpstr>Nekhorochev’s theorem and its application to SIS100. </vt:lpstr>
      <vt:lpstr>Nekhorochev’s theorem. </vt:lpstr>
      <vt:lpstr>“Quasi-convex” functions</vt:lpstr>
      <vt:lpstr>Nekhorochev’s criterion (according to Yu. Senichev)</vt:lpstr>
      <vt:lpstr>How to apply this theory to accelerator problems? </vt:lpstr>
      <vt:lpstr>Isolated resonance of two-dimensional transverse oscillations.</vt:lpstr>
      <vt:lpstr>“Nechorochev’s criterion for two-dimensional resonance.</vt:lpstr>
      <vt:lpstr>Physical sense of Nechoroshev’s criterion 1.</vt:lpstr>
      <vt:lpstr>Physical sense of Nechoroshev’s criterion 2.</vt:lpstr>
      <vt:lpstr>    Octupole families 1. </vt:lpstr>
      <vt:lpstr> Octupole families 2. </vt:lpstr>
      <vt:lpstr>Numerical calculations.</vt:lpstr>
      <vt:lpstr>Tabl.1. Machine parameters of SIS100 for different values of octupole strengths</vt:lpstr>
      <vt:lpstr>Discussion1.</vt:lpstr>
      <vt:lpstr>Conclusions.</vt:lpstr>
      <vt:lpstr>Harmonic method of measurement and correction of beta-function (Zenkevich, Barchudaryan).</vt:lpstr>
      <vt:lpstr>COD because of the dipole magnet in presence gradient perturbations.</vt:lpstr>
      <vt:lpstr>Algorithm of BFD corrections.</vt:lpstr>
      <vt:lpstr>   BFD for point-like gradient perturbation in SIS100 (betatron tune is equal to 17,3). Blue line are BFD without correction, red lines are BFD after correction with use of six harmonics of BFD  (harmonics with numbers 32÷37).  </vt:lpstr>
      <vt:lpstr>Conclusions. </vt:lpstr>
      <vt:lpstr>Acknowledgements.</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 R. Zenkevich  ITEP Beam Physics Group: A. Ye. Bolshakov, V. V. Kapin, A. V. Barchudaryan. </dc:title>
  <dc:creator>Zenkevich</dc:creator>
  <cp:lastModifiedBy>Zenkevich</cp:lastModifiedBy>
  <cp:revision>117</cp:revision>
  <dcterms:created xsi:type="dcterms:W3CDTF">2010-06-22T18:18:05Z</dcterms:created>
  <dcterms:modified xsi:type="dcterms:W3CDTF">2010-07-02T09:34:19Z</dcterms:modified>
</cp:coreProperties>
</file>