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4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9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22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4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Bild 4" descr="Bild 4"/>
          <p:cNvPicPr>
            <a:picLocks noChangeAspect="1"/>
          </p:cNvPicPr>
          <p:nvPr/>
        </p:nvPicPr>
        <p:blipFill>
          <a:blip r:embed="rId4">
            <a:extLst/>
          </a:blip>
          <a:srcRect t="3489" b="3602"/>
          <a:stretch>
            <a:fillRect/>
          </a:stretch>
        </p:blipFill>
        <p:spPr>
          <a:xfrm>
            <a:off x="472794" y="1244600"/>
            <a:ext cx="8518808" cy="5342081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teltext"/>
          <p:cNvSpPr txBox="1">
            <a:spLocks noGrp="1"/>
          </p:cNvSpPr>
          <p:nvPr>
            <p:ph type="title"/>
          </p:nvPr>
        </p:nvSpPr>
        <p:spPr>
          <a:xfrm>
            <a:off x="1251563" y="3650762"/>
            <a:ext cx="6607517" cy="779868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t>Titeltext</a:t>
            </a:r>
          </a:p>
        </p:txBody>
      </p:sp>
      <p:sp>
        <p:nvSpPr>
          <p:cNvPr id="27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4430629"/>
            <a:ext cx="6400800" cy="58466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1pPr>
            <a:lvl2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2pPr>
            <a:lvl3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3pPr>
            <a:lvl4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4pPr>
            <a:lvl5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8" name="Rechteck 12"/>
          <p:cNvSpPr/>
          <p:nvPr/>
        </p:nvSpPr>
        <p:spPr>
          <a:xfrm>
            <a:off x="404091" y="6650180"/>
            <a:ext cx="3371273" cy="207820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307799" y="6242858"/>
            <a:ext cx="245401" cy="22698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6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8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49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1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3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2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5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6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7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" name="Bild 6" descr="Bild 6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" name="Bild 12" descr="Bild 12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iteltext"/>
          <p:cNvSpPr txBox="1">
            <a:spLocks noGrp="1"/>
          </p:cNvSpPr>
          <p:nvPr>
            <p:ph type="title"/>
          </p:nvPr>
        </p:nvSpPr>
        <p:spPr>
          <a:xfrm>
            <a:off x="422565" y="271333"/>
            <a:ext cx="5584536" cy="787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r>
              <a:t>Titeltext</a:t>
            </a:r>
          </a:p>
        </p:txBody>
      </p:sp>
      <p:sp>
        <p:nvSpPr>
          <p:cNvPr id="10" name="Textebene 1…"/>
          <p:cNvSpPr txBox="1">
            <a:spLocks noGrp="1"/>
          </p:cNvSpPr>
          <p:nvPr>
            <p:ph type="body" idx="1"/>
          </p:nvPr>
        </p:nvSpPr>
        <p:spPr>
          <a:xfrm>
            <a:off x="422565" y="1450684"/>
            <a:ext cx="8211834" cy="4903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464490" y="6621713"/>
            <a:ext cx="245402" cy="226984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8001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2220684" marR="0" indent="-391884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34747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3931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ußzeilenplatzhalter 4"/>
          <p:cNvSpPr txBox="1"/>
          <p:nvPr/>
        </p:nvSpPr>
        <p:spPr>
          <a:xfrm>
            <a:off x="4364019" y="6617066"/>
            <a:ext cx="4734262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Frank Herfurth</a:t>
            </a:r>
          </a:p>
        </p:txBody>
      </p:sp>
      <p:sp>
        <p:nvSpPr>
          <p:cNvPr id="79" name="Titel 1"/>
          <p:cNvSpPr txBox="1">
            <a:spLocks noGrp="1"/>
          </p:cNvSpPr>
          <p:nvPr>
            <p:ph type="title"/>
          </p:nvPr>
        </p:nvSpPr>
        <p:spPr>
          <a:xfrm>
            <a:off x="2637688" y="271333"/>
            <a:ext cx="3369412" cy="787560"/>
          </a:xfrm>
          <a:prstGeom prst="rect">
            <a:avLst/>
          </a:prstGeom>
        </p:spPr>
        <p:txBody>
          <a:bodyPr/>
          <a:lstStyle/>
          <a:p>
            <a:r>
              <a:t>and HITRAP</a:t>
            </a:r>
          </a:p>
        </p:txBody>
      </p:sp>
      <p:sp>
        <p:nvSpPr>
          <p:cNvPr id="80" name="Rechteck 3"/>
          <p:cNvSpPr txBox="1"/>
          <p:nvPr/>
        </p:nvSpPr>
        <p:spPr>
          <a:xfrm>
            <a:off x="189473" y="224908"/>
            <a:ext cx="2422286" cy="43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CRYRING@ESR</a:t>
            </a:r>
          </a:p>
        </p:txBody>
      </p:sp>
      <p:sp>
        <p:nvSpPr>
          <p:cNvPr id="81" name="Datumsplatzhalter 5"/>
          <p:cNvSpPr txBox="1"/>
          <p:nvPr/>
        </p:nvSpPr>
        <p:spPr>
          <a:xfrm>
            <a:off x="6586683" y="6612097"/>
            <a:ext cx="1316429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smtClean="0"/>
              <a:t>March-</a:t>
            </a:r>
            <a:r>
              <a:rPr lang="de-DE" dirty="0" smtClean="0"/>
              <a:t>10</a:t>
            </a:r>
            <a:r>
              <a:rPr dirty="0" smtClean="0"/>
              <a:t>, </a:t>
            </a:r>
            <a:r>
              <a:rPr dirty="0"/>
              <a:t>2020</a:t>
            </a:r>
          </a:p>
        </p:txBody>
      </p:sp>
      <p:sp>
        <p:nvSpPr>
          <p:cNvPr id="82" name="Inhaltsplatzhalter 2"/>
          <p:cNvSpPr txBox="1">
            <a:spLocks noGrp="1"/>
          </p:cNvSpPr>
          <p:nvPr>
            <p:ph type="body" idx="1"/>
          </p:nvPr>
        </p:nvSpPr>
        <p:spPr>
          <a:xfrm>
            <a:off x="228601" y="1318845"/>
            <a:ext cx="8694964" cy="5233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CRYRING@ESR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dirty="0" err="1"/>
              <a:t>ECooler</a:t>
            </a:r>
            <a:endParaRPr dirty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err="1" smtClean="0"/>
              <a:t>running</a:t>
            </a:r>
            <a:r>
              <a:rPr lang="de-DE" dirty="0" smtClean="0"/>
              <a:t>. E Beam </a:t>
            </a:r>
            <a:r>
              <a:rPr lang="de-DE" dirty="0" err="1" smtClean="0"/>
              <a:t>intensity</a:t>
            </a:r>
            <a:r>
              <a:rPr lang="de-DE" dirty="0" smtClean="0"/>
              <a:t> </a:t>
            </a:r>
            <a:r>
              <a:rPr lang="de-DE" dirty="0" err="1" smtClean="0"/>
              <a:t>meas</a:t>
            </a:r>
            <a:r>
              <a:rPr lang="de-DE" dirty="0" smtClean="0"/>
              <a:t>. </a:t>
            </a:r>
            <a:r>
              <a:rPr lang="de-DE" dirty="0" err="1" smtClean="0"/>
              <a:t>ongoing</a:t>
            </a:r>
            <a:endParaRPr sz="1500" dirty="0">
              <a:solidFill>
                <a:srgbClr val="00B050"/>
              </a:solidFill>
            </a:endParaRP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dirty="0"/>
              <a:t>Ring Operation/Test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dirty="0" smtClean="0"/>
              <a:t>Giessen </a:t>
            </a:r>
            <a:r>
              <a:rPr dirty="0"/>
              <a:t>ECR running very stable for D+, ion source application and FESA layer still to be finished (CSCO)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err="1"/>
              <a:t>C</a:t>
            </a:r>
            <a:r>
              <a:rPr lang="de-DE" dirty="0" err="1" smtClean="0"/>
              <a:t>ommissioning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beam </a:t>
            </a:r>
            <a:r>
              <a:rPr lang="de-DE" dirty="0" err="1" smtClean="0"/>
              <a:t>ongoing</a:t>
            </a:r>
            <a:endParaRPr lang="de-DE" dirty="0" smtClean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err="1" smtClean="0"/>
              <a:t>saw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cooling</a:t>
            </a:r>
            <a:r>
              <a:rPr lang="de-DE" dirty="0" smtClean="0"/>
              <a:t>, </a:t>
            </a:r>
            <a:r>
              <a:rPr lang="de-DE" dirty="0" err="1" smtClean="0"/>
              <a:t>acc</a:t>
            </a:r>
            <a:r>
              <a:rPr lang="de-DE" dirty="0" smtClean="0"/>
              <a:t>. </a:t>
            </a:r>
            <a:r>
              <a:rPr lang="de-DE" dirty="0" err="1" smtClean="0"/>
              <a:t>and</a:t>
            </a:r>
            <a:r>
              <a:rPr lang="de-DE" dirty="0" smtClean="0"/>
              <a:t> normal </a:t>
            </a:r>
            <a:r>
              <a:rPr lang="de-DE" dirty="0" err="1" smtClean="0"/>
              <a:t>storage</a:t>
            </a:r>
            <a:endParaRPr dirty="0"/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err="1" smtClean="0"/>
              <a:t>Discussion</a:t>
            </a:r>
            <a:r>
              <a:rPr lang="de-DE" dirty="0" smtClean="0"/>
              <a:t> on April/May </a:t>
            </a:r>
            <a:r>
              <a:rPr lang="de-DE" dirty="0" err="1" smtClean="0"/>
              <a:t>beamtimes</a:t>
            </a:r>
            <a:r>
              <a:rPr lang="de-DE" dirty="0"/>
              <a:t> </a:t>
            </a:r>
            <a:r>
              <a:rPr lang="de-DE" dirty="0" smtClean="0"/>
              <a:t>(Mon, 03/09)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err="1" smtClean="0"/>
              <a:t>swap</a:t>
            </a:r>
            <a:r>
              <a:rPr lang="de-DE" dirty="0" smtClean="0"/>
              <a:t> U</a:t>
            </a:r>
            <a:r>
              <a:rPr lang="de-DE" baseline="30000" dirty="0" smtClean="0"/>
              <a:t>88+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U</a:t>
            </a:r>
            <a:r>
              <a:rPr lang="de-DE" baseline="30000" dirty="0" smtClean="0"/>
              <a:t>91+</a:t>
            </a:r>
            <a:r>
              <a:rPr lang="de-DE" dirty="0" smtClean="0"/>
              <a:t> </a:t>
            </a:r>
            <a:r>
              <a:rPr lang="de-DE" dirty="0" err="1" smtClean="0"/>
              <a:t>experiments</a:t>
            </a:r>
            <a:endParaRPr lang="de-DE" dirty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commissioning</a:t>
            </a:r>
            <a:r>
              <a:rPr lang="de-DE" dirty="0" smtClean="0"/>
              <a:t> time April-1 </a:t>
            </a:r>
            <a:r>
              <a:rPr lang="de-DE" dirty="0" err="1" smtClean="0"/>
              <a:t>till</a:t>
            </a:r>
            <a:r>
              <a:rPr lang="de-DE" dirty="0" smtClean="0"/>
              <a:t> 14 </a:t>
            </a:r>
            <a:r>
              <a:rPr lang="de-DE" dirty="0" err="1" smtClean="0"/>
              <a:t>primarily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setup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„simpler“ </a:t>
            </a:r>
            <a:r>
              <a:rPr lang="de-DE" dirty="0" err="1" smtClean="0"/>
              <a:t>case</a:t>
            </a:r>
            <a:r>
              <a:rPr lang="de-DE" dirty="0" smtClean="0"/>
              <a:t> at </a:t>
            </a:r>
            <a:r>
              <a:rPr lang="de-DE" dirty="0" err="1" smtClean="0"/>
              <a:t>the</a:t>
            </a:r>
            <a:r>
              <a:rPr lang="de-DE" dirty="0" smtClean="0"/>
              <a:t> ESR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get</a:t>
            </a:r>
            <a:r>
              <a:rPr lang="de-DE" dirty="0" smtClean="0"/>
              <a:t> heavy beam </a:t>
            </a:r>
            <a:r>
              <a:rPr lang="de-DE" dirty="0" err="1" smtClean="0"/>
              <a:t>to</a:t>
            </a:r>
            <a:r>
              <a:rPr lang="de-DE" dirty="0" smtClean="0"/>
              <a:t> CRYRING@ESR</a:t>
            </a:r>
            <a:endParaRPr lang="de-DE" dirty="0"/>
          </a:p>
          <a:p>
            <a:pPr>
              <a:defRPr>
                <a:solidFill>
                  <a:srgbClr val="000000"/>
                </a:solidFill>
              </a:defRPr>
            </a:pPr>
            <a:r>
              <a:rPr dirty="0" smtClean="0"/>
              <a:t>HITRAP </a:t>
            </a:r>
            <a:endParaRPr dirty="0"/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dirty="0"/>
              <a:t>Electron/Ion transmission test at the cooling Penning trap ongoing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dirty="0"/>
              <a:t>discussion on Shutdown activities for HITRAP </a:t>
            </a:r>
            <a:r>
              <a:rPr dirty="0" err="1"/>
              <a:t>linac</a:t>
            </a:r>
            <a:r>
              <a:rPr dirty="0"/>
              <a:t> needed, however, added to planning</a:t>
            </a:r>
          </a:p>
        </p:txBody>
      </p:sp>
      <p:grpSp>
        <p:nvGrpSpPr>
          <p:cNvPr id="85" name="Inhaltsplatzhalter 2"/>
          <p:cNvGrpSpPr/>
          <p:nvPr/>
        </p:nvGrpSpPr>
        <p:grpSpPr>
          <a:xfrm>
            <a:off x="5650406" y="1254425"/>
            <a:ext cx="3447875" cy="1114428"/>
            <a:chOff x="0" y="0"/>
            <a:chExt cx="3447874" cy="1114427"/>
          </a:xfrm>
        </p:grpSpPr>
        <p:sp>
          <p:nvSpPr>
            <p:cNvPr id="83" name="Rechteck"/>
            <p:cNvSpPr/>
            <p:nvPr/>
          </p:nvSpPr>
          <p:spPr>
            <a:xfrm>
              <a:off x="-1" y="-1"/>
              <a:ext cx="3447876" cy="1114429"/>
            </a:xfrm>
            <a:prstGeom prst="rect">
              <a:avLst/>
            </a:prstGeom>
            <a:solidFill>
              <a:srgbClr val="989898">
                <a:alpha val="5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spcBef>
                  <a:spcPts val="500"/>
                </a:spcBef>
                <a:defRPr sz="14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4" name="PAC Experiments in April/May expect:…"/>
            <p:cNvSpPr txBox="1"/>
            <p:nvPr/>
          </p:nvSpPr>
          <p:spPr>
            <a:xfrm>
              <a:off x="-1" y="0"/>
              <a:ext cx="3447876" cy="10254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marL="342900" indent="-342900">
                <a:spcBef>
                  <a:spcPts val="500"/>
                </a:spcBef>
                <a:buClr>
                  <a:srgbClr val="FDBB63"/>
                </a:buClr>
                <a:buSzPct val="100000"/>
                <a:buChar char="▪"/>
                <a:defRPr sz="14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dirty="0"/>
                <a:t>PAC Experiments in April/May expect:</a:t>
              </a:r>
              <a:endParaRPr sz="2400" dirty="0"/>
            </a:p>
            <a:p>
              <a:pPr marL="800100" lvl="1" indent="-342900">
                <a:spcBef>
                  <a:spcPts val="500"/>
                </a:spcBef>
                <a:buClr>
                  <a:srgbClr val="FDBB63"/>
                </a:buClr>
                <a:buSzPct val="100000"/>
                <a:buChar char="▪"/>
                <a:defRPr sz="1400" baseline="300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dirty="0"/>
                <a:t>136</a:t>
              </a:r>
              <a:r>
                <a:rPr baseline="0" dirty="0"/>
                <a:t>Xe</a:t>
              </a:r>
              <a:r>
                <a:rPr dirty="0"/>
                <a:t>50+</a:t>
              </a:r>
              <a:r>
                <a:rPr baseline="0" dirty="0"/>
                <a:t>, </a:t>
              </a:r>
              <a:r>
                <a:rPr dirty="0"/>
                <a:t>238</a:t>
              </a:r>
              <a:r>
                <a:rPr baseline="0" dirty="0"/>
                <a:t>U</a:t>
              </a:r>
              <a:r>
                <a:rPr dirty="0"/>
                <a:t>88+</a:t>
              </a:r>
              <a:r>
                <a:rPr baseline="0" dirty="0"/>
                <a:t> and </a:t>
              </a:r>
              <a:r>
                <a:rPr dirty="0"/>
                <a:t>238</a:t>
              </a:r>
              <a:r>
                <a:rPr baseline="0" dirty="0"/>
                <a:t>U</a:t>
              </a:r>
              <a:r>
                <a:rPr dirty="0"/>
                <a:t>91+</a:t>
              </a:r>
              <a:r>
                <a:rPr baseline="0" dirty="0"/>
                <a:t> @ about 10 MeV/u, 10</a:t>
              </a:r>
              <a:r>
                <a:rPr dirty="0"/>
                <a:t>7</a:t>
              </a:r>
              <a:r>
                <a:rPr baseline="0" dirty="0"/>
                <a:t> (/ minute)</a:t>
              </a:r>
              <a:endParaRPr sz="2400" baseline="30833" dirty="0"/>
            </a:p>
            <a:p>
              <a:pPr marL="800100" lvl="1" indent="-342900">
                <a:spcBef>
                  <a:spcPts val="500"/>
                </a:spcBef>
                <a:buClr>
                  <a:srgbClr val="FDBB63"/>
                </a:buClr>
                <a:buSzPct val="100000"/>
                <a:buChar char="▪"/>
                <a:defRPr sz="14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dirty="0"/>
                <a:t>cooled!</a:t>
              </a:r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Bildschirmpräsentation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fair-gsi-folienmaster_2017</vt:lpstr>
      <vt:lpstr>and HITRAP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 HITRAP</dc:title>
  <dc:creator>Herfurth, Frank Dr.</dc:creator>
  <cp:lastModifiedBy>Herfurth, Frank Dr.</cp:lastModifiedBy>
  <cp:revision>3</cp:revision>
  <dcterms:modified xsi:type="dcterms:W3CDTF">2020-03-10T12:39:45Z</dcterms:modified>
</cp:coreProperties>
</file>