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4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9"/>
          <p:cNvSpPr/>
          <p:nvPr/>
        </p:nvSpPr>
        <p:spPr>
          <a:xfrm>
            <a:off x="0" y="6612411"/>
            <a:ext cx="9144000" cy="255602"/>
          </a:xfrm>
          <a:prstGeom prst="rect">
            <a:avLst/>
          </a:prstGeom>
          <a:solidFill>
            <a:srgbClr val="EAEAEA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9" name="Bild 6" descr="Bild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18399" y="583587"/>
            <a:ext cx="1129083" cy="376361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Gerade Verbindung 8"/>
          <p:cNvSpPr/>
          <p:nvPr/>
        </p:nvSpPr>
        <p:spPr>
          <a:xfrm>
            <a:off x="0" y="1068272"/>
            <a:ext cx="9144001" cy="2"/>
          </a:xfrm>
          <a:prstGeom prst="line">
            <a:avLst/>
          </a:prstGeom>
          <a:ln w="254000">
            <a:solidFill>
              <a:srgbClr val="EAEAEA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1" name="Textfeld 10"/>
          <p:cNvSpPr txBox="1"/>
          <p:nvPr/>
        </p:nvSpPr>
        <p:spPr>
          <a:xfrm>
            <a:off x="480987" y="6625692"/>
            <a:ext cx="1937095" cy="226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10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FAIR GmbH | GSI GmbH</a:t>
            </a:r>
          </a:p>
        </p:txBody>
      </p:sp>
      <p:sp>
        <p:nvSpPr>
          <p:cNvPr id="22" name="Rechteck 3"/>
          <p:cNvSpPr/>
          <p:nvPr/>
        </p:nvSpPr>
        <p:spPr>
          <a:xfrm>
            <a:off x="-1" y="939484"/>
            <a:ext cx="255600" cy="255602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3" name="Rechteck 11"/>
          <p:cNvSpPr/>
          <p:nvPr/>
        </p:nvSpPr>
        <p:spPr>
          <a:xfrm>
            <a:off x="-1" y="6609870"/>
            <a:ext cx="255600" cy="255602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24" name="Bild 12" descr="Bild 1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533249" y="430942"/>
            <a:ext cx="775057" cy="645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" name="Bild 4" descr="Bild 4"/>
          <p:cNvPicPr>
            <a:picLocks noChangeAspect="1"/>
          </p:cNvPicPr>
          <p:nvPr/>
        </p:nvPicPr>
        <p:blipFill>
          <a:blip r:embed="rId4">
            <a:extLst/>
          </a:blip>
          <a:srcRect t="3489" b="3602"/>
          <a:stretch>
            <a:fillRect/>
          </a:stretch>
        </p:blipFill>
        <p:spPr>
          <a:xfrm>
            <a:off x="472794" y="1244600"/>
            <a:ext cx="8518808" cy="5342081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Titeltext"/>
          <p:cNvSpPr txBox="1">
            <a:spLocks noGrp="1"/>
          </p:cNvSpPr>
          <p:nvPr>
            <p:ph type="title"/>
          </p:nvPr>
        </p:nvSpPr>
        <p:spPr>
          <a:xfrm>
            <a:off x="1251563" y="3650762"/>
            <a:ext cx="6607517" cy="779868"/>
          </a:xfrm>
          <a:prstGeom prst="rect">
            <a:avLst/>
          </a:prstGeom>
        </p:spPr>
        <p:txBody>
          <a:bodyPr/>
          <a:lstStyle>
            <a:lvl1pPr algn="ctr">
              <a:defRPr sz="3600"/>
            </a:lvl1pPr>
          </a:lstStyle>
          <a:p>
            <a:r>
              <a:t>Titeltext</a:t>
            </a:r>
          </a:p>
        </p:txBody>
      </p:sp>
      <p:sp>
        <p:nvSpPr>
          <p:cNvPr id="27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1371600" y="4430629"/>
            <a:ext cx="6400800" cy="584662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400"/>
              </a:spcBef>
              <a:buClrTx/>
              <a:buSzTx/>
              <a:buNone/>
              <a:defRPr sz="2000">
                <a:solidFill>
                  <a:srgbClr val="666666"/>
                </a:solidFill>
              </a:defRPr>
            </a:lvl1pPr>
            <a:lvl2pPr marL="0" indent="0" algn="ctr">
              <a:spcBef>
                <a:spcPts val="400"/>
              </a:spcBef>
              <a:buClrTx/>
              <a:buSzTx/>
              <a:buNone/>
              <a:defRPr sz="2000">
                <a:solidFill>
                  <a:srgbClr val="666666"/>
                </a:solidFill>
              </a:defRPr>
            </a:lvl2pPr>
            <a:lvl3pPr marL="0" indent="0" algn="ctr">
              <a:spcBef>
                <a:spcPts val="400"/>
              </a:spcBef>
              <a:buClrTx/>
              <a:buSzTx/>
              <a:buNone/>
              <a:defRPr sz="2000">
                <a:solidFill>
                  <a:srgbClr val="666666"/>
                </a:solidFill>
              </a:defRPr>
            </a:lvl3pPr>
            <a:lvl4pPr marL="0" indent="0" algn="ctr">
              <a:spcBef>
                <a:spcPts val="400"/>
              </a:spcBef>
              <a:buClrTx/>
              <a:buSzTx/>
              <a:buNone/>
              <a:defRPr sz="2000">
                <a:solidFill>
                  <a:srgbClr val="666666"/>
                </a:solidFill>
              </a:defRPr>
            </a:lvl4pPr>
            <a:lvl5pPr marL="0" indent="0" algn="ctr">
              <a:spcBef>
                <a:spcPts val="400"/>
              </a:spcBef>
              <a:buClrTx/>
              <a:buSzTx/>
              <a:buNone/>
              <a:defRPr sz="2000">
                <a:solidFill>
                  <a:srgbClr val="666666"/>
                </a:solidFill>
              </a:defRPr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8" name="Rechteck 12"/>
          <p:cNvSpPr/>
          <p:nvPr/>
        </p:nvSpPr>
        <p:spPr>
          <a:xfrm>
            <a:off x="404091" y="6650180"/>
            <a:ext cx="3371273" cy="207820"/>
          </a:xfrm>
          <a:prstGeom prst="rect">
            <a:avLst/>
          </a:prstGeom>
          <a:solidFill>
            <a:srgbClr val="EAEAEA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9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6307799" y="6242858"/>
            <a:ext cx="245401" cy="22698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37" name="Textebene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3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hteck 9"/>
          <p:cNvSpPr/>
          <p:nvPr/>
        </p:nvSpPr>
        <p:spPr>
          <a:xfrm>
            <a:off x="0" y="6612411"/>
            <a:ext cx="9144000" cy="255602"/>
          </a:xfrm>
          <a:prstGeom prst="rect">
            <a:avLst/>
          </a:prstGeom>
          <a:solidFill>
            <a:srgbClr val="EAEAEA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46" name="Bild 6" descr="Bild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18399" y="583587"/>
            <a:ext cx="1129083" cy="376361"/>
          </a:xfrm>
          <a:prstGeom prst="rect">
            <a:avLst/>
          </a:prstGeom>
          <a:ln w="12700">
            <a:miter lim="400000"/>
          </a:ln>
        </p:spPr>
      </p:pic>
      <p:sp>
        <p:nvSpPr>
          <p:cNvPr id="47" name="Gerade Verbindung 8"/>
          <p:cNvSpPr/>
          <p:nvPr/>
        </p:nvSpPr>
        <p:spPr>
          <a:xfrm>
            <a:off x="0" y="1068272"/>
            <a:ext cx="9144001" cy="2"/>
          </a:xfrm>
          <a:prstGeom prst="line">
            <a:avLst/>
          </a:prstGeom>
          <a:ln w="254000">
            <a:solidFill>
              <a:srgbClr val="EAEAEA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8" name="Textfeld 10"/>
          <p:cNvSpPr txBox="1"/>
          <p:nvPr/>
        </p:nvSpPr>
        <p:spPr>
          <a:xfrm>
            <a:off x="480987" y="6625692"/>
            <a:ext cx="1937095" cy="226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10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FAIR GmbH | GSI GmbH</a:t>
            </a:r>
          </a:p>
        </p:txBody>
      </p:sp>
      <p:sp>
        <p:nvSpPr>
          <p:cNvPr id="49" name="Rechteck 3"/>
          <p:cNvSpPr/>
          <p:nvPr/>
        </p:nvSpPr>
        <p:spPr>
          <a:xfrm>
            <a:off x="-1" y="939484"/>
            <a:ext cx="255600" cy="255602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0" name="Rechteck 11"/>
          <p:cNvSpPr/>
          <p:nvPr/>
        </p:nvSpPr>
        <p:spPr>
          <a:xfrm>
            <a:off x="-1" y="6609870"/>
            <a:ext cx="255600" cy="255602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51" name="Bild 12" descr="Bild 1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533249" y="430942"/>
            <a:ext cx="775057" cy="645881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Titeltext"/>
          <p:cNvSpPr txBox="1">
            <a:spLocks noGrp="1"/>
          </p:cNvSpPr>
          <p:nvPr>
            <p:ph type="title"/>
          </p:nvPr>
        </p:nvSpPr>
        <p:spPr>
          <a:xfrm>
            <a:off x="422565" y="269998"/>
            <a:ext cx="5584536" cy="787561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53" name="Textebene 1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5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hteck 9"/>
          <p:cNvSpPr/>
          <p:nvPr/>
        </p:nvSpPr>
        <p:spPr>
          <a:xfrm>
            <a:off x="0" y="6612411"/>
            <a:ext cx="9144000" cy="255602"/>
          </a:xfrm>
          <a:prstGeom prst="rect">
            <a:avLst/>
          </a:prstGeom>
          <a:solidFill>
            <a:srgbClr val="EAEAEA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62" name="Bild 6" descr="Bild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18399" y="583587"/>
            <a:ext cx="1129083" cy="376361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Gerade Verbindung 8"/>
          <p:cNvSpPr/>
          <p:nvPr/>
        </p:nvSpPr>
        <p:spPr>
          <a:xfrm>
            <a:off x="0" y="1068272"/>
            <a:ext cx="9144001" cy="2"/>
          </a:xfrm>
          <a:prstGeom prst="line">
            <a:avLst/>
          </a:prstGeom>
          <a:ln w="254000">
            <a:solidFill>
              <a:srgbClr val="EAEAEA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4" name="Textfeld 10"/>
          <p:cNvSpPr txBox="1"/>
          <p:nvPr/>
        </p:nvSpPr>
        <p:spPr>
          <a:xfrm>
            <a:off x="480987" y="6625692"/>
            <a:ext cx="1937095" cy="226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10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FAIR GmbH | GSI GmbH</a:t>
            </a:r>
          </a:p>
        </p:txBody>
      </p:sp>
      <p:sp>
        <p:nvSpPr>
          <p:cNvPr id="65" name="Rechteck 3"/>
          <p:cNvSpPr/>
          <p:nvPr/>
        </p:nvSpPr>
        <p:spPr>
          <a:xfrm>
            <a:off x="-1" y="939484"/>
            <a:ext cx="255600" cy="255602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66" name="Rechteck 11"/>
          <p:cNvSpPr/>
          <p:nvPr/>
        </p:nvSpPr>
        <p:spPr>
          <a:xfrm>
            <a:off x="-1" y="6609870"/>
            <a:ext cx="255600" cy="255602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67" name="Bild 12" descr="Bild 1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533249" y="430942"/>
            <a:ext cx="775057" cy="645881"/>
          </a:xfrm>
          <a:prstGeom prst="rect">
            <a:avLst/>
          </a:prstGeom>
          <a:ln w="12700">
            <a:miter lim="400000"/>
          </a:ln>
        </p:spPr>
      </p:pic>
      <p:sp>
        <p:nvSpPr>
          <p:cNvPr id="68" name="Titeltext"/>
          <p:cNvSpPr txBox="1">
            <a:spLocks noGrp="1"/>
          </p:cNvSpPr>
          <p:nvPr>
            <p:ph type="title"/>
          </p:nvPr>
        </p:nvSpPr>
        <p:spPr>
          <a:xfrm>
            <a:off x="422565" y="269998"/>
            <a:ext cx="5584536" cy="787561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6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9"/>
          <p:cNvSpPr/>
          <p:nvPr/>
        </p:nvSpPr>
        <p:spPr>
          <a:xfrm>
            <a:off x="0" y="6612411"/>
            <a:ext cx="9144000" cy="255602"/>
          </a:xfrm>
          <a:prstGeom prst="rect">
            <a:avLst/>
          </a:prstGeom>
          <a:solidFill>
            <a:srgbClr val="EAEAEA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3" name="Bild 6" descr="Bild 6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518399" y="583587"/>
            <a:ext cx="1129083" cy="376361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Gerade Verbindung 8"/>
          <p:cNvSpPr/>
          <p:nvPr/>
        </p:nvSpPr>
        <p:spPr>
          <a:xfrm>
            <a:off x="0" y="1068272"/>
            <a:ext cx="9144001" cy="2"/>
          </a:xfrm>
          <a:prstGeom prst="line">
            <a:avLst/>
          </a:prstGeom>
          <a:ln w="254000">
            <a:solidFill>
              <a:srgbClr val="EAEAEA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" name="Textfeld 10"/>
          <p:cNvSpPr txBox="1"/>
          <p:nvPr/>
        </p:nvSpPr>
        <p:spPr>
          <a:xfrm>
            <a:off x="480987" y="6625692"/>
            <a:ext cx="1937095" cy="226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10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FAIR GmbH | GSI GmbH</a:t>
            </a:r>
          </a:p>
        </p:txBody>
      </p:sp>
      <p:sp>
        <p:nvSpPr>
          <p:cNvPr id="6" name="Rechteck 3"/>
          <p:cNvSpPr/>
          <p:nvPr/>
        </p:nvSpPr>
        <p:spPr>
          <a:xfrm>
            <a:off x="-1" y="939484"/>
            <a:ext cx="255600" cy="255602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7" name="Rechteck 11"/>
          <p:cNvSpPr/>
          <p:nvPr/>
        </p:nvSpPr>
        <p:spPr>
          <a:xfrm>
            <a:off x="-1" y="6609870"/>
            <a:ext cx="255600" cy="255602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8" name="Bild 12" descr="Bild 12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533249" y="430942"/>
            <a:ext cx="775057" cy="645881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Titeltext"/>
          <p:cNvSpPr txBox="1">
            <a:spLocks noGrp="1"/>
          </p:cNvSpPr>
          <p:nvPr>
            <p:ph type="title"/>
          </p:nvPr>
        </p:nvSpPr>
        <p:spPr>
          <a:xfrm>
            <a:off x="422565" y="271333"/>
            <a:ext cx="5584536" cy="7875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normAutofit/>
          </a:bodyPr>
          <a:lstStyle/>
          <a:p>
            <a:r>
              <a:t>Titeltext</a:t>
            </a:r>
          </a:p>
        </p:txBody>
      </p:sp>
      <p:sp>
        <p:nvSpPr>
          <p:cNvPr id="10" name="Textebene 1…"/>
          <p:cNvSpPr txBox="1">
            <a:spLocks noGrp="1"/>
          </p:cNvSpPr>
          <p:nvPr>
            <p:ph type="body" idx="1"/>
          </p:nvPr>
        </p:nvSpPr>
        <p:spPr>
          <a:xfrm>
            <a:off x="422565" y="1450684"/>
            <a:ext cx="8211834" cy="4903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1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464490" y="6621713"/>
            <a:ext cx="245402" cy="226984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0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med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▪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1pPr>
      <a:lvl2pPr marL="800100" marR="0" indent="-34290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▪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▪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3pPr>
      <a:lvl4pPr marL="1714500" marR="0" indent="-34290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▪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4pPr>
      <a:lvl5pPr marL="2220684" marR="0" indent="-391884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▪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5pPr>
      <a:lvl6pPr marL="2560320" marR="0" indent="-27432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•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6pPr>
      <a:lvl7pPr marL="3017520" marR="0" indent="-27432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•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7pPr>
      <a:lvl8pPr marL="3474720" marR="0" indent="-27432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•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8pPr>
      <a:lvl9pPr marL="3931920" marR="0" indent="-27432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•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ußzeilenplatzhalter 4"/>
          <p:cNvSpPr txBox="1"/>
          <p:nvPr/>
        </p:nvSpPr>
        <p:spPr>
          <a:xfrm>
            <a:off x="4364019" y="6617066"/>
            <a:ext cx="4734262" cy="226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 algn="r">
              <a:defRPr sz="1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Frank Herfurth</a:t>
            </a:r>
          </a:p>
        </p:txBody>
      </p:sp>
      <p:sp>
        <p:nvSpPr>
          <p:cNvPr id="79" name="Titel 1"/>
          <p:cNvSpPr txBox="1">
            <a:spLocks noGrp="1"/>
          </p:cNvSpPr>
          <p:nvPr>
            <p:ph type="title"/>
          </p:nvPr>
        </p:nvSpPr>
        <p:spPr>
          <a:xfrm>
            <a:off x="2637688" y="271333"/>
            <a:ext cx="3369412" cy="787560"/>
          </a:xfrm>
          <a:prstGeom prst="rect">
            <a:avLst/>
          </a:prstGeom>
        </p:spPr>
        <p:txBody>
          <a:bodyPr/>
          <a:lstStyle/>
          <a:p>
            <a:r>
              <a:t>and HITRAP</a:t>
            </a:r>
          </a:p>
        </p:txBody>
      </p:sp>
      <p:sp>
        <p:nvSpPr>
          <p:cNvPr id="80" name="Rechteck 3"/>
          <p:cNvSpPr txBox="1"/>
          <p:nvPr/>
        </p:nvSpPr>
        <p:spPr>
          <a:xfrm>
            <a:off x="189473" y="224908"/>
            <a:ext cx="2422286" cy="4370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 b="1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CRYRING@ESR</a:t>
            </a:r>
          </a:p>
        </p:txBody>
      </p:sp>
      <p:sp>
        <p:nvSpPr>
          <p:cNvPr id="81" name="Datumsplatzhalter 5"/>
          <p:cNvSpPr txBox="1"/>
          <p:nvPr/>
        </p:nvSpPr>
        <p:spPr>
          <a:xfrm>
            <a:off x="6586683" y="6612097"/>
            <a:ext cx="1316429" cy="2462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 algn="r">
              <a:defRPr sz="1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 smtClean="0"/>
              <a:t>March-</a:t>
            </a:r>
            <a:r>
              <a:rPr lang="de-DE" dirty="0" smtClean="0"/>
              <a:t>10</a:t>
            </a:r>
            <a:r>
              <a:rPr dirty="0" smtClean="0"/>
              <a:t>, </a:t>
            </a:r>
            <a:r>
              <a:rPr dirty="0"/>
              <a:t>2020</a:t>
            </a:r>
          </a:p>
        </p:txBody>
      </p:sp>
      <p:sp>
        <p:nvSpPr>
          <p:cNvPr id="82" name="Inhaltsplatzhalter 2"/>
          <p:cNvSpPr txBox="1">
            <a:spLocks noGrp="1"/>
          </p:cNvSpPr>
          <p:nvPr>
            <p:ph type="body" idx="1"/>
          </p:nvPr>
        </p:nvSpPr>
        <p:spPr>
          <a:xfrm>
            <a:off x="228601" y="1318845"/>
            <a:ext cx="8694964" cy="5233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dirty="0"/>
              <a:t>CRYRING@ESR</a:t>
            </a:r>
          </a:p>
          <a:p>
            <a:pPr marL="742950" lvl="1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dirty="0" err="1"/>
              <a:t>ECooler</a:t>
            </a:r>
            <a:endParaRPr dirty="0"/>
          </a:p>
          <a:p>
            <a:pPr marL="1162050" lvl="2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de-DE" dirty="0" err="1" smtClean="0"/>
              <a:t>running</a:t>
            </a:r>
            <a:r>
              <a:rPr lang="de-DE" dirty="0" smtClean="0"/>
              <a:t>. E Beam </a:t>
            </a:r>
            <a:r>
              <a:rPr lang="de-DE" dirty="0" err="1" smtClean="0"/>
              <a:t>intensity</a:t>
            </a:r>
            <a:r>
              <a:rPr lang="de-DE" dirty="0" smtClean="0"/>
              <a:t> </a:t>
            </a:r>
            <a:r>
              <a:rPr lang="de-DE" dirty="0" err="1" smtClean="0"/>
              <a:t>meas</a:t>
            </a:r>
            <a:r>
              <a:rPr lang="de-DE" dirty="0" smtClean="0"/>
              <a:t>. </a:t>
            </a:r>
            <a:r>
              <a:rPr lang="de-DE" dirty="0" err="1" smtClean="0"/>
              <a:t>ongoing</a:t>
            </a:r>
            <a:endParaRPr sz="1500" dirty="0">
              <a:solidFill>
                <a:srgbClr val="00B050"/>
              </a:solidFill>
            </a:endParaRPr>
          </a:p>
          <a:p>
            <a:pPr marL="742950" lvl="1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dirty="0"/>
              <a:t>Ring Operation/Test</a:t>
            </a:r>
          </a:p>
          <a:p>
            <a:pPr marL="1162050" lvl="2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dirty="0" smtClean="0"/>
              <a:t>Giessen </a:t>
            </a:r>
            <a:r>
              <a:rPr dirty="0"/>
              <a:t>ECR running very stable for D+, ion source application and FESA layer still to be finished (CSCO)</a:t>
            </a:r>
          </a:p>
          <a:p>
            <a:pPr marL="742950" lvl="1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de-DE" dirty="0" err="1"/>
              <a:t>C</a:t>
            </a:r>
            <a:r>
              <a:rPr lang="de-DE" dirty="0" err="1" smtClean="0"/>
              <a:t>ommissioning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beam </a:t>
            </a:r>
            <a:r>
              <a:rPr lang="de-DE" dirty="0" err="1" smtClean="0"/>
              <a:t>ongoing</a:t>
            </a:r>
            <a:endParaRPr lang="de-DE" dirty="0" smtClean="0"/>
          </a:p>
          <a:p>
            <a:pPr marL="1162050" lvl="2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de-DE" dirty="0" err="1" smtClean="0"/>
              <a:t>saw</a:t>
            </a:r>
            <a:r>
              <a:rPr lang="de-DE" dirty="0" smtClean="0"/>
              <a:t>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cooling</a:t>
            </a:r>
            <a:r>
              <a:rPr lang="de-DE" dirty="0" smtClean="0"/>
              <a:t>, </a:t>
            </a:r>
            <a:r>
              <a:rPr lang="de-DE" dirty="0" err="1" smtClean="0"/>
              <a:t>acc</a:t>
            </a:r>
            <a:r>
              <a:rPr lang="de-DE" dirty="0" smtClean="0"/>
              <a:t>. </a:t>
            </a:r>
            <a:r>
              <a:rPr lang="de-DE" dirty="0" err="1" smtClean="0"/>
              <a:t>and</a:t>
            </a:r>
            <a:r>
              <a:rPr lang="de-DE" dirty="0" smtClean="0"/>
              <a:t> normal </a:t>
            </a:r>
            <a:r>
              <a:rPr lang="de-DE" dirty="0" err="1" smtClean="0"/>
              <a:t>storage</a:t>
            </a:r>
            <a:endParaRPr dirty="0"/>
          </a:p>
          <a:p>
            <a:pPr marL="742950" lvl="1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de-DE" dirty="0" err="1" smtClean="0"/>
              <a:t>Discussion</a:t>
            </a:r>
            <a:r>
              <a:rPr lang="de-DE" dirty="0" smtClean="0"/>
              <a:t> on April/May </a:t>
            </a:r>
            <a:r>
              <a:rPr lang="de-DE" dirty="0" err="1" smtClean="0"/>
              <a:t>beamtimes</a:t>
            </a:r>
            <a:r>
              <a:rPr lang="de-DE" dirty="0"/>
              <a:t> </a:t>
            </a:r>
            <a:r>
              <a:rPr lang="de-DE" dirty="0" smtClean="0"/>
              <a:t>(Mon, 03/09)</a:t>
            </a:r>
          </a:p>
          <a:p>
            <a:pPr marL="1162050" lvl="2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de-DE" dirty="0" err="1" smtClean="0"/>
              <a:t>swap</a:t>
            </a:r>
            <a:r>
              <a:rPr lang="de-DE" dirty="0" smtClean="0"/>
              <a:t> U</a:t>
            </a:r>
            <a:r>
              <a:rPr lang="de-DE" baseline="30000" dirty="0" smtClean="0"/>
              <a:t>88+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U</a:t>
            </a:r>
            <a:r>
              <a:rPr lang="de-DE" baseline="30000" dirty="0" smtClean="0"/>
              <a:t>91+</a:t>
            </a:r>
            <a:r>
              <a:rPr lang="de-DE" dirty="0" smtClean="0"/>
              <a:t> </a:t>
            </a:r>
            <a:r>
              <a:rPr lang="de-DE" dirty="0" err="1" smtClean="0"/>
              <a:t>experiments</a:t>
            </a:r>
            <a:endParaRPr lang="de-DE" dirty="0"/>
          </a:p>
          <a:p>
            <a:pPr marL="1162050" lvl="2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commissioning</a:t>
            </a:r>
            <a:r>
              <a:rPr lang="de-DE" dirty="0" smtClean="0"/>
              <a:t> time April-1 </a:t>
            </a:r>
            <a:r>
              <a:rPr lang="de-DE" dirty="0" err="1" smtClean="0"/>
              <a:t>till</a:t>
            </a:r>
            <a:r>
              <a:rPr lang="de-DE" dirty="0" smtClean="0"/>
              <a:t> 14 </a:t>
            </a:r>
            <a:r>
              <a:rPr lang="de-DE" dirty="0" err="1" smtClean="0"/>
              <a:t>primarily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setup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„simpler“ </a:t>
            </a:r>
            <a:r>
              <a:rPr lang="de-DE" dirty="0" err="1" smtClean="0"/>
              <a:t>case</a:t>
            </a:r>
            <a:r>
              <a:rPr lang="de-DE" dirty="0" smtClean="0"/>
              <a:t> at </a:t>
            </a:r>
            <a:r>
              <a:rPr lang="de-DE" dirty="0" err="1" smtClean="0"/>
              <a:t>the</a:t>
            </a:r>
            <a:r>
              <a:rPr lang="de-DE" dirty="0" smtClean="0"/>
              <a:t> ESR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get</a:t>
            </a:r>
            <a:r>
              <a:rPr lang="de-DE" dirty="0" smtClean="0"/>
              <a:t> heavy beam </a:t>
            </a:r>
            <a:r>
              <a:rPr lang="de-DE" dirty="0" err="1" smtClean="0"/>
              <a:t>to</a:t>
            </a:r>
            <a:r>
              <a:rPr lang="de-DE" dirty="0" smtClean="0"/>
              <a:t> CRYRING@ESR</a:t>
            </a:r>
            <a:endParaRPr lang="de-DE" dirty="0"/>
          </a:p>
          <a:p>
            <a:pPr>
              <a:defRPr>
                <a:solidFill>
                  <a:srgbClr val="000000"/>
                </a:solidFill>
              </a:defRPr>
            </a:pPr>
            <a:r>
              <a:rPr dirty="0" smtClean="0"/>
              <a:t>HITRAP </a:t>
            </a:r>
            <a:endParaRPr dirty="0"/>
          </a:p>
          <a:p>
            <a:pPr marL="781050" lvl="1" indent="-285750">
              <a:spcBef>
                <a:spcPts val="400"/>
              </a:spcBef>
              <a:defRPr sz="1500">
                <a:solidFill>
                  <a:srgbClr val="000000"/>
                </a:solidFill>
              </a:defRPr>
            </a:pPr>
            <a:r>
              <a:rPr dirty="0"/>
              <a:t>Electron/Ion transmission test at the cooling Penning trap ongoing</a:t>
            </a:r>
          </a:p>
          <a:p>
            <a:pPr marL="781050" lvl="1" indent="-285750">
              <a:spcBef>
                <a:spcPts val="400"/>
              </a:spcBef>
              <a:defRPr sz="1500">
                <a:solidFill>
                  <a:srgbClr val="000000"/>
                </a:solidFill>
              </a:defRPr>
            </a:pPr>
            <a:r>
              <a:rPr dirty="0"/>
              <a:t>discussion on Shutdown activities for HITRAP </a:t>
            </a:r>
            <a:r>
              <a:rPr dirty="0" err="1"/>
              <a:t>linac</a:t>
            </a:r>
            <a:r>
              <a:rPr dirty="0"/>
              <a:t> needed, however, added to planning</a:t>
            </a:r>
          </a:p>
        </p:txBody>
      </p:sp>
      <p:grpSp>
        <p:nvGrpSpPr>
          <p:cNvPr id="85" name="Inhaltsplatzhalter 2"/>
          <p:cNvGrpSpPr/>
          <p:nvPr/>
        </p:nvGrpSpPr>
        <p:grpSpPr>
          <a:xfrm>
            <a:off x="5650406" y="1254425"/>
            <a:ext cx="3447875" cy="1114428"/>
            <a:chOff x="0" y="0"/>
            <a:chExt cx="3447874" cy="1114427"/>
          </a:xfrm>
        </p:grpSpPr>
        <p:sp>
          <p:nvSpPr>
            <p:cNvPr id="83" name="Rechteck"/>
            <p:cNvSpPr/>
            <p:nvPr/>
          </p:nvSpPr>
          <p:spPr>
            <a:xfrm>
              <a:off x="-1" y="-1"/>
              <a:ext cx="3447876" cy="1114429"/>
            </a:xfrm>
            <a:prstGeom prst="rect">
              <a:avLst/>
            </a:prstGeom>
            <a:solidFill>
              <a:srgbClr val="989898">
                <a:alpha val="50195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spcBef>
                  <a:spcPts val="500"/>
                </a:spcBef>
                <a:defRPr sz="1400">
                  <a:solidFill>
                    <a:srgbClr val="333333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4" name="PAC Experiments in April/May expect:…"/>
            <p:cNvSpPr txBox="1"/>
            <p:nvPr/>
          </p:nvSpPr>
          <p:spPr>
            <a:xfrm>
              <a:off x="-1" y="0"/>
              <a:ext cx="3447876" cy="102542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 marL="342900" indent="-342900">
                <a:spcBef>
                  <a:spcPts val="500"/>
                </a:spcBef>
                <a:buClr>
                  <a:srgbClr val="FDBB63"/>
                </a:buClr>
                <a:buSzPct val="100000"/>
                <a:buChar char="▪"/>
                <a:defRPr sz="1400">
                  <a:solidFill>
                    <a:srgbClr val="333333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dirty="0"/>
                <a:t>PAC Experiments in April/May expect:</a:t>
              </a:r>
              <a:endParaRPr sz="2400" dirty="0"/>
            </a:p>
            <a:p>
              <a:pPr marL="800100" lvl="1" indent="-342900">
                <a:spcBef>
                  <a:spcPts val="500"/>
                </a:spcBef>
                <a:buClr>
                  <a:srgbClr val="FDBB63"/>
                </a:buClr>
                <a:buSzPct val="100000"/>
                <a:buChar char="▪"/>
                <a:defRPr sz="1400" baseline="30000">
                  <a:solidFill>
                    <a:srgbClr val="333333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dirty="0"/>
                <a:t>136</a:t>
              </a:r>
              <a:r>
                <a:rPr baseline="0" dirty="0"/>
                <a:t>Xe</a:t>
              </a:r>
              <a:r>
                <a:rPr dirty="0"/>
                <a:t>50+</a:t>
              </a:r>
              <a:r>
                <a:rPr baseline="0" dirty="0"/>
                <a:t>, </a:t>
              </a:r>
              <a:r>
                <a:rPr dirty="0"/>
                <a:t>238</a:t>
              </a:r>
              <a:r>
                <a:rPr baseline="0" dirty="0"/>
                <a:t>U</a:t>
              </a:r>
              <a:r>
                <a:rPr dirty="0"/>
                <a:t>88+</a:t>
              </a:r>
              <a:r>
                <a:rPr baseline="0" dirty="0"/>
                <a:t> and </a:t>
              </a:r>
              <a:r>
                <a:rPr dirty="0"/>
                <a:t>238</a:t>
              </a:r>
              <a:r>
                <a:rPr baseline="0" dirty="0"/>
                <a:t>U</a:t>
              </a:r>
              <a:r>
                <a:rPr dirty="0"/>
                <a:t>91+</a:t>
              </a:r>
              <a:r>
                <a:rPr baseline="0" dirty="0"/>
                <a:t> @ about 10 MeV/u, 10</a:t>
              </a:r>
              <a:r>
                <a:rPr dirty="0"/>
                <a:t>7</a:t>
              </a:r>
              <a:r>
                <a:rPr baseline="0" dirty="0"/>
                <a:t> (/ minute)</a:t>
              </a:r>
              <a:endParaRPr sz="2400" baseline="30833" dirty="0"/>
            </a:p>
            <a:p>
              <a:pPr marL="800100" lvl="1" indent="-342900">
                <a:spcBef>
                  <a:spcPts val="500"/>
                </a:spcBef>
                <a:buClr>
                  <a:srgbClr val="FDBB63"/>
                </a:buClr>
                <a:buSzPct val="100000"/>
                <a:buChar char="▪"/>
                <a:defRPr sz="1400">
                  <a:solidFill>
                    <a:srgbClr val="333333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dirty="0"/>
                <a:t>cooled!</a:t>
              </a:r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fair-gsi-folienmaster_2017">
  <a:themeElements>
    <a:clrScheme name="fair-gsi-folienmaster_2017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fair-gsi-folienmaster_2017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fair-gsi-folienmaster_20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fair-gsi-folienmaster_2017">
  <a:themeElements>
    <a:clrScheme name="fair-gsi-folienmaster_2017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fair-gsi-folienmaster_2017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fair-gsi-folienmaster_20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Bildschirmpräsentation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fair-gsi-folienmaster_2017</vt:lpstr>
      <vt:lpstr>and HITRAP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 HITRAP</dc:title>
  <dc:creator>Herfurth, Frank Dr.</dc:creator>
  <cp:lastModifiedBy>Herfurth, Frank Dr.</cp:lastModifiedBy>
  <cp:revision>3</cp:revision>
  <dcterms:modified xsi:type="dcterms:W3CDTF">2020-03-10T12:39:45Z</dcterms:modified>
</cp:coreProperties>
</file>