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handoutMasterIdLst>
    <p:handoutMasterId r:id="rId9"/>
  </p:handoutMasterIdLst>
  <p:sldIdLst>
    <p:sldId id="257" r:id="rId2"/>
    <p:sldId id="259" r:id="rId3"/>
    <p:sldId id="262" r:id="rId4"/>
    <p:sldId id="260" r:id="rId5"/>
    <p:sldId id="261" r:id="rId6"/>
    <p:sldId id="258" r:id="rId7"/>
  </p:sldIdLst>
  <p:sldSz cx="9144000" cy="6858000" type="screen4x3"/>
  <p:notesSz cx="6724650" cy="9774238"/>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666666"/>
    <a:srgbClr val="EAEAEA"/>
    <a:srgbClr val="FDBB6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autoAdjust="0"/>
    <p:restoredTop sz="94655" autoAdjust="0"/>
  </p:normalViewPr>
  <p:slideViewPr>
    <p:cSldViewPr snapToGrid="0" snapToObjects="1">
      <p:cViewPr varScale="1">
        <p:scale>
          <a:sx n="117" d="100"/>
          <a:sy n="117" d="100"/>
        </p:scale>
        <p:origin x="84" y="2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14015" cy="488712"/>
          </a:xfrm>
          <a:prstGeom prst="rect">
            <a:avLst/>
          </a:prstGeom>
        </p:spPr>
        <p:txBody>
          <a:bodyPr vert="horz" lIns="90279" tIns="45139" rIns="90279" bIns="45139" rtlCol="0"/>
          <a:lstStyle>
            <a:lvl1pPr algn="l">
              <a:defRPr sz="1200"/>
            </a:lvl1pPr>
          </a:lstStyle>
          <a:p>
            <a:endParaRPr lang="de-DE"/>
          </a:p>
        </p:txBody>
      </p:sp>
      <p:sp>
        <p:nvSpPr>
          <p:cNvPr id="3" name="Datumsplatzhalter 2"/>
          <p:cNvSpPr>
            <a:spLocks noGrp="1"/>
          </p:cNvSpPr>
          <p:nvPr>
            <p:ph type="dt" sz="quarter" idx="1"/>
          </p:nvPr>
        </p:nvSpPr>
        <p:spPr>
          <a:xfrm>
            <a:off x="3809079" y="0"/>
            <a:ext cx="2914015" cy="488712"/>
          </a:xfrm>
          <a:prstGeom prst="rect">
            <a:avLst/>
          </a:prstGeom>
        </p:spPr>
        <p:txBody>
          <a:bodyPr vert="horz" lIns="90279" tIns="45139" rIns="90279" bIns="45139" rtlCol="0"/>
          <a:lstStyle>
            <a:lvl1pPr algn="r">
              <a:defRPr sz="1200"/>
            </a:lvl1pPr>
          </a:lstStyle>
          <a:p>
            <a:fld id="{0B851660-0934-124D-A4B3-496C7F320307}" type="datetimeFigureOut">
              <a:rPr lang="de-DE" smtClean="0"/>
              <a:t>09.03.2020</a:t>
            </a:fld>
            <a:endParaRPr lang="de-DE"/>
          </a:p>
        </p:txBody>
      </p:sp>
      <p:sp>
        <p:nvSpPr>
          <p:cNvPr id="4" name="Fußzeilenplatzhalter 3"/>
          <p:cNvSpPr>
            <a:spLocks noGrp="1"/>
          </p:cNvSpPr>
          <p:nvPr>
            <p:ph type="ftr" sz="quarter" idx="2"/>
          </p:nvPr>
        </p:nvSpPr>
        <p:spPr>
          <a:xfrm>
            <a:off x="0" y="9283829"/>
            <a:ext cx="2914015" cy="488712"/>
          </a:xfrm>
          <a:prstGeom prst="rect">
            <a:avLst/>
          </a:prstGeom>
        </p:spPr>
        <p:txBody>
          <a:bodyPr vert="horz" lIns="90279" tIns="45139" rIns="90279" bIns="45139" rtlCol="0" anchor="b"/>
          <a:lstStyle>
            <a:lvl1pPr algn="l">
              <a:defRPr sz="1200"/>
            </a:lvl1pPr>
          </a:lstStyle>
          <a:p>
            <a:endParaRPr lang="de-DE"/>
          </a:p>
        </p:txBody>
      </p:sp>
      <p:sp>
        <p:nvSpPr>
          <p:cNvPr id="5" name="Foliennummernplatzhalter 4"/>
          <p:cNvSpPr>
            <a:spLocks noGrp="1"/>
          </p:cNvSpPr>
          <p:nvPr>
            <p:ph type="sldNum" sz="quarter" idx="3"/>
          </p:nvPr>
        </p:nvSpPr>
        <p:spPr>
          <a:xfrm>
            <a:off x="3809079" y="9283829"/>
            <a:ext cx="2914015" cy="488712"/>
          </a:xfrm>
          <a:prstGeom prst="rect">
            <a:avLst/>
          </a:prstGeom>
        </p:spPr>
        <p:txBody>
          <a:bodyPr vert="horz" lIns="90279" tIns="45139" rIns="90279" bIns="45139" rtlCol="0" anchor="b"/>
          <a:lstStyle>
            <a:lvl1pPr algn="r">
              <a:defRPr sz="1200"/>
            </a:lvl1pPr>
          </a:lstStyle>
          <a:p>
            <a:fld id="{7F3A3EDE-7EBB-0F4A-80C2-34DB9D2E2ED3}" type="slidenum">
              <a:rPr lang="de-DE" smtClean="0"/>
              <a:t>‹Nr.›</a:t>
            </a:fld>
            <a:endParaRPr lang="de-DE"/>
          </a:p>
        </p:txBody>
      </p:sp>
    </p:spTree>
    <p:extLst>
      <p:ext uri="{BB962C8B-B14F-4D97-AF65-F5344CB8AC3E}">
        <p14:creationId xmlns:p14="http://schemas.microsoft.com/office/powerpoint/2010/main" val="1028215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14015" cy="488712"/>
          </a:xfrm>
          <a:prstGeom prst="rect">
            <a:avLst/>
          </a:prstGeom>
        </p:spPr>
        <p:txBody>
          <a:bodyPr vert="horz" lIns="90279" tIns="45139" rIns="90279" bIns="45139" rtlCol="0"/>
          <a:lstStyle>
            <a:lvl1pPr algn="l">
              <a:defRPr sz="1200"/>
            </a:lvl1pPr>
          </a:lstStyle>
          <a:p>
            <a:endParaRPr lang="de-DE"/>
          </a:p>
        </p:txBody>
      </p:sp>
      <p:sp>
        <p:nvSpPr>
          <p:cNvPr id="3" name="Datumsplatzhalter 2"/>
          <p:cNvSpPr>
            <a:spLocks noGrp="1"/>
          </p:cNvSpPr>
          <p:nvPr>
            <p:ph type="dt" idx="1"/>
          </p:nvPr>
        </p:nvSpPr>
        <p:spPr>
          <a:xfrm>
            <a:off x="3809079" y="0"/>
            <a:ext cx="2914015" cy="488712"/>
          </a:xfrm>
          <a:prstGeom prst="rect">
            <a:avLst/>
          </a:prstGeom>
        </p:spPr>
        <p:txBody>
          <a:bodyPr vert="horz" lIns="90279" tIns="45139" rIns="90279" bIns="45139" rtlCol="0"/>
          <a:lstStyle>
            <a:lvl1pPr algn="r">
              <a:defRPr sz="1200"/>
            </a:lvl1pPr>
          </a:lstStyle>
          <a:p>
            <a:fld id="{98C828EF-C252-394A-93BF-1C478CFA0896}" type="datetimeFigureOut">
              <a:rPr lang="de-DE" smtClean="0"/>
              <a:t>09.03.2020</a:t>
            </a:fld>
            <a:endParaRPr lang="de-DE"/>
          </a:p>
        </p:txBody>
      </p:sp>
      <p:sp>
        <p:nvSpPr>
          <p:cNvPr id="4" name="Folienbildplatzhalter 3"/>
          <p:cNvSpPr>
            <a:spLocks noGrp="1" noRot="1" noChangeAspect="1"/>
          </p:cNvSpPr>
          <p:nvPr>
            <p:ph type="sldImg" idx="2"/>
          </p:nvPr>
        </p:nvSpPr>
        <p:spPr>
          <a:xfrm>
            <a:off x="919163" y="733425"/>
            <a:ext cx="4886325" cy="3665538"/>
          </a:xfrm>
          <a:prstGeom prst="rect">
            <a:avLst/>
          </a:prstGeom>
          <a:noFill/>
          <a:ln w="12700">
            <a:solidFill>
              <a:prstClr val="black"/>
            </a:solidFill>
          </a:ln>
        </p:spPr>
        <p:txBody>
          <a:bodyPr vert="horz" lIns="90279" tIns="45139" rIns="90279" bIns="45139" rtlCol="0" anchor="ctr"/>
          <a:lstStyle/>
          <a:p>
            <a:endParaRPr lang="de-DE"/>
          </a:p>
        </p:txBody>
      </p:sp>
      <p:sp>
        <p:nvSpPr>
          <p:cNvPr id="5" name="Notizenplatzhalter 4"/>
          <p:cNvSpPr>
            <a:spLocks noGrp="1"/>
          </p:cNvSpPr>
          <p:nvPr>
            <p:ph type="body" sz="quarter" idx="3"/>
          </p:nvPr>
        </p:nvSpPr>
        <p:spPr>
          <a:xfrm>
            <a:off x="672465" y="4642763"/>
            <a:ext cx="5379720" cy="4398407"/>
          </a:xfrm>
          <a:prstGeom prst="rect">
            <a:avLst/>
          </a:prstGeom>
        </p:spPr>
        <p:txBody>
          <a:bodyPr vert="horz" lIns="90279" tIns="45139" rIns="90279" bIns="45139"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283829"/>
            <a:ext cx="2914015" cy="488712"/>
          </a:xfrm>
          <a:prstGeom prst="rect">
            <a:avLst/>
          </a:prstGeom>
        </p:spPr>
        <p:txBody>
          <a:bodyPr vert="horz" lIns="90279" tIns="45139" rIns="90279" bIns="45139" rtlCol="0" anchor="b"/>
          <a:lstStyle>
            <a:lvl1pPr algn="l">
              <a:defRPr sz="1200"/>
            </a:lvl1pPr>
          </a:lstStyle>
          <a:p>
            <a:endParaRPr lang="de-DE"/>
          </a:p>
        </p:txBody>
      </p:sp>
      <p:sp>
        <p:nvSpPr>
          <p:cNvPr id="7" name="Foliennummernplatzhalter 6"/>
          <p:cNvSpPr>
            <a:spLocks noGrp="1"/>
          </p:cNvSpPr>
          <p:nvPr>
            <p:ph type="sldNum" sz="quarter" idx="5"/>
          </p:nvPr>
        </p:nvSpPr>
        <p:spPr>
          <a:xfrm>
            <a:off x="3809079" y="9283829"/>
            <a:ext cx="2914015" cy="488712"/>
          </a:xfrm>
          <a:prstGeom prst="rect">
            <a:avLst/>
          </a:prstGeom>
        </p:spPr>
        <p:txBody>
          <a:bodyPr vert="horz" lIns="90279" tIns="45139" rIns="90279" bIns="45139" rtlCol="0" anchor="b"/>
          <a:lstStyle>
            <a:lvl1pPr algn="r">
              <a:defRPr sz="1200"/>
            </a:lvl1pPr>
          </a:lstStyle>
          <a:p>
            <a:fld id="{DAE02386-BEE7-5D4D-B4E7-4BB579C47884}" type="slidenum">
              <a:rPr lang="de-DE" smtClean="0"/>
              <a:t>‹Nr.›</a:t>
            </a:fld>
            <a:endParaRPr lang="de-DE"/>
          </a:p>
        </p:txBody>
      </p:sp>
    </p:spTree>
    <p:extLst>
      <p:ext uri="{BB962C8B-B14F-4D97-AF65-F5344CB8AC3E}">
        <p14:creationId xmlns:p14="http://schemas.microsoft.com/office/powerpoint/2010/main" val="33290198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0716A1C-18EB-1742-BCAC-8F37B2C6FF1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46754" y="1212688"/>
            <a:ext cx="8427665" cy="5357794"/>
          </a:xfrm>
          <a:prstGeom prst="rect">
            <a:avLst/>
          </a:prstGeom>
        </p:spPr>
      </p:pic>
      <p:sp>
        <p:nvSpPr>
          <p:cNvPr id="2" name="Titel 1"/>
          <p:cNvSpPr>
            <a:spLocks noGrp="1"/>
          </p:cNvSpPr>
          <p:nvPr>
            <p:ph type="ctrTitle"/>
          </p:nvPr>
        </p:nvSpPr>
        <p:spPr>
          <a:xfrm>
            <a:off x="1251563" y="3650764"/>
            <a:ext cx="6607516" cy="779866"/>
          </a:xfrm>
        </p:spPr>
        <p:txBody>
          <a:bodyPr anchor="b" anchorCtr="0">
            <a:noAutofit/>
          </a:bodyPr>
          <a:lstStyle>
            <a:lvl1pPr algn="ctr">
              <a:defRPr sz="3600">
                <a:solidFill>
                  <a:srgbClr val="333333"/>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4430630"/>
            <a:ext cx="6400800" cy="584660"/>
          </a:xfrm>
        </p:spPr>
        <p:txBody>
          <a:bodyPr>
            <a:normAutofit/>
          </a:bodyPr>
          <a:lstStyle>
            <a:lvl1pPr marL="0" indent="0" algn="ctr">
              <a:buNone/>
              <a:defRPr sz="200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13" name="Rechteck 12"/>
          <p:cNvSpPr/>
          <p:nvPr userDrawn="1"/>
        </p:nvSpPr>
        <p:spPr>
          <a:xfrm>
            <a:off x="404091" y="6650182"/>
            <a:ext cx="3371273" cy="207818"/>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0993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65" y="271335"/>
            <a:ext cx="5584535" cy="787557"/>
          </a:xfrm>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6" name="Foliennummernplatzhalter 5"/>
          <p:cNvSpPr>
            <a:spLocks noGrp="1"/>
          </p:cNvSpPr>
          <p:nvPr>
            <p:ph type="sldNum" sz="quarter" idx="12"/>
          </p:nvPr>
        </p:nvSpPr>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7123544" y="6552643"/>
            <a:ext cx="825285" cy="365125"/>
          </a:xfrm>
          <a:prstGeom prst="rect">
            <a:avLst/>
          </a:prstGeom>
        </p:spPr>
        <p:txBody>
          <a:bodyPr vert="horz" lIns="91440" tIns="45720" rIns="91440" bIns="45720" rtlCol="0" anchor="ctr"/>
          <a:lstStyle>
            <a:lvl1pPr algn="r">
              <a:defRPr sz="1000">
                <a:solidFill>
                  <a:schemeClr val="tx1"/>
                </a:solidFill>
              </a:defRPr>
            </a:lvl1pPr>
          </a:lstStyle>
          <a:p>
            <a:r>
              <a:rPr lang="de-DE" smtClean="0"/>
              <a:t>31.03.14</a:t>
            </a:r>
            <a:endParaRPr lang="de-DE" dirty="0"/>
          </a:p>
        </p:txBody>
      </p:sp>
      <p:sp>
        <p:nvSpPr>
          <p:cNvPr id="7" name="Fußzeilenplatzhalter 7"/>
          <p:cNvSpPr>
            <a:spLocks noGrp="1"/>
          </p:cNvSpPr>
          <p:nvPr>
            <p:ph type="ftr" sz="quarter" idx="3"/>
          </p:nvPr>
        </p:nvSpPr>
        <p:spPr>
          <a:xfrm>
            <a:off x="2273300" y="6560611"/>
            <a:ext cx="4825699"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smtClean="0"/>
              <a:t>Stephan Reimann</a:t>
            </a:r>
            <a:endParaRPr lang="de-DE" dirty="0"/>
          </a:p>
        </p:txBody>
      </p:sp>
    </p:spTree>
    <p:extLst>
      <p:ext uri="{BB962C8B-B14F-4D97-AF65-F5344CB8AC3E}">
        <p14:creationId xmlns:p14="http://schemas.microsoft.com/office/powerpoint/2010/main" val="947664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Foliennummernplatzhalter 6"/>
          <p:cNvSpPr>
            <a:spLocks noGrp="1"/>
          </p:cNvSpPr>
          <p:nvPr>
            <p:ph type="sldNum" sz="quarter" idx="12"/>
          </p:nvPr>
        </p:nvSpPr>
        <p:spPr/>
        <p:txBody>
          <a:bodyPr/>
          <a:lstStyle/>
          <a:p>
            <a:fld id="{125CBDDA-5CCF-8748-8988-9DC6C8981774}" type="slidenum">
              <a:rPr lang="de-DE" smtClean="0"/>
              <a:t>‹Nr.›</a:t>
            </a:fld>
            <a:endParaRPr lang="de-DE"/>
          </a:p>
        </p:txBody>
      </p:sp>
      <p:sp>
        <p:nvSpPr>
          <p:cNvPr id="6" name="Datumsplatzhalter 4"/>
          <p:cNvSpPr>
            <a:spLocks noGrp="1"/>
          </p:cNvSpPr>
          <p:nvPr>
            <p:ph type="dt" sz="half" idx="13"/>
          </p:nvPr>
        </p:nvSpPr>
        <p:spPr>
          <a:xfrm>
            <a:off x="7098998" y="6552643"/>
            <a:ext cx="849831" cy="365125"/>
          </a:xfrm>
          <a:prstGeom prst="rect">
            <a:avLst/>
          </a:prstGeom>
        </p:spPr>
        <p:txBody>
          <a:bodyPr vert="horz" lIns="91440" tIns="45720" rIns="91440" bIns="45720" rtlCol="0" anchor="ctr"/>
          <a:lstStyle>
            <a:lvl1pPr algn="r">
              <a:defRPr sz="1000">
                <a:solidFill>
                  <a:schemeClr val="tx1"/>
                </a:solidFill>
              </a:defRPr>
            </a:lvl1pPr>
          </a:lstStyle>
          <a:p>
            <a:r>
              <a:rPr lang="de-DE" smtClean="0"/>
              <a:t>31.03.14</a:t>
            </a:r>
            <a:endParaRPr lang="de-DE" dirty="0"/>
          </a:p>
        </p:txBody>
      </p:sp>
      <p:sp>
        <p:nvSpPr>
          <p:cNvPr id="8" name="Fußzeilenplatzhalter 7"/>
          <p:cNvSpPr>
            <a:spLocks noGrp="1"/>
          </p:cNvSpPr>
          <p:nvPr>
            <p:ph type="ftr" sz="quarter" idx="3"/>
          </p:nvPr>
        </p:nvSpPr>
        <p:spPr>
          <a:xfrm>
            <a:off x="2273300" y="6560611"/>
            <a:ext cx="4825699"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smtClean="0"/>
              <a:t>Stephan Reimann</a:t>
            </a:r>
            <a:endParaRPr lang="de-DE" dirty="0"/>
          </a:p>
        </p:txBody>
      </p:sp>
    </p:spTree>
    <p:extLst>
      <p:ext uri="{BB962C8B-B14F-4D97-AF65-F5344CB8AC3E}">
        <p14:creationId xmlns:p14="http://schemas.microsoft.com/office/powerpoint/2010/main" val="2866025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5" name="Foliennummernplatzhalter 4"/>
          <p:cNvSpPr>
            <a:spLocks noGrp="1"/>
          </p:cNvSpPr>
          <p:nvPr>
            <p:ph type="sldNum" sz="quarter" idx="12"/>
          </p:nvPr>
        </p:nvSpPr>
        <p:spPr/>
        <p:txBody>
          <a:bodyPr/>
          <a:lstStyle/>
          <a:p>
            <a:fld id="{125CBDDA-5CCF-8748-8988-9DC6C8981774}" type="slidenum">
              <a:rPr lang="de-DE" smtClean="0"/>
              <a:t>‹Nr.›</a:t>
            </a:fld>
            <a:endParaRPr lang="de-DE"/>
          </a:p>
        </p:txBody>
      </p:sp>
      <p:sp>
        <p:nvSpPr>
          <p:cNvPr id="4" name="Datumsplatzhalter 4"/>
          <p:cNvSpPr>
            <a:spLocks noGrp="1"/>
          </p:cNvSpPr>
          <p:nvPr>
            <p:ph type="dt" sz="half" idx="2"/>
          </p:nvPr>
        </p:nvSpPr>
        <p:spPr>
          <a:xfrm>
            <a:off x="7098998" y="6552643"/>
            <a:ext cx="849831" cy="365125"/>
          </a:xfrm>
          <a:prstGeom prst="rect">
            <a:avLst/>
          </a:prstGeom>
        </p:spPr>
        <p:txBody>
          <a:bodyPr vert="horz" lIns="91440" tIns="45720" rIns="91440" bIns="45720" rtlCol="0" anchor="ctr"/>
          <a:lstStyle>
            <a:lvl1pPr algn="r">
              <a:defRPr sz="1000">
                <a:solidFill>
                  <a:schemeClr val="tx1"/>
                </a:solidFill>
              </a:defRPr>
            </a:lvl1pPr>
          </a:lstStyle>
          <a:p>
            <a:r>
              <a:rPr lang="de-DE" smtClean="0"/>
              <a:t>31.03.14</a:t>
            </a:r>
            <a:endParaRPr lang="de-DE" dirty="0"/>
          </a:p>
        </p:txBody>
      </p:sp>
      <p:sp>
        <p:nvSpPr>
          <p:cNvPr id="6" name="Fußzeilenplatzhalter 7"/>
          <p:cNvSpPr>
            <a:spLocks noGrp="1"/>
          </p:cNvSpPr>
          <p:nvPr>
            <p:ph type="ftr" sz="quarter" idx="3"/>
          </p:nvPr>
        </p:nvSpPr>
        <p:spPr>
          <a:xfrm>
            <a:off x="2260600" y="6560611"/>
            <a:ext cx="4838399"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smtClean="0"/>
              <a:t>Stephan Reimann</a:t>
            </a:r>
            <a:endParaRPr lang="de-DE" dirty="0"/>
          </a:p>
        </p:txBody>
      </p:sp>
    </p:spTree>
    <p:extLst>
      <p:ext uri="{BB962C8B-B14F-4D97-AF65-F5344CB8AC3E}">
        <p14:creationId xmlns:p14="http://schemas.microsoft.com/office/powerpoint/2010/main" val="38897924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eck 9"/>
          <p:cNvSpPr/>
          <p:nvPr/>
        </p:nvSpPr>
        <p:spPr>
          <a:xfrm>
            <a:off x="0" y="6612411"/>
            <a:ext cx="9144000" cy="2556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Textplatzhalter 2"/>
          <p:cNvSpPr>
            <a:spLocks noGrp="1"/>
          </p:cNvSpPr>
          <p:nvPr>
            <p:ph type="body" idx="1"/>
          </p:nvPr>
        </p:nvSpPr>
        <p:spPr>
          <a:xfrm>
            <a:off x="422565" y="1450685"/>
            <a:ext cx="8211834" cy="4903585"/>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7964992" y="6552643"/>
            <a:ext cx="744898" cy="365125"/>
          </a:xfrm>
          <a:prstGeom prst="rect">
            <a:avLst/>
          </a:prstGeom>
        </p:spPr>
        <p:txBody>
          <a:bodyPr vert="horz" lIns="91440" tIns="45720" rIns="91440" bIns="45720" rtlCol="0" anchor="ctr"/>
          <a:lstStyle>
            <a:lvl1pPr algn="r">
              <a:defRPr sz="1000">
                <a:solidFill>
                  <a:srgbClr val="333333"/>
                </a:solidFill>
                <a:latin typeface="Arial"/>
                <a:cs typeface="Arial"/>
              </a:defRPr>
            </a:lvl1pPr>
          </a:lstStyle>
          <a:p>
            <a:fld id="{125CBDDA-5CCF-8748-8988-9DC6C8981774}" type="slidenum">
              <a:rPr lang="de-DE" smtClean="0"/>
              <a:pPr/>
              <a:t>‹Nr.›</a:t>
            </a:fld>
            <a:endParaRPr lang="de-DE" dirty="0"/>
          </a:p>
        </p:txBody>
      </p:sp>
      <p:pic>
        <p:nvPicPr>
          <p:cNvPr id="7" name="Bild 6" descr="GSI_Logo_rgb.png"/>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518399" y="583587"/>
            <a:ext cx="1129081" cy="376361"/>
          </a:xfrm>
          <a:prstGeom prst="rect">
            <a:avLst/>
          </a:prstGeom>
        </p:spPr>
      </p:pic>
      <p:cxnSp>
        <p:nvCxnSpPr>
          <p:cNvPr id="9" name="Gerade Verbindung 8"/>
          <p:cNvCxnSpPr/>
          <p:nvPr/>
        </p:nvCxnSpPr>
        <p:spPr>
          <a:xfrm>
            <a:off x="0" y="1068273"/>
            <a:ext cx="9144000" cy="0"/>
          </a:xfrm>
          <a:prstGeom prst="line">
            <a:avLst/>
          </a:prstGeom>
          <a:ln w="2540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11" name="Textfeld 10"/>
          <p:cNvSpPr txBox="1"/>
          <p:nvPr/>
        </p:nvSpPr>
        <p:spPr>
          <a:xfrm>
            <a:off x="435267" y="6616075"/>
            <a:ext cx="2028533" cy="246221"/>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000" dirty="0">
                <a:solidFill>
                  <a:srgbClr val="333333"/>
                </a:solidFill>
                <a:latin typeface="Arial"/>
                <a:cs typeface="Arial"/>
              </a:rPr>
              <a:t>FAIR GmbH | GSI GmbH</a:t>
            </a:r>
          </a:p>
        </p:txBody>
      </p:sp>
      <p:sp>
        <p:nvSpPr>
          <p:cNvPr id="2" name="Titelplatzhalter 1"/>
          <p:cNvSpPr>
            <a:spLocks noGrp="1"/>
          </p:cNvSpPr>
          <p:nvPr>
            <p:ph type="title"/>
          </p:nvPr>
        </p:nvSpPr>
        <p:spPr>
          <a:xfrm>
            <a:off x="422565" y="270000"/>
            <a:ext cx="5584535" cy="787557"/>
          </a:xfrm>
          <a:prstGeom prst="rect">
            <a:avLst/>
          </a:prstGeom>
        </p:spPr>
        <p:txBody>
          <a:bodyPr vert="horz" lIns="91440" tIns="45720" rIns="91440" bIns="45720" rtlCol="0" anchor="b" anchorCtr="0">
            <a:normAutofit/>
          </a:bodyPr>
          <a:lstStyle/>
          <a:p>
            <a:r>
              <a:rPr lang="de-DE" dirty="0"/>
              <a:t>Mastertitelformat bearbeiten</a:t>
            </a:r>
          </a:p>
        </p:txBody>
      </p:sp>
      <p:sp>
        <p:nvSpPr>
          <p:cNvPr id="4" name="Rechteck 3"/>
          <p:cNvSpPr>
            <a:spLocks/>
          </p:cNvSpPr>
          <p:nvPr/>
        </p:nvSpPr>
        <p:spPr>
          <a:xfrm>
            <a:off x="-1" y="939485"/>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Rechteck 11"/>
          <p:cNvSpPr>
            <a:spLocks/>
          </p:cNvSpPr>
          <p:nvPr/>
        </p:nvSpPr>
        <p:spPr>
          <a:xfrm>
            <a:off x="-1" y="6609871"/>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Datumsplatzhalter 4"/>
          <p:cNvSpPr>
            <a:spLocks noGrp="1"/>
          </p:cNvSpPr>
          <p:nvPr>
            <p:ph type="dt" sz="half" idx="2"/>
          </p:nvPr>
        </p:nvSpPr>
        <p:spPr>
          <a:xfrm>
            <a:off x="7100456" y="6552643"/>
            <a:ext cx="848374" cy="365125"/>
          </a:xfrm>
          <a:prstGeom prst="rect">
            <a:avLst/>
          </a:prstGeom>
        </p:spPr>
        <p:txBody>
          <a:bodyPr vert="horz" lIns="91440" tIns="45720" rIns="91440" bIns="45720" rtlCol="0" anchor="ctr"/>
          <a:lstStyle>
            <a:lvl1pPr algn="r">
              <a:defRPr sz="1000">
                <a:solidFill>
                  <a:srgbClr val="333333"/>
                </a:solidFill>
              </a:defRPr>
            </a:lvl1pPr>
          </a:lstStyle>
          <a:p>
            <a:r>
              <a:rPr lang="de-DE" smtClean="0"/>
              <a:t>31.03.14</a:t>
            </a:r>
            <a:endParaRPr lang="de-DE" dirty="0"/>
          </a:p>
        </p:txBody>
      </p:sp>
      <p:sp>
        <p:nvSpPr>
          <p:cNvPr id="8" name="Fußzeilenplatzhalter 7"/>
          <p:cNvSpPr>
            <a:spLocks noGrp="1"/>
          </p:cNvSpPr>
          <p:nvPr>
            <p:ph type="ftr" sz="quarter" idx="3"/>
          </p:nvPr>
        </p:nvSpPr>
        <p:spPr>
          <a:xfrm>
            <a:off x="2273300" y="6560611"/>
            <a:ext cx="4825699"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smtClean="0"/>
              <a:t>Stephan Reimann</a:t>
            </a:r>
            <a:endParaRPr lang="de-DE" dirty="0"/>
          </a:p>
        </p:txBody>
      </p:sp>
      <p:pic>
        <p:nvPicPr>
          <p:cNvPr id="13" name="Bild 12" descr="FAIR_Logo_rgb.png"/>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533249" y="430944"/>
            <a:ext cx="775055" cy="645879"/>
          </a:xfrm>
          <a:prstGeom prst="rect">
            <a:avLst/>
          </a:prstGeom>
        </p:spPr>
      </p:pic>
    </p:spTree>
    <p:extLst>
      <p:ext uri="{BB962C8B-B14F-4D97-AF65-F5344CB8AC3E}">
        <p14:creationId xmlns:p14="http://schemas.microsoft.com/office/powerpoint/2010/main" val="2901886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Lst>
  <p:hf sldNum="0" hdr="0" dt="0"/>
  <p:txStyles>
    <p:titleStyle>
      <a:lvl1pPr algn="l" defTabSz="457200" rtl="0" eaLnBrk="1" latinLnBrk="0" hangingPunct="1">
        <a:spcBef>
          <a:spcPct val="0"/>
        </a:spcBef>
        <a:buNone/>
        <a:defRPr sz="2400" b="1" kern="1200">
          <a:solidFill>
            <a:srgbClr val="333333"/>
          </a:solidFill>
          <a:latin typeface="Arial"/>
          <a:ea typeface="+mj-ea"/>
          <a:cs typeface="Arial"/>
        </a:defRPr>
      </a:lvl1pPr>
    </p:titleStyle>
    <p:body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156676" y="1315387"/>
            <a:ext cx="2051957" cy="1538968"/>
          </a:xfrm>
          <a:prstGeom prst="rect">
            <a:avLst/>
          </a:prstGeom>
        </p:spPr>
      </p:pic>
      <p:sp>
        <p:nvSpPr>
          <p:cNvPr id="3" name="Inhaltsplatzhalter 2"/>
          <p:cNvSpPr>
            <a:spLocks noGrp="1"/>
          </p:cNvSpPr>
          <p:nvPr>
            <p:ph idx="1"/>
          </p:nvPr>
        </p:nvSpPr>
        <p:spPr>
          <a:xfrm>
            <a:off x="422565" y="1377043"/>
            <a:ext cx="5316927" cy="5048250"/>
          </a:xfrm>
        </p:spPr>
        <p:txBody>
          <a:bodyPr>
            <a:normAutofit lnSpcReduction="10000"/>
          </a:bodyPr>
          <a:lstStyle/>
          <a:p>
            <a:pPr marL="0" indent="0">
              <a:buNone/>
            </a:pPr>
            <a:r>
              <a:rPr lang="en-GB" sz="2000" dirty="0" smtClean="0">
                <a:latin typeface="Calibri" panose="020F0502020204030204" pitchFamily="34" charset="0"/>
              </a:rPr>
              <a:t>  </a:t>
            </a:r>
          </a:p>
          <a:p>
            <a:r>
              <a:rPr lang="en-GB" sz="2000" dirty="0" smtClean="0">
                <a:latin typeface="Calibri" panose="020F0502020204030204" pitchFamily="34" charset="0"/>
              </a:rPr>
              <a:t>RF:	</a:t>
            </a:r>
          </a:p>
          <a:p>
            <a:pPr lvl="1"/>
            <a:r>
              <a:rPr lang="en-GB" sz="1600" dirty="0">
                <a:latin typeface="Calibri" panose="020F0502020204030204" pitchFamily="34" charset="0"/>
              </a:rPr>
              <a:t>Still some work on </a:t>
            </a:r>
            <a:endParaRPr lang="en-GB" sz="1600" dirty="0" smtClean="0">
              <a:latin typeface="Calibri" panose="020F0502020204030204" pitchFamily="34" charset="0"/>
            </a:endParaRPr>
          </a:p>
          <a:p>
            <a:pPr lvl="2"/>
            <a:r>
              <a:rPr lang="en-GB" sz="1400" dirty="0" smtClean="0">
                <a:latin typeface="Calibri" panose="020F0502020204030204" pitchFamily="34" charset="0"/>
              </a:rPr>
              <a:t>A3, </a:t>
            </a:r>
          </a:p>
          <a:p>
            <a:pPr lvl="2"/>
            <a:r>
              <a:rPr lang="en-GB" sz="1400" dirty="0" smtClean="0">
                <a:latin typeface="Calibri" panose="020F0502020204030204" pitchFamily="34" charset="0"/>
              </a:rPr>
              <a:t>A4 (internal energy control, 							timing upgrade work in progress), </a:t>
            </a:r>
          </a:p>
          <a:p>
            <a:pPr lvl="2"/>
            <a:r>
              <a:rPr lang="en-GB" sz="1400" dirty="0" smtClean="0">
                <a:latin typeface="Calibri" panose="020F0502020204030204" pitchFamily="34" charset="0"/>
              </a:rPr>
              <a:t>Single Gap Resonators (two transmitter units brought back into operation, but two units taken out instead).</a:t>
            </a:r>
          </a:p>
          <a:p>
            <a:r>
              <a:rPr lang="en-GB" sz="2000" dirty="0" smtClean="0">
                <a:latin typeface="Calibri" panose="020F0502020204030204" pitchFamily="34" charset="0"/>
              </a:rPr>
              <a:t>UH4 Spare parts: </a:t>
            </a:r>
          </a:p>
          <a:p>
            <a:pPr lvl="1"/>
            <a:r>
              <a:rPr lang="en-GB" sz="1600" dirty="0" smtClean="0">
                <a:latin typeface="Calibri" panose="020F0502020204030204" pitchFamily="34" charset="0"/>
              </a:rPr>
              <a:t>IH2 coupling loop brazed, vacuum test successful. 	</a:t>
            </a:r>
          </a:p>
          <a:p>
            <a:pPr lvl="1"/>
            <a:r>
              <a:rPr lang="en-GB" sz="1600" dirty="0" smtClean="0">
                <a:latin typeface="Calibri" panose="020F0502020204030204" pitchFamily="34" charset="0"/>
              </a:rPr>
              <a:t>QT4: 1 kV okay, check magnet materials/corrosive?</a:t>
            </a:r>
          </a:p>
          <a:p>
            <a:pPr lvl="1"/>
            <a:r>
              <a:rPr lang="en-GB" sz="1600" dirty="0" smtClean="0">
                <a:latin typeface="Calibri" panose="020F0502020204030204" pitchFamily="34" charset="0"/>
              </a:rPr>
              <a:t>QT3 pumped down to E-3 mbar </a:t>
            </a:r>
            <a:r>
              <a:rPr lang="en-GB" sz="1600" dirty="0">
                <a:latin typeface="Calibri" panose="020F0502020204030204" pitchFamily="34" charset="0"/>
              </a:rPr>
              <a:t> </a:t>
            </a:r>
            <a:r>
              <a:rPr lang="en-GB" sz="1600" dirty="0" smtClean="0">
                <a:latin typeface="Calibri" panose="020F0502020204030204" pitchFamily="34" charset="0"/>
              </a:rPr>
              <a:t>				in </a:t>
            </a:r>
            <a:r>
              <a:rPr lang="en-GB" sz="1600" dirty="0" smtClean="0">
                <a:latin typeface="Calibri" panose="020F0502020204030204" pitchFamily="34" charset="0"/>
              </a:rPr>
              <a:t>a large vac chamber (drying).</a:t>
            </a:r>
          </a:p>
          <a:p>
            <a:r>
              <a:rPr lang="en-GB" sz="2000" dirty="0" smtClean="0">
                <a:latin typeface="Calibri" panose="020F0502020204030204" pitchFamily="34" charset="0"/>
              </a:rPr>
              <a:t>Beam Time: </a:t>
            </a:r>
          </a:p>
          <a:p>
            <a:pPr lvl="1"/>
            <a:r>
              <a:rPr lang="en-GB" sz="1600" dirty="0" smtClean="0">
                <a:latin typeface="Calibri" panose="020F0502020204030204" pitchFamily="34" charset="0"/>
              </a:rPr>
              <a:t>Xenon from MUCIS, until 23</a:t>
            </a:r>
            <a:r>
              <a:rPr lang="en-GB" sz="1600" baseline="30000" dirty="0" smtClean="0">
                <a:latin typeface="Calibri" panose="020F0502020204030204" pitchFamily="34" charset="0"/>
              </a:rPr>
              <a:t>rd</a:t>
            </a:r>
            <a:r>
              <a:rPr lang="en-GB" sz="1600" dirty="0" smtClean="0">
                <a:latin typeface="Calibri" panose="020F0502020204030204" pitchFamily="34" charset="0"/>
              </a:rPr>
              <a:t> March.</a:t>
            </a:r>
          </a:p>
          <a:p>
            <a:pPr lvl="1"/>
            <a:r>
              <a:rPr lang="en-GB" sz="1600" dirty="0">
                <a:latin typeface="Calibri" panose="020F0502020204030204" pitchFamily="34" charset="0"/>
              </a:rPr>
              <a:t>Gold from PIG, </a:t>
            </a:r>
            <a:r>
              <a:rPr lang="en-GB" sz="1600" dirty="0" smtClean="0">
                <a:latin typeface="Calibri" panose="020F0502020204030204" pitchFamily="34" charset="0"/>
              </a:rPr>
              <a:t>until 18</a:t>
            </a:r>
            <a:r>
              <a:rPr lang="en-GB" sz="1600" baseline="30000" dirty="0" smtClean="0">
                <a:latin typeface="Calibri" panose="020F0502020204030204" pitchFamily="34" charset="0"/>
              </a:rPr>
              <a:t>th</a:t>
            </a:r>
            <a:r>
              <a:rPr lang="en-GB" sz="1600" dirty="0" smtClean="0">
                <a:latin typeface="Calibri" panose="020F0502020204030204" pitchFamily="34" charset="0"/>
              </a:rPr>
              <a:t> March.</a:t>
            </a:r>
          </a:p>
          <a:p>
            <a:pPr lvl="1"/>
            <a:r>
              <a:rPr lang="en-GB" sz="1600" dirty="0" smtClean="0">
                <a:latin typeface="Calibri" panose="020F0502020204030204" pitchFamily="34" charset="0"/>
              </a:rPr>
              <a:t>Helium 4 from ECR, </a:t>
            </a:r>
            <a:r>
              <a:rPr lang="en-GB" sz="1600" dirty="0">
                <a:latin typeface="Calibri" panose="020F0502020204030204" pitchFamily="34" charset="0"/>
              </a:rPr>
              <a:t>for </a:t>
            </a:r>
            <a:r>
              <a:rPr lang="en-GB" sz="1600" dirty="0" smtClean="0">
                <a:latin typeface="Calibri" panose="020F0502020204030204" pitchFamily="34" charset="0"/>
              </a:rPr>
              <a:t>Biology, 				only on Sunday 8</a:t>
            </a:r>
            <a:r>
              <a:rPr lang="en-GB" sz="1600" baseline="30000" dirty="0" smtClean="0">
                <a:latin typeface="Calibri" panose="020F0502020204030204" pitchFamily="34" charset="0"/>
              </a:rPr>
              <a:t>th</a:t>
            </a:r>
            <a:r>
              <a:rPr lang="en-GB" sz="1600" dirty="0" smtClean="0">
                <a:latin typeface="Calibri" panose="020F0502020204030204" pitchFamily="34" charset="0"/>
              </a:rPr>
              <a:t> March, </a:t>
            </a:r>
            <a:endParaRPr lang="en-GB" sz="1600" dirty="0">
              <a:latin typeface="Calibri" panose="020F0502020204030204" pitchFamily="34" charset="0"/>
            </a:endParaRPr>
          </a:p>
        </p:txBody>
      </p:sp>
      <p:sp>
        <p:nvSpPr>
          <p:cNvPr id="2" name="Titel 1"/>
          <p:cNvSpPr>
            <a:spLocks noGrp="1"/>
          </p:cNvSpPr>
          <p:nvPr>
            <p:ph type="title"/>
          </p:nvPr>
        </p:nvSpPr>
        <p:spPr/>
        <p:txBody>
          <a:bodyPr>
            <a:normAutofit/>
          </a:bodyPr>
          <a:lstStyle/>
          <a:p>
            <a:r>
              <a:rPr lang="en-GB" sz="3200" dirty="0" err="1" smtClean="0">
                <a:latin typeface="Calibri" panose="020F0502020204030204" pitchFamily="34" charset="0"/>
              </a:rPr>
              <a:t>Unilac</a:t>
            </a:r>
            <a:r>
              <a:rPr lang="en-GB" sz="3200" dirty="0" smtClean="0">
                <a:latin typeface="Calibri" panose="020F0502020204030204" pitchFamily="34" charset="0"/>
              </a:rPr>
              <a:t> – 10.3.2020</a:t>
            </a:r>
            <a:endParaRPr lang="en-GB" sz="3200" dirty="0">
              <a:latin typeface="Calibri" panose="020F0502020204030204" pitchFamily="34" charset="0"/>
            </a:endParaRPr>
          </a:p>
        </p:txBody>
      </p:sp>
      <p:pic>
        <p:nvPicPr>
          <p:cNvPr id="4" name="Grafik 3"/>
          <p:cNvPicPr>
            <a:picLocks noChangeAspect="1"/>
          </p:cNvPicPr>
          <p:nvPr/>
        </p:nvPicPr>
        <p:blipFill rotWithShape="1">
          <a:blip r:embed="rId3">
            <a:extLst>
              <a:ext uri="{28A0092B-C50C-407E-A947-70E740481C1C}">
                <a14:useLocalDpi xmlns:a14="http://schemas.microsoft.com/office/drawing/2010/main" val="0"/>
              </a:ext>
            </a:extLst>
          </a:blip>
          <a:srcRect l="11621" t="9582" r="13456"/>
          <a:stretch/>
        </p:blipFill>
        <p:spPr>
          <a:xfrm rot="5400000">
            <a:off x="6089905" y="1293132"/>
            <a:ext cx="1363467" cy="1234077"/>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435721" y="3065099"/>
            <a:ext cx="2795571" cy="2096679"/>
          </a:xfrm>
          <a:prstGeom prst="rect">
            <a:avLst/>
          </a:prstGeom>
        </p:spPr>
      </p:pic>
      <p:pic>
        <p:nvPicPr>
          <p:cNvPr id="5" name="Grafik 4"/>
          <p:cNvPicPr>
            <a:picLocks noChangeAspect="1"/>
          </p:cNvPicPr>
          <p:nvPr/>
        </p:nvPicPr>
        <p:blipFill rotWithShape="1">
          <a:blip r:embed="rId5">
            <a:extLst>
              <a:ext uri="{28A0092B-C50C-407E-A947-70E740481C1C}">
                <a14:useLocalDpi xmlns:a14="http://schemas.microsoft.com/office/drawing/2010/main" val="0"/>
              </a:ext>
            </a:extLst>
          </a:blip>
          <a:srcRect t="16461" b="16873"/>
          <a:stretch/>
        </p:blipFill>
        <p:spPr>
          <a:xfrm>
            <a:off x="6833507" y="5365977"/>
            <a:ext cx="2118632" cy="1059316"/>
          </a:xfrm>
          <a:prstGeom prst="rect">
            <a:avLst/>
          </a:prstGeom>
        </p:spPr>
      </p:pic>
      <p:sp>
        <p:nvSpPr>
          <p:cNvPr id="7" name="Textfeld 6"/>
          <p:cNvSpPr txBox="1"/>
          <p:nvPr/>
        </p:nvSpPr>
        <p:spPr>
          <a:xfrm>
            <a:off x="7543801" y="2335435"/>
            <a:ext cx="1485900" cy="369332"/>
          </a:xfrm>
          <a:prstGeom prst="rect">
            <a:avLst/>
          </a:prstGeom>
        </p:spPr>
        <p:txBody>
          <a:bodyPr vert="horz" wrap="square" lIns="91440" tIns="45720" rIns="91440" bIns="45720" rtlCol="0" anchor="t">
            <a:spAutoFit/>
          </a:bodyPr>
          <a:lstStyle/>
          <a:p>
            <a:pPr algn="l"/>
            <a:r>
              <a:rPr lang="de-DE" dirty="0" smtClean="0">
                <a:solidFill>
                  <a:srgbClr val="FFFF00"/>
                </a:solidFill>
              </a:rPr>
              <a:t>IH2 </a:t>
            </a:r>
            <a:r>
              <a:rPr lang="de-DE" dirty="0" err="1" smtClean="0">
                <a:solidFill>
                  <a:srgbClr val="FFFF00"/>
                </a:solidFill>
              </a:rPr>
              <a:t>coupler</a:t>
            </a:r>
            <a:endParaRPr lang="de-DE" dirty="0" smtClean="0">
              <a:solidFill>
                <a:srgbClr val="FFFF00"/>
              </a:solidFill>
            </a:endParaRPr>
          </a:p>
        </p:txBody>
      </p:sp>
      <p:sp>
        <p:nvSpPr>
          <p:cNvPr id="8" name="Textfeld 7"/>
          <p:cNvSpPr txBox="1"/>
          <p:nvPr/>
        </p:nvSpPr>
        <p:spPr>
          <a:xfrm>
            <a:off x="5739492" y="4598799"/>
            <a:ext cx="1224644" cy="646331"/>
          </a:xfrm>
          <a:prstGeom prst="rect">
            <a:avLst/>
          </a:prstGeom>
        </p:spPr>
        <p:txBody>
          <a:bodyPr vert="horz" wrap="square" lIns="91440" tIns="45720" rIns="91440" bIns="45720" rtlCol="0" anchor="t">
            <a:spAutoFit/>
          </a:bodyPr>
          <a:lstStyle/>
          <a:p>
            <a:pPr algn="l"/>
            <a:r>
              <a:rPr lang="de-DE" dirty="0" smtClean="0">
                <a:solidFill>
                  <a:srgbClr val="FFFF00"/>
                </a:solidFill>
              </a:rPr>
              <a:t>QT3</a:t>
            </a:r>
          </a:p>
          <a:p>
            <a:pPr algn="l"/>
            <a:r>
              <a:rPr lang="de-DE" dirty="0" smtClean="0">
                <a:solidFill>
                  <a:srgbClr val="FFFF00"/>
                </a:solidFill>
              </a:rPr>
              <a:t>(</a:t>
            </a:r>
            <a:r>
              <a:rPr lang="de-DE" sz="1400" dirty="0" smtClean="0">
                <a:solidFill>
                  <a:srgbClr val="FFFF00"/>
                </a:solidFill>
              </a:rPr>
              <a:t>in </a:t>
            </a:r>
            <a:r>
              <a:rPr lang="de-DE" sz="1400" dirty="0" err="1" smtClean="0">
                <a:solidFill>
                  <a:srgbClr val="FFFF00"/>
                </a:solidFill>
              </a:rPr>
              <a:t>the</a:t>
            </a:r>
            <a:r>
              <a:rPr lang="de-DE" sz="1400" dirty="0" smtClean="0">
                <a:solidFill>
                  <a:srgbClr val="FFFF00"/>
                </a:solidFill>
              </a:rPr>
              <a:t> box)</a:t>
            </a:r>
          </a:p>
        </p:txBody>
      </p:sp>
      <p:sp>
        <p:nvSpPr>
          <p:cNvPr id="9" name="Textfeld 8"/>
          <p:cNvSpPr txBox="1"/>
          <p:nvPr/>
        </p:nvSpPr>
        <p:spPr>
          <a:xfrm>
            <a:off x="7715250" y="5529875"/>
            <a:ext cx="783771" cy="369332"/>
          </a:xfrm>
          <a:prstGeom prst="rect">
            <a:avLst/>
          </a:prstGeom>
        </p:spPr>
        <p:txBody>
          <a:bodyPr vert="horz" wrap="square" lIns="91440" tIns="45720" rIns="91440" bIns="45720" rtlCol="0" anchor="t">
            <a:spAutoFit/>
          </a:bodyPr>
          <a:lstStyle/>
          <a:p>
            <a:pPr algn="l"/>
            <a:r>
              <a:rPr lang="de-DE" dirty="0" smtClean="0">
                <a:solidFill>
                  <a:srgbClr val="FFFF00"/>
                </a:solidFill>
              </a:rPr>
              <a:t>QT4</a:t>
            </a:r>
          </a:p>
        </p:txBody>
      </p:sp>
    </p:spTree>
    <p:extLst>
      <p:ext uri="{BB962C8B-B14F-4D97-AF65-F5344CB8AC3E}">
        <p14:creationId xmlns:p14="http://schemas.microsoft.com/office/powerpoint/2010/main" val="2900442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a:off x="4400242" y="1466899"/>
            <a:ext cx="3192544" cy="4254066"/>
          </a:xfrm>
          <a:prstGeom prst="rect">
            <a:avLst/>
          </a:prstGeom>
        </p:spPr>
      </p:pic>
      <p:pic>
        <p:nvPicPr>
          <p:cNvPr id="5" name="Inhaltsplatzhalter 4"/>
          <p:cNvPicPr>
            <a:picLocks noGrp="1" noChangeAspect="1"/>
          </p:cNvPicPr>
          <p:nvPr>
            <p:ph idx="1"/>
          </p:nvPr>
        </p:nvPicPr>
        <p:blipFill>
          <a:blip r:embed="rId3"/>
          <a:stretch>
            <a:fillRect/>
          </a:stretch>
        </p:blipFill>
        <p:spPr>
          <a:xfrm>
            <a:off x="561298" y="2172412"/>
            <a:ext cx="3655402" cy="2739720"/>
          </a:xfrm>
          <a:prstGeom prst="rect">
            <a:avLst/>
          </a:prstGeom>
        </p:spPr>
      </p:pic>
      <p:sp>
        <p:nvSpPr>
          <p:cNvPr id="2" name="Titel 1"/>
          <p:cNvSpPr>
            <a:spLocks noGrp="1"/>
          </p:cNvSpPr>
          <p:nvPr>
            <p:ph type="title"/>
          </p:nvPr>
        </p:nvSpPr>
        <p:spPr/>
        <p:txBody>
          <a:bodyPr>
            <a:normAutofit fontScale="90000"/>
          </a:bodyPr>
          <a:lstStyle/>
          <a:p>
            <a:r>
              <a:rPr lang="de-DE" dirty="0" smtClean="0"/>
              <a:t>TK2MU3 in </a:t>
            </a:r>
            <a:r>
              <a:rPr lang="de-DE" dirty="0" err="1" smtClean="0"/>
              <a:t>the</a:t>
            </a:r>
            <a:r>
              <a:rPr lang="de-DE" dirty="0" smtClean="0"/>
              <a:t> wall </a:t>
            </a:r>
            <a:br>
              <a:rPr lang="de-DE" dirty="0" smtClean="0"/>
            </a:br>
            <a:r>
              <a:rPr lang="de-DE" dirty="0" smtClean="0"/>
              <a:t>Tunnel UNILAC-Transfer Channel TK</a:t>
            </a:r>
            <a:endParaRPr lang="de-DE" dirty="0"/>
          </a:p>
        </p:txBody>
      </p:sp>
      <p:sp>
        <p:nvSpPr>
          <p:cNvPr id="4" name="Fußzeilenplatzhalter 3"/>
          <p:cNvSpPr>
            <a:spLocks noGrp="1"/>
          </p:cNvSpPr>
          <p:nvPr>
            <p:ph type="ftr" sz="quarter" idx="3"/>
          </p:nvPr>
        </p:nvSpPr>
        <p:spPr/>
        <p:txBody>
          <a:bodyPr/>
          <a:lstStyle/>
          <a:p>
            <a:pPr algn="l"/>
            <a:r>
              <a:rPr lang="de-DE" smtClean="0"/>
              <a:t>Stephan Reimann</a:t>
            </a:r>
            <a:endParaRPr lang="de-DE" dirty="0"/>
          </a:p>
        </p:txBody>
      </p:sp>
      <p:sp>
        <p:nvSpPr>
          <p:cNvPr id="7" name="Textfeld 6"/>
          <p:cNvSpPr txBox="1"/>
          <p:nvPr/>
        </p:nvSpPr>
        <p:spPr>
          <a:xfrm>
            <a:off x="514350" y="4996543"/>
            <a:ext cx="3518807" cy="646331"/>
          </a:xfrm>
          <a:prstGeom prst="rect">
            <a:avLst/>
          </a:prstGeom>
        </p:spPr>
        <p:txBody>
          <a:bodyPr vert="horz" wrap="square" lIns="91440" tIns="45720" rIns="91440" bIns="45720" rtlCol="0" anchor="t">
            <a:spAutoFit/>
          </a:bodyPr>
          <a:lstStyle/>
          <a:p>
            <a:r>
              <a:rPr lang="en-US" dirty="0" smtClean="0"/>
              <a:t>in </a:t>
            </a:r>
            <a:r>
              <a:rPr lang="en-US" dirty="0"/>
              <a:t>the opened wall </a:t>
            </a:r>
            <a:endParaRPr lang="en-US" dirty="0" smtClean="0"/>
          </a:p>
          <a:p>
            <a:r>
              <a:rPr lang="en-US" dirty="0" smtClean="0"/>
              <a:t>(photograph 22</a:t>
            </a:r>
            <a:r>
              <a:rPr lang="en-US" baseline="30000" dirty="0" smtClean="0"/>
              <a:t>nd</a:t>
            </a:r>
            <a:r>
              <a:rPr lang="en-US" dirty="0" smtClean="0"/>
              <a:t> August 2019)</a:t>
            </a:r>
            <a:endParaRPr lang="de-DE" dirty="0" smtClean="0"/>
          </a:p>
        </p:txBody>
      </p:sp>
      <p:sp>
        <p:nvSpPr>
          <p:cNvPr id="8" name="Textfeld 7"/>
          <p:cNvSpPr txBox="1"/>
          <p:nvPr/>
        </p:nvSpPr>
        <p:spPr>
          <a:xfrm>
            <a:off x="4400242" y="5745457"/>
            <a:ext cx="3968151" cy="646331"/>
          </a:xfrm>
          <a:prstGeom prst="rect">
            <a:avLst/>
          </a:prstGeom>
        </p:spPr>
        <p:txBody>
          <a:bodyPr vert="horz" wrap="square" lIns="91440" tIns="45720" rIns="91440" bIns="45720" rtlCol="0" anchor="t">
            <a:spAutoFit/>
          </a:bodyPr>
          <a:lstStyle/>
          <a:p>
            <a:r>
              <a:rPr lang="en-US" dirty="0" smtClean="0"/>
              <a:t>in </a:t>
            </a:r>
            <a:r>
              <a:rPr lang="en-US" dirty="0"/>
              <a:t>the closed wall </a:t>
            </a:r>
            <a:endParaRPr lang="en-US" dirty="0" smtClean="0"/>
          </a:p>
          <a:p>
            <a:r>
              <a:rPr lang="en-US" dirty="0" smtClean="0"/>
              <a:t>(photograph 5</a:t>
            </a:r>
            <a:r>
              <a:rPr lang="en-US" baseline="30000" dirty="0" smtClean="0"/>
              <a:t>th</a:t>
            </a:r>
            <a:r>
              <a:rPr lang="en-US" dirty="0" smtClean="0"/>
              <a:t> September 2019). </a:t>
            </a:r>
            <a:endParaRPr lang="de-DE" dirty="0" smtClean="0"/>
          </a:p>
        </p:txBody>
      </p:sp>
    </p:spTree>
    <p:extLst>
      <p:ext uri="{BB962C8B-B14F-4D97-AF65-F5344CB8AC3E}">
        <p14:creationId xmlns:p14="http://schemas.microsoft.com/office/powerpoint/2010/main" val="838191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Strahlzweigplan TK</a:t>
            </a:r>
            <a:endParaRPr lang="de-DE" dirty="0"/>
          </a:p>
        </p:txBody>
      </p:sp>
      <p:pic>
        <p:nvPicPr>
          <p:cNvPr id="5" name="Inhaltsplatzhalter 4"/>
          <p:cNvPicPr>
            <a:picLocks noGrp="1" noChangeAspect="1"/>
          </p:cNvPicPr>
          <p:nvPr>
            <p:ph idx="1"/>
          </p:nvPr>
        </p:nvPicPr>
        <p:blipFill>
          <a:blip r:embed="rId2"/>
          <a:stretch>
            <a:fillRect/>
          </a:stretch>
        </p:blipFill>
        <p:spPr>
          <a:xfrm>
            <a:off x="1138961" y="1450975"/>
            <a:ext cx="6778765" cy="4903788"/>
          </a:xfrm>
          <a:prstGeom prst="rect">
            <a:avLst/>
          </a:prstGeom>
        </p:spPr>
      </p:pic>
      <p:sp>
        <p:nvSpPr>
          <p:cNvPr id="4" name="Fußzeilenplatzhalter 3"/>
          <p:cNvSpPr>
            <a:spLocks noGrp="1"/>
          </p:cNvSpPr>
          <p:nvPr>
            <p:ph type="ftr" sz="quarter" idx="3"/>
          </p:nvPr>
        </p:nvSpPr>
        <p:spPr/>
        <p:txBody>
          <a:bodyPr/>
          <a:lstStyle/>
          <a:p>
            <a:pPr algn="l"/>
            <a:r>
              <a:rPr lang="de-DE" smtClean="0"/>
              <a:t>Stephan Reimann</a:t>
            </a:r>
            <a:endParaRPr lang="de-DE" dirty="0"/>
          </a:p>
        </p:txBody>
      </p:sp>
    </p:spTree>
    <p:extLst>
      <p:ext uri="{BB962C8B-B14F-4D97-AF65-F5344CB8AC3E}">
        <p14:creationId xmlns:p14="http://schemas.microsoft.com/office/powerpoint/2010/main" val="2800617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2565" y="168093"/>
            <a:ext cx="5584535" cy="787557"/>
          </a:xfrm>
        </p:spPr>
        <p:txBody>
          <a:bodyPr>
            <a:normAutofit fontScale="90000"/>
          </a:bodyPr>
          <a:lstStyle/>
          <a:p>
            <a:r>
              <a:rPr lang="en-US" dirty="0"/>
              <a:t>Beam Jittering at TK7 </a:t>
            </a:r>
            <a:r>
              <a:rPr lang="en-US" dirty="0" smtClean="0"/>
              <a:t/>
            </a:r>
            <a:br>
              <a:rPr lang="en-US" dirty="0" smtClean="0"/>
            </a:br>
            <a:r>
              <a:rPr lang="en-US" dirty="0" smtClean="0"/>
              <a:t>(</a:t>
            </a:r>
            <a:r>
              <a:rPr lang="en-US" dirty="0"/>
              <a:t>2020-02-12 to 2020-02-19</a:t>
            </a:r>
            <a:endParaRPr lang="de-DE" dirty="0"/>
          </a:p>
        </p:txBody>
      </p:sp>
      <p:sp>
        <p:nvSpPr>
          <p:cNvPr id="3" name="Inhaltsplatzhalter 2"/>
          <p:cNvSpPr>
            <a:spLocks noGrp="1"/>
          </p:cNvSpPr>
          <p:nvPr>
            <p:ph idx="1"/>
          </p:nvPr>
        </p:nvSpPr>
        <p:spPr/>
        <p:txBody>
          <a:bodyPr>
            <a:normAutofit fontScale="62500" lnSpcReduction="20000"/>
          </a:bodyPr>
          <a:lstStyle/>
          <a:p>
            <a:pPr marL="0" indent="0">
              <a:buNone/>
            </a:pPr>
            <a:r>
              <a:rPr lang="en-US" dirty="0"/>
              <a:t> </a:t>
            </a:r>
            <a:endParaRPr lang="de-DE" dirty="0"/>
          </a:p>
          <a:p>
            <a:r>
              <a:rPr lang="en-US" dirty="0"/>
              <a:t>The carbon beam for the SIS (C4+ from UNILAC, C6+ after TK stripper, 11.4 MeV/u) was jittering on </a:t>
            </a:r>
            <a:r>
              <a:rPr lang="en-US" b="1" dirty="0"/>
              <a:t>Wednesday afternoon, 2020-02-12 </a:t>
            </a:r>
            <a:r>
              <a:rPr lang="en-US" dirty="0"/>
              <a:t>(10 mm horizontal on TK7DG3). Several magnet power supplies had been checked during the following days, also energy jittering/deviation (from RF) had been checked, without solution. </a:t>
            </a:r>
            <a:endParaRPr lang="de-DE" dirty="0"/>
          </a:p>
          <a:p>
            <a:r>
              <a:rPr lang="en-US" dirty="0"/>
              <a:t>On </a:t>
            </a:r>
            <a:r>
              <a:rPr lang="en-US" b="1" dirty="0"/>
              <a:t>Tuesday afternoon, 2020-02-18</a:t>
            </a:r>
            <a:r>
              <a:rPr lang="en-US" dirty="0"/>
              <a:t>, the dipole magnet TK2MU3 was checked again, because it is a strong 22.5 degree dipole with a large effect. Actually there was a jitter of </a:t>
            </a:r>
            <a:r>
              <a:rPr lang="en-US" dirty="0" err="1"/>
              <a:t>appr</a:t>
            </a:r>
            <a:r>
              <a:rPr lang="en-US" dirty="0"/>
              <a:t>. 3 </a:t>
            </a:r>
            <a:r>
              <a:rPr lang="en-US" dirty="0" err="1"/>
              <a:t>milli</a:t>
            </a:r>
            <a:r>
              <a:rPr lang="en-US" dirty="0"/>
              <a:t> Volt (set value 1.5 Volt), which was proven to cause the horizontal offset. Switching the PS from field controlled to current controlled solved the jitter problem, and was kept so as a work around.</a:t>
            </a:r>
            <a:endParaRPr lang="de-DE" dirty="0"/>
          </a:p>
          <a:p>
            <a:r>
              <a:rPr lang="en-US" dirty="0"/>
              <a:t>On </a:t>
            </a:r>
            <a:r>
              <a:rPr lang="en-US" b="1" dirty="0"/>
              <a:t>Wednesday, 2020-02-19</a:t>
            </a:r>
            <a:r>
              <a:rPr lang="en-US" dirty="0"/>
              <a:t>, investigations on the hall probe and its wiring started in the morning. In the afternoon it was found out that the hall probe’s pre amplifier was laying on a steel support frame, thus causing a ground loop and the jitter. The pre amplifier was then positioned correctly isolated, the PS was switched back to field controlled. Since then the magnet is working properly again without jitter. </a:t>
            </a:r>
            <a:endParaRPr lang="de-DE" dirty="0"/>
          </a:p>
          <a:p>
            <a:r>
              <a:rPr lang="en-US" dirty="0"/>
              <a:t>The pre amplifier had been put there on the support frame probably during the wall opening works for the complete survey and alignment from 2019-08-21 to 2019-09-05 (TK2MU3 is located in the wall between UNILAC tunnel and transfer channel). After the wall closing on 2019-09-05 photographs were taken by the MK UNILAC, without recognizing that the amplifier is positioned not properly, and as a result of that without informing the hall probe expert.</a:t>
            </a:r>
            <a:endParaRPr lang="de-DE" dirty="0"/>
          </a:p>
          <a:p>
            <a:endParaRPr lang="de-DE" dirty="0"/>
          </a:p>
        </p:txBody>
      </p:sp>
      <p:sp>
        <p:nvSpPr>
          <p:cNvPr id="4" name="Fußzeilenplatzhalter 3"/>
          <p:cNvSpPr>
            <a:spLocks noGrp="1"/>
          </p:cNvSpPr>
          <p:nvPr>
            <p:ph type="ftr" sz="quarter" idx="3"/>
          </p:nvPr>
        </p:nvSpPr>
        <p:spPr/>
        <p:txBody>
          <a:bodyPr/>
          <a:lstStyle/>
          <a:p>
            <a:pPr algn="l"/>
            <a:r>
              <a:rPr lang="de-DE" smtClean="0"/>
              <a:t>Stephan Reimann</a:t>
            </a:r>
            <a:endParaRPr lang="de-DE" dirty="0"/>
          </a:p>
        </p:txBody>
      </p:sp>
    </p:spTree>
    <p:extLst>
      <p:ext uri="{BB962C8B-B14F-4D97-AF65-F5344CB8AC3E}">
        <p14:creationId xmlns:p14="http://schemas.microsoft.com/office/powerpoint/2010/main" val="734382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TK in Mirko</a:t>
            </a:r>
            <a:endParaRPr lang="de-DE" dirty="0"/>
          </a:p>
        </p:txBody>
      </p:sp>
      <p:pic>
        <p:nvPicPr>
          <p:cNvPr id="6" name="Inhaltsplatzhalter 5"/>
          <p:cNvPicPr>
            <a:picLocks noGrp="1" noChangeAspect="1"/>
          </p:cNvPicPr>
          <p:nvPr>
            <p:ph idx="1"/>
          </p:nvPr>
        </p:nvPicPr>
        <p:blipFill rotWithShape="1">
          <a:blip r:embed="rId2">
            <a:extLst>
              <a:ext uri="{28A0092B-C50C-407E-A947-70E740481C1C}">
                <a14:useLocalDpi xmlns:a14="http://schemas.microsoft.com/office/drawing/2010/main" val="0"/>
              </a:ext>
            </a:extLst>
          </a:blip>
          <a:srcRect r="71837" b="48767"/>
          <a:stretch/>
        </p:blipFill>
        <p:spPr>
          <a:xfrm>
            <a:off x="422275" y="1384055"/>
            <a:ext cx="6676724" cy="4858401"/>
          </a:xfrm>
        </p:spPr>
      </p:pic>
      <p:sp>
        <p:nvSpPr>
          <p:cNvPr id="4" name="Fußzeilenplatzhalter 3"/>
          <p:cNvSpPr>
            <a:spLocks noGrp="1"/>
          </p:cNvSpPr>
          <p:nvPr>
            <p:ph type="ftr" sz="quarter" idx="3"/>
          </p:nvPr>
        </p:nvSpPr>
        <p:spPr/>
        <p:txBody>
          <a:bodyPr/>
          <a:lstStyle/>
          <a:p>
            <a:pPr algn="l"/>
            <a:r>
              <a:rPr lang="de-DE" smtClean="0"/>
              <a:t>Stephan Reimann</a:t>
            </a:r>
            <a:endParaRPr lang="de-DE" dirty="0"/>
          </a:p>
        </p:txBody>
      </p:sp>
    </p:spTree>
    <p:extLst>
      <p:ext uri="{BB962C8B-B14F-4D97-AF65-F5344CB8AC3E}">
        <p14:creationId xmlns:p14="http://schemas.microsoft.com/office/powerpoint/2010/main" val="2647616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271335"/>
            <a:ext cx="6270171" cy="787557"/>
          </a:xfrm>
        </p:spPr>
        <p:txBody>
          <a:bodyPr>
            <a:normAutofit fontScale="90000"/>
          </a:bodyPr>
          <a:lstStyle/>
          <a:p>
            <a:r>
              <a:rPr lang="en-US" dirty="0"/>
              <a:t>GSI beam parameter measurement campaign </a:t>
            </a:r>
            <a:r>
              <a:rPr lang="en-US" dirty="0" smtClean="0"/>
              <a:t>											2020</a:t>
            </a:r>
            <a:endParaRPr lang="de-DE" dirty="0"/>
          </a:p>
        </p:txBody>
      </p:sp>
      <p:sp>
        <p:nvSpPr>
          <p:cNvPr id="3" name="Inhaltsplatzhalter 2"/>
          <p:cNvSpPr>
            <a:spLocks noGrp="1"/>
          </p:cNvSpPr>
          <p:nvPr>
            <p:ph idx="1"/>
          </p:nvPr>
        </p:nvSpPr>
        <p:spPr/>
        <p:txBody>
          <a:bodyPr>
            <a:normAutofit fontScale="92500" lnSpcReduction="10000"/>
          </a:bodyPr>
          <a:lstStyle/>
          <a:p>
            <a:r>
              <a:rPr lang="de-DE" dirty="0" smtClean="0"/>
              <a:t>6 </a:t>
            </a:r>
            <a:r>
              <a:rPr lang="de-DE" dirty="0" err="1" smtClean="0"/>
              <a:t>shifts</a:t>
            </a:r>
            <a:r>
              <a:rPr lang="de-DE" dirty="0" smtClean="0"/>
              <a:t> UNILAC</a:t>
            </a:r>
          </a:p>
          <a:p>
            <a:pPr lvl="1"/>
            <a:r>
              <a:rPr lang="de-DE" dirty="0" smtClean="0"/>
              <a:t>1 </a:t>
            </a:r>
            <a:r>
              <a:rPr lang="de-DE" dirty="0" err="1" smtClean="0"/>
              <a:t>shift</a:t>
            </a:r>
            <a:r>
              <a:rPr lang="de-DE" dirty="0" smtClean="0"/>
              <a:t> </a:t>
            </a:r>
            <a:r>
              <a:rPr lang="de-DE" dirty="0" err="1" smtClean="0"/>
              <a:t>assembly</a:t>
            </a:r>
            <a:r>
              <a:rPr lang="de-DE" dirty="0" smtClean="0"/>
              <a:t> </a:t>
            </a:r>
            <a:r>
              <a:rPr lang="de-DE" dirty="0" err="1" smtClean="0"/>
              <a:t>and</a:t>
            </a:r>
            <a:r>
              <a:rPr lang="de-DE" dirty="0" smtClean="0"/>
              <a:t> </a:t>
            </a:r>
            <a:r>
              <a:rPr lang="de-DE" dirty="0" err="1" smtClean="0"/>
              <a:t>commissioning</a:t>
            </a:r>
            <a:r>
              <a:rPr lang="de-DE" dirty="0" smtClean="0"/>
              <a:t> </a:t>
            </a:r>
            <a:r>
              <a:rPr lang="de-DE" dirty="0" err="1" smtClean="0"/>
              <a:t>pulsed</a:t>
            </a:r>
            <a:r>
              <a:rPr lang="de-DE" dirty="0" smtClean="0"/>
              <a:t> gas </a:t>
            </a:r>
            <a:r>
              <a:rPr lang="de-DE" dirty="0" err="1" smtClean="0"/>
              <a:t>stripper</a:t>
            </a:r>
            <a:r>
              <a:rPr lang="de-DE" dirty="0" smtClean="0"/>
              <a:t>/hydrogen</a:t>
            </a:r>
          </a:p>
          <a:p>
            <a:pPr lvl="1"/>
            <a:r>
              <a:rPr lang="de-DE" dirty="0" smtClean="0"/>
              <a:t>1 </a:t>
            </a:r>
            <a:r>
              <a:rPr lang="de-DE" dirty="0" err="1" smtClean="0"/>
              <a:t>shift</a:t>
            </a:r>
            <a:r>
              <a:rPr lang="de-DE" dirty="0" smtClean="0"/>
              <a:t> high </a:t>
            </a:r>
            <a:r>
              <a:rPr lang="de-DE" dirty="0" err="1" smtClean="0"/>
              <a:t>current</a:t>
            </a:r>
            <a:r>
              <a:rPr lang="de-DE" dirty="0" smtClean="0"/>
              <a:t> </a:t>
            </a:r>
            <a:r>
              <a:rPr lang="de-DE" dirty="0" err="1" smtClean="0"/>
              <a:t>injector</a:t>
            </a:r>
            <a:r>
              <a:rPr lang="de-DE" dirty="0" smtClean="0"/>
              <a:t> </a:t>
            </a:r>
            <a:r>
              <a:rPr lang="de-DE" dirty="0" err="1" smtClean="0"/>
              <a:t>tuning</a:t>
            </a:r>
            <a:endParaRPr lang="de-DE" dirty="0" smtClean="0"/>
          </a:p>
          <a:p>
            <a:pPr lvl="1"/>
            <a:r>
              <a:rPr lang="de-DE" dirty="0" smtClean="0"/>
              <a:t>2 </a:t>
            </a:r>
            <a:r>
              <a:rPr lang="de-DE" dirty="0" err="1" smtClean="0"/>
              <a:t>shifts</a:t>
            </a:r>
            <a:r>
              <a:rPr lang="de-DE" dirty="0" smtClean="0"/>
              <a:t> </a:t>
            </a:r>
            <a:r>
              <a:rPr lang="de-DE" dirty="0" err="1" smtClean="0"/>
              <a:t>post</a:t>
            </a:r>
            <a:r>
              <a:rPr lang="de-DE" dirty="0" smtClean="0"/>
              <a:t> </a:t>
            </a:r>
            <a:r>
              <a:rPr lang="de-DE" dirty="0" err="1" smtClean="0"/>
              <a:t>stripper</a:t>
            </a:r>
            <a:r>
              <a:rPr lang="de-DE" dirty="0" smtClean="0"/>
              <a:t> </a:t>
            </a:r>
            <a:r>
              <a:rPr lang="de-DE" dirty="0" err="1" smtClean="0"/>
              <a:t>and</a:t>
            </a:r>
            <a:r>
              <a:rPr lang="de-DE" dirty="0" smtClean="0"/>
              <a:t> </a:t>
            </a:r>
            <a:r>
              <a:rPr lang="de-DE" dirty="0" err="1" smtClean="0"/>
              <a:t>transfer</a:t>
            </a:r>
            <a:r>
              <a:rPr lang="de-DE" dirty="0" smtClean="0"/>
              <a:t> </a:t>
            </a:r>
            <a:r>
              <a:rPr lang="de-DE" dirty="0" err="1" smtClean="0"/>
              <a:t>channel</a:t>
            </a:r>
            <a:r>
              <a:rPr lang="de-DE" dirty="0" smtClean="0"/>
              <a:t> </a:t>
            </a:r>
            <a:r>
              <a:rPr lang="de-DE" dirty="0" err="1" smtClean="0"/>
              <a:t>tuning</a:t>
            </a:r>
            <a:r>
              <a:rPr lang="de-DE" dirty="0" smtClean="0"/>
              <a:t> (TKU 73+ </a:t>
            </a:r>
            <a:r>
              <a:rPr lang="de-DE" dirty="0" err="1" smtClean="0"/>
              <a:t>and</a:t>
            </a:r>
            <a:r>
              <a:rPr lang="de-DE" dirty="0" smtClean="0"/>
              <a:t> TKG 28+)</a:t>
            </a:r>
          </a:p>
          <a:p>
            <a:pPr lvl="1"/>
            <a:r>
              <a:rPr lang="de-DE" dirty="0" smtClean="0"/>
              <a:t>2 </a:t>
            </a:r>
            <a:r>
              <a:rPr lang="de-DE" dirty="0" err="1" smtClean="0"/>
              <a:t>shifts</a:t>
            </a:r>
            <a:r>
              <a:rPr lang="de-DE" dirty="0" smtClean="0"/>
              <a:t> </a:t>
            </a:r>
            <a:r>
              <a:rPr lang="de-DE" dirty="0" err="1" smtClean="0"/>
              <a:t>measurements</a:t>
            </a:r>
            <a:r>
              <a:rPr lang="de-DE" dirty="0" smtClean="0"/>
              <a:t> </a:t>
            </a:r>
            <a:r>
              <a:rPr lang="de-DE" dirty="0" err="1" smtClean="0"/>
              <a:t>of</a:t>
            </a:r>
            <a:r>
              <a:rPr lang="de-DE" dirty="0" smtClean="0"/>
              <a:t> </a:t>
            </a:r>
            <a:r>
              <a:rPr lang="de-DE" dirty="0" err="1" smtClean="0"/>
              <a:t>current</a:t>
            </a:r>
            <a:r>
              <a:rPr lang="de-DE" dirty="0" smtClean="0"/>
              <a:t>, </a:t>
            </a:r>
            <a:r>
              <a:rPr lang="de-DE" dirty="0" err="1" smtClean="0"/>
              <a:t>emittance</a:t>
            </a:r>
            <a:r>
              <a:rPr lang="de-DE" dirty="0" smtClean="0"/>
              <a:t>, </a:t>
            </a:r>
            <a:r>
              <a:rPr lang="de-DE" dirty="0" err="1" smtClean="0"/>
              <a:t>energy</a:t>
            </a:r>
            <a:r>
              <a:rPr lang="de-DE" dirty="0" smtClean="0"/>
              <a:t>, </a:t>
            </a:r>
            <a:r>
              <a:rPr lang="de-DE" dirty="0" err="1" smtClean="0"/>
              <a:t>profils</a:t>
            </a:r>
            <a:r>
              <a:rPr lang="de-DE" dirty="0" smtClean="0"/>
              <a:t>, </a:t>
            </a:r>
            <a:r>
              <a:rPr lang="de-DE" dirty="0" err="1" smtClean="0"/>
              <a:t>pick-ups</a:t>
            </a:r>
            <a:r>
              <a:rPr lang="de-DE" dirty="0" smtClean="0"/>
              <a:t> (</a:t>
            </a:r>
            <a:r>
              <a:rPr lang="de-DE" dirty="0" err="1" smtClean="0"/>
              <a:t>phase</a:t>
            </a:r>
            <a:r>
              <a:rPr lang="de-DE" dirty="0" smtClean="0"/>
              <a:t> </a:t>
            </a:r>
            <a:r>
              <a:rPr lang="de-DE" dirty="0" err="1" smtClean="0"/>
              <a:t>probes</a:t>
            </a:r>
            <a:r>
              <a:rPr lang="de-DE" dirty="0" smtClean="0"/>
              <a:t>) @ UH1, US4, UA4, TK5</a:t>
            </a:r>
          </a:p>
          <a:p>
            <a:r>
              <a:rPr lang="de-DE" dirty="0" smtClean="0"/>
              <a:t>6 </a:t>
            </a:r>
            <a:r>
              <a:rPr lang="de-DE" dirty="0" err="1" smtClean="0"/>
              <a:t>persons</a:t>
            </a:r>
            <a:r>
              <a:rPr lang="de-DE" dirty="0" smtClean="0"/>
              <a:t> in </a:t>
            </a:r>
            <a:r>
              <a:rPr lang="de-DE" dirty="0" err="1" smtClean="0"/>
              <a:t>shifts</a:t>
            </a:r>
            <a:r>
              <a:rPr lang="de-DE" dirty="0" smtClean="0"/>
              <a:t> (</a:t>
            </a:r>
            <a:r>
              <a:rPr lang="de-DE" dirty="0" err="1" smtClean="0"/>
              <a:t>none</a:t>
            </a:r>
            <a:r>
              <a:rPr lang="de-DE" dirty="0" smtClean="0"/>
              <a:t> </a:t>
            </a:r>
            <a:r>
              <a:rPr lang="de-DE" dirty="0" err="1" smtClean="0"/>
              <a:t>of</a:t>
            </a:r>
            <a:r>
              <a:rPr lang="de-DE" dirty="0" smtClean="0"/>
              <a:t> </a:t>
            </a:r>
            <a:r>
              <a:rPr lang="de-DE" dirty="0" err="1" smtClean="0"/>
              <a:t>them</a:t>
            </a:r>
            <a:r>
              <a:rPr lang="de-DE" dirty="0" smtClean="0"/>
              <a:t> </a:t>
            </a:r>
            <a:r>
              <a:rPr lang="de-DE" dirty="0" err="1" smtClean="0"/>
              <a:t>has</a:t>
            </a:r>
            <a:r>
              <a:rPr lang="de-DE" dirty="0" smtClean="0"/>
              <a:t> </a:t>
            </a:r>
            <a:r>
              <a:rPr lang="de-DE" dirty="0" err="1" smtClean="0"/>
              <a:t>been</a:t>
            </a:r>
            <a:r>
              <a:rPr lang="de-DE" dirty="0" smtClean="0"/>
              <a:t> </a:t>
            </a:r>
            <a:r>
              <a:rPr lang="de-DE" dirty="0" err="1" smtClean="0"/>
              <a:t>asked</a:t>
            </a:r>
            <a:r>
              <a:rPr lang="de-DE" dirty="0" smtClean="0"/>
              <a:t> </a:t>
            </a:r>
            <a:r>
              <a:rPr lang="de-DE" dirty="0" err="1" smtClean="0"/>
              <a:t>yet</a:t>
            </a:r>
            <a:r>
              <a:rPr lang="de-DE" dirty="0" smtClean="0"/>
              <a:t>?): 		W. Barth, H. Vormann, M. Vossberg, S. Yaramyshev, 			F. </a:t>
            </a:r>
            <a:r>
              <a:rPr lang="de-DE" dirty="0" err="1" smtClean="0"/>
              <a:t>Dziuba</a:t>
            </a:r>
            <a:r>
              <a:rPr lang="de-DE" dirty="0" smtClean="0"/>
              <a:t>, P. Gerhard (</a:t>
            </a:r>
            <a:r>
              <a:rPr lang="de-DE" dirty="0" err="1" smtClean="0"/>
              <a:t>for</a:t>
            </a:r>
            <a:r>
              <a:rPr lang="de-DE" dirty="0" smtClean="0"/>
              <a:t> </a:t>
            </a:r>
            <a:r>
              <a:rPr lang="de-DE" dirty="0" err="1" smtClean="0"/>
              <a:t>stripper</a:t>
            </a:r>
            <a:r>
              <a:rPr lang="de-DE" dirty="0" smtClean="0"/>
              <a:t> </a:t>
            </a:r>
            <a:r>
              <a:rPr lang="de-DE" dirty="0" err="1" smtClean="0"/>
              <a:t>assembly</a:t>
            </a:r>
            <a:r>
              <a:rPr lang="de-DE" dirty="0" smtClean="0"/>
              <a:t>)?</a:t>
            </a:r>
          </a:p>
          <a:p>
            <a:r>
              <a:rPr lang="de-DE" dirty="0" smtClean="0"/>
              <a:t>On Call </a:t>
            </a:r>
            <a:r>
              <a:rPr lang="de-DE" dirty="0" err="1" smtClean="0"/>
              <a:t>services</a:t>
            </a:r>
            <a:r>
              <a:rPr lang="de-DE" dirty="0" smtClean="0"/>
              <a:t> </a:t>
            </a:r>
            <a:r>
              <a:rPr lang="de-DE" dirty="0" err="1" smtClean="0"/>
              <a:t>as</a:t>
            </a:r>
            <a:r>
              <a:rPr lang="de-DE" dirty="0" smtClean="0"/>
              <a:t> </a:t>
            </a:r>
            <a:r>
              <a:rPr lang="de-DE" dirty="0" err="1" smtClean="0"/>
              <a:t>usual</a:t>
            </a:r>
            <a:r>
              <a:rPr lang="de-DE" dirty="0" smtClean="0"/>
              <a:t> 										(plus evtl. gas </a:t>
            </a:r>
            <a:r>
              <a:rPr lang="de-DE" dirty="0" err="1" smtClean="0"/>
              <a:t>stripper</a:t>
            </a:r>
            <a:r>
              <a:rPr lang="de-DE" dirty="0" smtClean="0"/>
              <a:t>? </a:t>
            </a:r>
            <a:r>
              <a:rPr lang="de-DE" dirty="0" err="1" smtClean="0"/>
              <a:t>or</a:t>
            </a:r>
            <a:r>
              <a:rPr lang="de-DE" dirty="0" smtClean="0"/>
              <a:t> </a:t>
            </a:r>
            <a:r>
              <a:rPr lang="de-DE" dirty="0" err="1" smtClean="0"/>
              <a:t>skip</a:t>
            </a:r>
            <a:r>
              <a:rPr lang="de-DE" dirty="0" smtClean="0"/>
              <a:t> </a:t>
            </a:r>
            <a:r>
              <a:rPr lang="de-DE" dirty="0" err="1" smtClean="0"/>
              <a:t>nights</a:t>
            </a:r>
            <a:r>
              <a:rPr lang="de-DE" dirty="0" smtClean="0"/>
              <a:t>?)</a:t>
            </a:r>
          </a:p>
          <a:p>
            <a:r>
              <a:rPr lang="de-DE" dirty="0" smtClean="0"/>
              <a:t>Gas </a:t>
            </a:r>
            <a:r>
              <a:rPr lang="de-DE" dirty="0" err="1" smtClean="0"/>
              <a:t>stripper</a:t>
            </a:r>
            <a:r>
              <a:rPr lang="de-DE" dirty="0" smtClean="0"/>
              <a:t> hydrogen at </a:t>
            </a:r>
            <a:r>
              <a:rPr lang="de-DE" dirty="0" err="1" smtClean="0"/>
              <a:t>the</a:t>
            </a:r>
            <a:r>
              <a:rPr lang="de-DE" dirty="0" smtClean="0"/>
              <a:t> </a:t>
            </a:r>
            <a:r>
              <a:rPr lang="de-DE" dirty="0" err="1" smtClean="0"/>
              <a:t>moment</a:t>
            </a:r>
            <a:r>
              <a:rPr lang="de-DE" dirty="0" smtClean="0"/>
              <a:t> not </a:t>
            </a:r>
            <a:r>
              <a:rPr lang="de-DE" dirty="0" err="1" smtClean="0"/>
              <a:t>possible</a:t>
            </a:r>
            <a:r>
              <a:rPr lang="de-DE" dirty="0" smtClean="0"/>
              <a:t> (</a:t>
            </a:r>
            <a:r>
              <a:rPr lang="de-DE" dirty="0" err="1" smtClean="0"/>
              <a:t>technically</a:t>
            </a:r>
            <a:r>
              <a:rPr lang="de-DE" dirty="0" smtClean="0"/>
              <a:t>: IL </a:t>
            </a:r>
            <a:r>
              <a:rPr lang="de-DE" dirty="0" err="1" smtClean="0"/>
              <a:t>missing</a:t>
            </a:r>
            <a:r>
              <a:rPr lang="de-DE" dirty="0" smtClean="0"/>
              <a:t>. </a:t>
            </a:r>
            <a:r>
              <a:rPr lang="de-DE" dirty="0" err="1" smtClean="0"/>
              <a:t>Safety</a:t>
            </a:r>
            <a:r>
              <a:rPr lang="de-DE" dirty="0" smtClean="0"/>
              <a:t> </a:t>
            </a:r>
            <a:r>
              <a:rPr lang="de-DE" dirty="0" err="1" smtClean="0"/>
              <a:t>permission</a:t>
            </a:r>
            <a:r>
              <a:rPr lang="de-DE" dirty="0" smtClean="0"/>
              <a:t> </a:t>
            </a:r>
            <a:r>
              <a:rPr lang="de-DE" dirty="0" err="1" smtClean="0"/>
              <a:t>missing</a:t>
            </a:r>
            <a:r>
              <a:rPr lang="de-DE" dirty="0" smtClean="0"/>
              <a:t>).</a:t>
            </a:r>
          </a:p>
          <a:p>
            <a:r>
              <a:rPr lang="de-DE" dirty="0" smtClean="0"/>
              <a:t>LINAC </a:t>
            </a:r>
            <a:r>
              <a:rPr lang="de-DE" dirty="0" err="1" smtClean="0"/>
              <a:t>personnel</a:t>
            </a:r>
            <a:r>
              <a:rPr lang="de-DE" dirty="0" smtClean="0"/>
              <a:t> </a:t>
            </a:r>
            <a:r>
              <a:rPr lang="de-DE" dirty="0" err="1" smtClean="0"/>
              <a:t>needed</a:t>
            </a:r>
            <a:r>
              <a:rPr lang="de-DE" dirty="0" smtClean="0"/>
              <a:t> also </a:t>
            </a:r>
            <a:r>
              <a:rPr lang="de-DE" dirty="0" err="1" smtClean="0"/>
              <a:t>for</a:t>
            </a:r>
            <a:r>
              <a:rPr lang="de-DE" dirty="0" smtClean="0"/>
              <a:t> SIS </a:t>
            </a:r>
            <a:r>
              <a:rPr lang="de-DE" dirty="0" err="1" smtClean="0"/>
              <a:t>injection</a:t>
            </a:r>
            <a:r>
              <a:rPr lang="de-DE" dirty="0" smtClean="0"/>
              <a:t>!</a:t>
            </a:r>
            <a:endParaRPr lang="de-DE" dirty="0"/>
          </a:p>
        </p:txBody>
      </p:sp>
      <p:sp>
        <p:nvSpPr>
          <p:cNvPr id="4" name="Fußzeilenplatzhalter 3"/>
          <p:cNvSpPr>
            <a:spLocks noGrp="1"/>
          </p:cNvSpPr>
          <p:nvPr>
            <p:ph type="ftr" sz="quarter" idx="3"/>
          </p:nvPr>
        </p:nvSpPr>
        <p:spPr/>
        <p:txBody>
          <a:bodyPr/>
          <a:lstStyle/>
          <a:p>
            <a:pPr algn="l"/>
            <a:r>
              <a:rPr lang="de-DE" smtClean="0"/>
              <a:t>Stephan Reimann</a:t>
            </a:r>
            <a:endParaRPr lang="de-DE" dirty="0"/>
          </a:p>
        </p:txBody>
      </p:sp>
    </p:spTree>
    <p:extLst>
      <p:ext uri="{BB962C8B-B14F-4D97-AF65-F5344CB8AC3E}">
        <p14:creationId xmlns:p14="http://schemas.microsoft.com/office/powerpoint/2010/main" val="2857381987"/>
      </p:ext>
    </p:extLst>
  </p:cSld>
  <p:clrMapOvr>
    <a:masterClrMapping/>
  </p:clrMapOvr>
</p:sld>
</file>

<file path=ppt/theme/theme1.xml><?xml version="1.0" encoding="utf-8"?>
<a:theme xmlns:a="http://schemas.openxmlformats.org/drawingml/2006/main" name="fair-gsi-folienmaster_2018">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Präsentation3" id="{2187FC39-6E23-A544-8598-51FCED494874}" vid="{08B53125-47F3-1D4E-B45D-09522840DC9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fair-gsi-folienmaster_2018</Template>
  <TotalTime>0</TotalTime>
  <Words>134</Words>
  <Application>Microsoft Office PowerPoint</Application>
  <PresentationFormat>Bildschirmpräsentation (4:3)</PresentationFormat>
  <Paragraphs>47</Paragraphs>
  <Slides>6</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6</vt:i4>
      </vt:variant>
    </vt:vector>
  </HeadingPairs>
  <TitlesOfParts>
    <vt:vector size="10" baseType="lpstr">
      <vt:lpstr>Arial</vt:lpstr>
      <vt:lpstr>Calibri</vt:lpstr>
      <vt:lpstr>Wingdings</vt:lpstr>
      <vt:lpstr>fair-gsi-folienmaster_2018</vt:lpstr>
      <vt:lpstr>Unilac – 10.3.2020</vt:lpstr>
      <vt:lpstr>TK2MU3 in the wall  Tunnel UNILAC-Transfer Channel TK</vt:lpstr>
      <vt:lpstr>Strahlzweigplan TK</vt:lpstr>
      <vt:lpstr>Beam Jittering at TK7  (2020-02-12 to 2020-02-19</vt:lpstr>
      <vt:lpstr>TK in Mirko</vt:lpstr>
      <vt:lpstr>GSI beam parameter measurement campaign            2020</vt:lpstr>
    </vt:vector>
  </TitlesOfParts>
  <Company>GSI Helmholzzentrum für Schwerionenforschung 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Operations - 07.08.2018</dc:title>
  <dc:creator>Stephan Reimann</dc:creator>
  <cp:lastModifiedBy>Vormann, Hartmut Dr.</cp:lastModifiedBy>
  <cp:revision>221</cp:revision>
  <cp:lastPrinted>2019-06-18T07:17:53Z</cp:lastPrinted>
  <dcterms:created xsi:type="dcterms:W3CDTF">2018-08-07T05:50:06Z</dcterms:created>
  <dcterms:modified xsi:type="dcterms:W3CDTF">2020-03-09T14:25:42Z</dcterms:modified>
</cp:coreProperties>
</file>