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9" r:id="rId3"/>
    <p:sldId id="292" r:id="rId4"/>
    <p:sldId id="267" r:id="rId5"/>
    <p:sldId id="260" r:id="rId6"/>
    <p:sldId id="273" r:id="rId7"/>
    <p:sldId id="281" r:id="rId8"/>
    <p:sldId id="286" r:id="rId9"/>
    <p:sldId id="289" r:id="rId10"/>
    <p:sldId id="290" r:id="rId11"/>
    <p:sldId id="284" r:id="rId12"/>
    <p:sldId id="287" r:id="rId13"/>
    <p:sldId id="291" r:id="rId14"/>
    <p:sldId id="285" r:id="rId15"/>
    <p:sldId id="276" r:id="rId16"/>
    <p:sldId id="262" r:id="rId17"/>
    <p:sldId id="258" r:id="rId18"/>
    <p:sldId id="271" r:id="rId19"/>
    <p:sldId id="283" r:id="rId20"/>
    <p:sldId id="269" r:id="rId21"/>
    <p:sldId id="266" r:id="rId22"/>
    <p:sldId id="270" r:id="rId23"/>
    <p:sldId id="263" r:id="rId24"/>
    <p:sldId id="264" r:id="rId25"/>
    <p:sldId id="257" r:id="rId26"/>
    <p:sldId id="259" r:id="rId27"/>
    <p:sldId id="261" r:id="rId28"/>
    <p:sldId id="277" r:id="rId29"/>
    <p:sldId id="274" r:id="rId30"/>
    <p:sldId id="268" r:id="rId31"/>
    <p:sldId id="275" r:id="rId3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6180" autoAdjust="0"/>
  </p:normalViewPr>
  <p:slideViewPr>
    <p:cSldViewPr snapToGrid="0">
      <p:cViewPr varScale="1">
        <p:scale>
          <a:sx n="74" d="100"/>
          <a:sy n="74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043F1-A95A-4529-8A15-83B7A27D2A25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4C95D-9746-4B07-B1CF-AEF222EF7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04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 der Magnetstrom und Flussdichte sich</a:t>
            </a:r>
            <a:r>
              <a:rPr lang="de-DE" baseline="0" dirty="0" smtClean="0"/>
              <a:t> nicht linear zueinander verhalten (Hysterese, Sättigung), wird der </a:t>
            </a:r>
            <a:r>
              <a:rPr lang="de-DE" dirty="0" smtClean="0"/>
              <a:t>Zusammenhang zwischen Magnetstrom</a:t>
            </a:r>
            <a:r>
              <a:rPr lang="de-DE" baseline="0" dirty="0" smtClean="0"/>
              <a:t> und Flussdichte einmalig auf dem Magnetteststand ermittelt und eine Erregungskurve gemessen. Aus diesen Messwerten, werden die Polynome für den Beschleuniger Betrieb erstellt.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4C95D-9746-4B07-B1CF-AEF222EF744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460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Polynomgrenzen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4C95D-9746-4B07-B1CF-AEF222EF744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543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blabla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4C95D-9746-4B07-B1CF-AEF222EF744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4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925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62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76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431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75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244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29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48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13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80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28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7848E-8EA8-4004-9F1C-49342DA247E1}" type="datetimeFigureOut">
              <a:rPr lang="de-DE" smtClean="0"/>
              <a:t>10.03.2020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28708-2F5A-49AF-9176-8998555AAB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09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Feldregelung und Nullfeldregelung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72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Abweichung vom Linearfit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82" y="1507068"/>
            <a:ext cx="10086618" cy="4974536"/>
          </a:xfrm>
        </p:spPr>
      </p:pic>
    </p:spTree>
    <p:extLst>
      <p:ext uri="{BB962C8B-B14F-4D97-AF65-F5344CB8AC3E}">
        <p14:creationId xmlns:p14="http://schemas.microsoft.com/office/powerpoint/2010/main" val="7066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Polynome der Stromregelung (CDB)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425" y="1690688"/>
            <a:ext cx="8809150" cy="470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CDB_ Controls DB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4412"/>
            <a:ext cx="10515600" cy="3913764"/>
          </a:xfrm>
        </p:spPr>
      </p:pic>
    </p:spTree>
    <p:extLst>
      <p:ext uri="{BB962C8B-B14F-4D97-AF65-F5344CB8AC3E}">
        <p14:creationId xmlns:p14="http://schemas.microsoft.com/office/powerpoint/2010/main" val="17828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Feldregelung?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Feldregelung ist nur für zeitkritische Anwendungen sinnvoll.</a:t>
            </a:r>
          </a:p>
          <a:p>
            <a:r>
              <a:rPr lang="de-DE" dirty="0" smtClean="0"/>
              <a:t>genau dann, wenn keine Zeit zum konditionieren ist z.B. Schaltmagnete (GUT1MK0). </a:t>
            </a:r>
          </a:p>
          <a:p>
            <a:r>
              <a:rPr lang="de-DE" dirty="0" smtClean="0"/>
              <a:t>wichtig</a:t>
            </a:r>
            <a:r>
              <a:rPr lang="de-DE" dirty="0"/>
              <a:t>: Reproduzierbarkeit der Position im Magneten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57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Feldregelung (Feldistwerterfassung </a:t>
            </a:r>
            <a:r>
              <a:rPr lang="de-DE" dirty="0"/>
              <a:t>mit </a:t>
            </a:r>
            <a:r>
              <a:rPr lang="de-DE" dirty="0" smtClean="0"/>
              <a:t>Hallsonde)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Mit einer zuvor kalibrierten Hallsonde (Offset, </a:t>
            </a:r>
            <a:r>
              <a:rPr lang="de-DE" dirty="0" err="1" smtClean="0"/>
              <a:t>Gain</a:t>
            </a:r>
            <a:r>
              <a:rPr lang="de-DE" dirty="0" smtClean="0"/>
              <a:t>, </a:t>
            </a:r>
            <a:r>
              <a:rPr lang="de-DE" dirty="0" err="1" smtClean="0"/>
              <a:t>linearisierter</a:t>
            </a:r>
            <a:r>
              <a:rPr lang="de-DE" dirty="0" smtClean="0"/>
              <a:t> Temperaturgang) und kalibriertem Gesamtmesssystem (Magnetfeldkarte), wird der Magnet vor Ort an einem Punkt „vermessen“.  </a:t>
            </a:r>
          </a:p>
          <a:p>
            <a:pPr lvl="1"/>
            <a:r>
              <a:rPr lang="de-DE" dirty="0"/>
              <a:t>1. Magnet konditionieren </a:t>
            </a:r>
          </a:p>
          <a:p>
            <a:pPr lvl="1"/>
            <a:r>
              <a:rPr lang="de-DE" dirty="0"/>
              <a:t>2. Magnet Schrittweise auf Nennstrom fahren (ca. 20 Stufen). Bei jeder Stufe wird Stromistwert und Feldistwert </a:t>
            </a:r>
            <a:r>
              <a:rPr lang="de-DE" dirty="0" smtClean="0"/>
              <a:t>erfasst.</a:t>
            </a:r>
          </a:p>
          <a:p>
            <a:r>
              <a:rPr lang="de-DE" dirty="0"/>
              <a:t>Polynome erstellen: Mit Hilfe eines </a:t>
            </a:r>
            <a:r>
              <a:rPr lang="de-DE" dirty="0" err="1"/>
              <a:t>Lab_View</a:t>
            </a:r>
            <a:r>
              <a:rPr lang="de-DE" dirty="0"/>
              <a:t> Programmes werden die Beschleunigerrelevanten Polynome erstellt: </a:t>
            </a:r>
            <a:r>
              <a:rPr lang="de-DE" dirty="0" err="1" smtClean="0"/>
              <a:t>UHall</a:t>
            </a:r>
            <a:r>
              <a:rPr lang="de-DE" dirty="0" smtClean="0"/>
              <a:t>(I</a:t>
            </a:r>
            <a:r>
              <a:rPr lang="de-DE" dirty="0"/>
              <a:t>) und  (</a:t>
            </a:r>
            <a:r>
              <a:rPr lang="de-DE" dirty="0" smtClean="0"/>
              <a:t>I)</a:t>
            </a:r>
            <a:r>
              <a:rPr lang="de-DE" dirty="0" err="1" smtClean="0"/>
              <a:t>UHall</a:t>
            </a:r>
            <a:endParaRPr lang="de-DE" dirty="0"/>
          </a:p>
          <a:p>
            <a:r>
              <a:rPr lang="de-DE" dirty="0"/>
              <a:t>Polynome in die CDB hochladen bzw. aktualisieren.  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20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Messwerterfassung (Feldistwert)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I(A)</a:t>
            </a:r>
            <a:endParaRPr lang="de-DE" dirty="0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1293541" y="5887844"/>
            <a:ext cx="9757318" cy="11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1293541" y="2364059"/>
            <a:ext cx="0" cy="35349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1393902" y="5765180"/>
            <a:ext cx="3549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 flipV="1">
            <a:off x="1748883" y="2620537"/>
            <a:ext cx="0" cy="3144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1748883" y="2620537"/>
            <a:ext cx="2248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1973766" y="2620537"/>
            <a:ext cx="0" cy="3144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1973766" y="5765180"/>
            <a:ext cx="2118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V="1">
            <a:off x="2185639" y="2620537"/>
            <a:ext cx="0" cy="3144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>
            <a:off x="2185639" y="2620537"/>
            <a:ext cx="1895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2375210" y="2620537"/>
            <a:ext cx="0" cy="3144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2375210" y="5765180"/>
            <a:ext cx="1784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 flipV="1">
            <a:off x="2553629" y="2620537"/>
            <a:ext cx="0" cy="3144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2553629" y="2620537"/>
            <a:ext cx="2118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754351" y="2620537"/>
            <a:ext cx="11151" cy="3144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2765502" y="5765180"/>
            <a:ext cx="2118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/>
          <p:cNvCxnSpPr/>
          <p:nvPr/>
        </p:nvCxnSpPr>
        <p:spPr>
          <a:xfrm flipV="1">
            <a:off x="2977376" y="5531005"/>
            <a:ext cx="0" cy="2341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/>
        </p:nvCxnSpPr>
        <p:spPr>
          <a:xfrm>
            <a:off x="2977376" y="5531005"/>
            <a:ext cx="2118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/>
          <p:cNvCxnSpPr/>
          <p:nvPr/>
        </p:nvCxnSpPr>
        <p:spPr>
          <a:xfrm flipV="1">
            <a:off x="3189249" y="5330283"/>
            <a:ext cx="0" cy="200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/>
          <p:cNvCxnSpPr/>
          <p:nvPr/>
        </p:nvCxnSpPr>
        <p:spPr>
          <a:xfrm>
            <a:off x="3189249" y="5330283"/>
            <a:ext cx="1895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/>
          <p:cNvCxnSpPr/>
          <p:nvPr/>
        </p:nvCxnSpPr>
        <p:spPr>
          <a:xfrm flipV="1">
            <a:off x="3378820" y="5118410"/>
            <a:ext cx="0" cy="2118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87"/>
          <p:cNvCxnSpPr/>
          <p:nvPr/>
        </p:nvCxnSpPr>
        <p:spPr>
          <a:xfrm>
            <a:off x="3378820" y="5118410"/>
            <a:ext cx="223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/>
          <p:cNvCxnSpPr/>
          <p:nvPr/>
        </p:nvCxnSpPr>
        <p:spPr>
          <a:xfrm flipV="1">
            <a:off x="3601844" y="4939990"/>
            <a:ext cx="0" cy="1784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r Verbinder 96"/>
          <p:cNvCxnSpPr/>
          <p:nvPr/>
        </p:nvCxnSpPr>
        <p:spPr>
          <a:xfrm>
            <a:off x="3601844" y="4939990"/>
            <a:ext cx="1895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 flipV="1">
            <a:off x="3791415" y="4772722"/>
            <a:ext cx="0" cy="167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3791415" y="4772722"/>
            <a:ext cx="1561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feld 108"/>
          <p:cNvSpPr txBox="1"/>
          <p:nvPr/>
        </p:nvSpPr>
        <p:spPr>
          <a:xfrm>
            <a:off x="11050859" y="593029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T(s)</a:t>
            </a:r>
            <a:endParaRPr lang="de-DE" dirty="0"/>
          </a:p>
        </p:txBody>
      </p:sp>
      <p:cxnSp>
        <p:nvCxnSpPr>
          <p:cNvPr id="111" name="Gerader Verbinder 110"/>
          <p:cNvCxnSpPr/>
          <p:nvPr/>
        </p:nvCxnSpPr>
        <p:spPr>
          <a:xfrm flipV="1">
            <a:off x="3947532" y="4583151"/>
            <a:ext cx="0" cy="201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114"/>
          <p:cNvCxnSpPr/>
          <p:nvPr/>
        </p:nvCxnSpPr>
        <p:spPr>
          <a:xfrm>
            <a:off x="3947532" y="4583151"/>
            <a:ext cx="1561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 flipH="1" flipV="1">
            <a:off x="4103648" y="4393581"/>
            <a:ext cx="1" cy="1895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21"/>
          <p:cNvCxnSpPr/>
          <p:nvPr/>
        </p:nvCxnSpPr>
        <p:spPr>
          <a:xfrm>
            <a:off x="4103648" y="4393581"/>
            <a:ext cx="1561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mit Pfeil 124"/>
          <p:cNvCxnSpPr/>
          <p:nvPr/>
        </p:nvCxnSpPr>
        <p:spPr>
          <a:xfrm flipH="1">
            <a:off x="2765502" y="2620537"/>
            <a:ext cx="1338146" cy="5241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feld 125"/>
          <p:cNvSpPr txBox="1"/>
          <p:nvPr/>
        </p:nvSpPr>
        <p:spPr>
          <a:xfrm>
            <a:off x="4167398" y="2337460"/>
            <a:ext cx="302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Konditionierungszyklen je 30s </a:t>
            </a:r>
            <a:endParaRPr lang="de-DE" dirty="0"/>
          </a:p>
        </p:txBody>
      </p:sp>
      <p:cxnSp>
        <p:nvCxnSpPr>
          <p:cNvPr id="128" name="Gerade Verbindung mit Pfeil 127"/>
          <p:cNvCxnSpPr/>
          <p:nvPr/>
        </p:nvCxnSpPr>
        <p:spPr>
          <a:xfrm flipH="1">
            <a:off x="4259764" y="3738976"/>
            <a:ext cx="1392047" cy="6546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feld 128"/>
          <p:cNvSpPr txBox="1"/>
          <p:nvPr/>
        </p:nvSpPr>
        <p:spPr>
          <a:xfrm>
            <a:off x="5651811" y="3487403"/>
            <a:ext cx="433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ca. 20 „Treppenstufen“ (Messwerterfassung)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32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26600" cy="49847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Beispiel-Polynome_TK2MU3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282390"/>
            <a:ext cx="10866120" cy="5164130"/>
          </a:xfrm>
        </p:spPr>
        <p:txBody>
          <a:bodyPr>
            <a:normAutofit/>
          </a:bodyPr>
          <a:lstStyle/>
          <a:p>
            <a:r>
              <a:rPr lang="de-DE" sz="800" dirty="0" smtClean="0"/>
              <a:t>/</a:t>
            </a:r>
            <a:r>
              <a:rPr lang="de-DE" sz="800" dirty="0" err="1" smtClean="0"/>
              <a:t>nomen</a:t>
            </a:r>
            <a:endParaRPr lang="de-DE" sz="800" dirty="0" smtClean="0"/>
          </a:p>
          <a:p>
            <a:r>
              <a:rPr lang="de-DE" sz="800" dirty="0" smtClean="0"/>
              <a:t>TK2MU3</a:t>
            </a:r>
          </a:p>
          <a:p>
            <a:r>
              <a:rPr lang="de-DE" sz="800" dirty="0" smtClean="0"/>
              <a:t>/</a:t>
            </a:r>
            <a:r>
              <a:rPr lang="de-DE" sz="800" dirty="0" err="1" smtClean="0"/>
              <a:t>poly</a:t>
            </a:r>
            <a:r>
              <a:rPr lang="de-DE" sz="800" dirty="0" smtClean="0"/>
              <a:t>=6</a:t>
            </a:r>
          </a:p>
          <a:p>
            <a:r>
              <a:rPr lang="de-DE" sz="800" dirty="0" smtClean="0"/>
              <a:t>  0.000000E+0	  5.000000E+1	  9.231940E-4	  2.238773E-3	  4.810702E-7	 -2.008615E-9	! I    FIT B(I)</a:t>
            </a:r>
          </a:p>
          <a:p>
            <a:r>
              <a:rPr lang="de-DE" sz="800" dirty="0" smtClean="0"/>
              <a:t>  5.000000E+1	  3.500000E+2	  4.469785E-4	  2.262178E-3	  1.163166E-7	-2.659407E-10	! II   FIT B(I)</a:t>
            </a:r>
          </a:p>
          <a:p>
            <a:r>
              <a:rPr lang="de-DE" sz="800" dirty="0" smtClean="0"/>
              <a:t>  3.500000E+2	  4.500000E+2	  3.358142E-1	 -5.104101E-4	  7.746603E-6	 -7.255362E-9	! III  FIT B(I)</a:t>
            </a:r>
          </a:p>
          <a:p>
            <a:r>
              <a:rPr lang="de-DE" sz="800" dirty="0" smtClean="0"/>
              <a:t>  0.000000E+0	  5.000000E+1	  1.733200E-3	  4.203205E-3	  8.966877E-7	 -3.696793E-9	! I    FIT B*L(I)</a:t>
            </a:r>
          </a:p>
          <a:p>
            <a:r>
              <a:rPr lang="de-DE" sz="800" dirty="0" smtClean="0"/>
              <a:t>  5.000000E+1	  3.500000E+2	  8.356372E-4	  4.247104E-3	  2.178238E-7	-4.984051E-10	! II   FIT B*L(I)</a:t>
            </a:r>
          </a:p>
          <a:p>
            <a:r>
              <a:rPr lang="de-DE" sz="800" dirty="0" smtClean="0"/>
              <a:t>  3.500000E+2	  4.500000E+2	  6.312249E-1	 -9.643422E-4	  1.455941E-5	 -1.363491E-8	! III  FIT B*L(I)</a:t>
            </a:r>
          </a:p>
          <a:p>
            <a:r>
              <a:rPr lang="de-DE" sz="800" dirty="0" smtClean="0"/>
              <a:t>  9.231940E-4	  1.138220E-1	 -4.125047E-1	  4.468655E+2	 -4.567517E+1	  9.695844E+1	! I    FIT I(B)</a:t>
            </a:r>
          </a:p>
          <a:p>
            <a:r>
              <a:rPr lang="de-DE" sz="800" dirty="0" smtClean="0"/>
              <a:t>  1.138220E-1	  7.951120E-1	 -2.096930E-1	  4.421788E+2	 -1.028617E+1	  1.026846E+1	! II   FIT I(B)</a:t>
            </a:r>
          </a:p>
          <a:p>
            <a:r>
              <a:rPr lang="de-DE" sz="800" dirty="0" smtClean="0"/>
              <a:t>  7.951120E-1	  1.013650E+0	 -1.839492E+2	  1.109849E+3	 -8.178224E+2	  3.353187E+2	! III  FIT I(B)</a:t>
            </a:r>
          </a:p>
          <a:p>
            <a:r>
              <a:rPr lang="de-DE" sz="800" dirty="0" smtClean="0"/>
              <a:t>  1.733200E-3	  2.136900E-1	 -4.124908E-1	  2.380161E+2	 -1.287457E+1	  1.442814E+1	! I    FIT I(B*L)</a:t>
            </a:r>
          </a:p>
          <a:p>
            <a:r>
              <a:rPr lang="de-DE" sz="800" dirty="0" smtClean="0"/>
              <a:t>  2.136900E-1	  1.492740E+0	 -2.088793E-1	  2.355223E+2	 -2.911417E+0	  1.549220E+0	! II   FIT I(B*L)</a:t>
            </a:r>
          </a:p>
          <a:p>
            <a:r>
              <a:rPr lang="de-DE" sz="800" dirty="0" smtClean="0"/>
              <a:t>  1.492740E+0	  1.903030E+0	 -1.841538E+2	  5.915439E+2	 -2.322642E+2	  5.072134E+1	! III  FIT I(B*L)</a:t>
            </a:r>
          </a:p>
          <a:p>
            <a:r>
              <a:rPr lang="de-DE" sz="800" dirty="0" smtClean="0">
                <a:solidFill>
                  <a:srgbClr val="FF0000"/>
                </a:solidFill>
              </a:rPr>
              <a:t>  0.000000E+0	  5.000000E+1	</a:t>
            </a:r>
            <a:r>
              <a:rPr lang="de-DE" sz="800" dirty="0" smtClean="0">
                <a:solidFill>
                  <a:srgbClr val="0070C0"/>
                </a:solidFill>
              </a:rPr>
              <a:t>  6.756970E-3	  1.123416E-2	  7.791902E-7	  1.293932E-8	! I    FIT UNORM(I)</a:t>
            </a:r>
          </a:p>
          <a:p>
            <a:r>
              <a:rPr lang="de-DE" sz="800" dirty="0" smtClean="0">
                <a:solidFill>
                  <a:srgbClr val="FF0000"/>
                </a:solidFill>
              </a:rPr>
              <a:t>  5.000000E+1	  3.500000E+2	  </a:t>
            </a:r>
            <a:r>
              <a:rPr lang="de-DE" sz="800" dirty="0" smtClean="0">
                <a:solidFill>
                  <a:srgbClr val="0070C0"/>
                </a:solidFill>
              </a:rPr>
              <a:t>2.387930E-3	  1.137465E-2	  4.023627E-7	-7.685685E-10	! II   FIT UNORM(I)</a:t>
            </a:r>
          </a:p>
          <a:p>
            <a:r>
              <a:rPr lang="de-DE" sz="800" dirty="0" smtClean="0">
                <a:solidFill>
                  <a:srgbClr val="FF0000"/>
                </a:solidFill>
              </a:rPr>
              <a:t>  3.500000E+2	  4.500000E+2	  </a:t>
            </a:r>
            <a:r>
              <a:rPr lang="de-DE" sz="800" dirty="0" smtClean="0">
                <a:solidFill>
                  <a:srgbClr val="0070C0"/>
                </a:solidFill>
              </a:rPr>
              <a:t>1.425905E+0	 -1.453897E-3	  3.884671E-5	 -3.908828E-8	! III  FIT UNORM(I)</a:t>
            </a:r>
          </a:p>
          <a:p>
            <a:r>
              <a:rPr lang="de-DE" sz="800" dirty="0" smtClean="0">
                <a:solidFill>
                  <a:srgbClr val="FF0000"/>
                </a:solidFill>
              </a:rPr>
              <a:t>  6.756970E-3	  5.720434E-1	</a:t>
            </a:r>
            <a:r>
              <a:rPr lang="de-DE" sz="800" dirty="0" smtClean="0">
                <a:solidFill>
                  <a:srgbClr val="0070C0"/>
                </a:solidFill>
              </a:rPr>
              <a:t> -6.017694E-1	  8.906414E+1	 -7.480052E-1	 -5.533430E-1	! I    FIT I(UNORM)</a:t>
            </a:r>
          </a:p>
          <a:p>
            <a:r>
              <a:rPr lang="de-DE" sz="800" dirty="0" smtClean="0">
                <a:solidFill>
                  <a:srgbClr val="FF0000"/>
                </a:solidFill>
              </a:rPr>
              <a:t>  5.720434E-1	  3.999992E+0	</a:t>
            </a:r>
            <a:r>
              <a:rPr lang="de-DE" sz="800" dirty="0" smtClean="0">
                <a:solidFill>
                  <a:srgbClr val="0070C0"/>
                </a:solidFill>
              </a:rPr>
              <a:t> -2.266994E-1	  8.794972E+1	 -2.902756E-1	  4.840724E-2	! II   FIT I(UNORM)</a:t>
            </a:r>
          </a:p>
          <a:p>
            <a:r>
              <a:rPr lang="de-DE" sz="800" dirty="0" smtClean="0">
                <a:solidFill>
                  <a:srgbClr val="FF0000"/>
                </a:solidFill>
              </a:rPr>
              <a:t>  3.999992E+0	  5.076152E+0	</a:t>
            </a:r>
            <a:r>
              <a:rPr lang="de-DE" sz="800" dirty="0" smtClean="0">
                <a:solidFill>
                  <a:srgbClr val="0070C0"/>
                </a:solidFill>
              </a:rPr>
              <a:t> -2.124590E+2	  2.492619E+2	 -4.115282E+1	  3.498160E+0	! III  FIT I(UNORM)</a:t>
            </a:r>
            <a:endParaRPr lang="de-DE" sz="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419386"/>
              </p:ext>
            </p:extLst>
          </p:nvPr>
        </p:nvGraphicFramePr>
        <p:xfrm>
          <a:off x="6417733" y="1785455"/>
          <a:ext cx="4942415" cy="4021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r:id="rId3" imgW="10723810" imgH="8047619" progId="MSPhotoEd.3">
                  <p:embed/>
                </p:oleObj>
              </mc:Choice>
              <mc:Fallback>
                <p:oleObj r:id="rId3" imgW="10723810" imgH="8047619" progId="MSPhotoEd.3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7733" y="1785455"/>
                        <a:ext cx="4942415" cy="40214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42532" y="1785455"/>
            <a:ext cx="26481890" cy="4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932621"/>
              </p:ext>
            </p:extLst>
          </p:nvPr>
        </p:nvGraphicFramePr>
        <p:xfrm>
          <a:off x="778934" y="1834617"/>
          <a:ext cx="4588934" cy="3972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r:id="rId5" imgW="10723810" imgH="8047619" progId="MSPhotoEd.3">
                  <p:embed/>
                </p:oleObj>
              </mc:Choice>
              <mc:Fallback>
                <p:oleObj r:id="rId5" imgW="10723810" imgH="8047619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934" y="1834617"/>
                        <a:ext cx="4588934" cy="39722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Vakuumkammer mit Schwalbenschwanznut „gut reproduzierbare Position“ (HIT)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330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 und Nachteile der Feldregelung: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Vorteil: Es können Magnetfelder direkt angefahren werden (kein Zeitverlust).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Nachteile: Durch langen Signalweg können Störungen auftreten. wartungsintensiv, </a:t>
            </a:r>
            <a:r>
              <a:rPr lang="de-DE" dirty="0" err="1" smtClean="0"/>
              <a:t>Gain</a:t>
            </a:r>
            <a:r>
              <a:rPr lang="de-DE" dirty="0" smtClean="0"/>
              <a:t> bzw. Offsetdrift (z.B. durch Strahlverlust), temperaturanfällig, Ausfallwahrscheinlichkeit alter ADC- Karten und Interfacekarten.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39887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Nullfeldregelung (falsch: </a:t>
            </a:r>
            <a:r>
              <a:rPr lang="de-DE" dirty="0" err="1"/>
              <a:t>d</a:t>
            </a:r>
            <a:r>
              <a:rPr lang="de-DE" dirty="0" err="1" smtClean="0"/>
              <a:t>egaussen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Nullfeldregelungen werden </a:t>
            </a:r>
            <a:r>
              <a:rPr lang="de-DE" dirty="0"/>
              <a:t>bei Strahlweichen </a:t>
            </a:r>
            <a:r>
              <a:rPr lang="de-DE" dirty="0" smtClean="0"/>
              <a:t> </a:t>
            </a:r>
            <a:r>
              <a:rPr lang="de-DE" dirty="0"/>
              <a:t>eingesetzt. Die Hallsonde misst das remanente Feld, und die Nullfeldspule erzeugt mit Hilfe des Nullfeldnetzgeräts ein Gegenfeld zur Remanenz. Somit „sieht“ der </a:t>
            </a:r>
            <a:r>
              <a:rPr lang="de-DE" dirty="0" smtClean="0"/>
              <a:t>„geradeaus Strahl“ </a:t>
            </a:r>
            <a:r>
              <a:rPr lang="de-DE" dirty="0"/>
              <a:t>kein Feld</a:t>
            </a:r>
            <a:r>
              <a:rPr lang="de-DE" dirty="0" smtClean="0"/>
              <a:t>.</a:t>
            </a:r>
          </a:p>
          <a:p>
            <a:r>
              <a:rPr lang="de-DE" dirty="0" smtClean="0"/>
              <a:t>Es werden die gleichen Feldsonden benutzt wie bei der Feldregelung, aber keine Polynome erzeugt. </a:t>
            </a:r>
          </a:p>
          <a:p>
            <a:r>
              <a:rPr lang="de-DE" dirty="0" smtClean="0"/>
              <a:t>Die Nullfeldregelung hat </a:t>
            </a:r>
            <a:r>
              <a:rPr lang="de-DE" dirty="0"/>
              <a:t>ein extra Netzgerät im </a:t>
            </a:r>
            <a:r>
              <a:rPr lang="de-DE" dirty="0" smtClean="0"/>
              <a:t>Hauptnetzgerät und somit </a:t>
            </a:r>
            <a:r>
              <a:rPr lang="de-DE" dirty="0"/>
              <a:t>keinen </a:t>
            </a:r>
            <a:r>
              <a:rPr lang="de-DE" dirty="0" smtClean="0"/>
              <a:t>Einfluss auf </a:t>
            </a:r>
            <a:r>
              <a:rPr lang="de-DE" smtClean="0"/>
              <a:t>den Hauptstrom. </a:t>
            </a:r>
            <a:endParaRPr lang="de-DE" dirty="0" smtClean="0"/>
          </a:p>
          <a:p>
            <a:r>
              <a:rPr lang="de-DE" dirty="0" smtClean="0"/>
              <a:t>Dieses erhöht so lange den Strom in der Nullfeldspule, bis die Sonde kein remanentes Feld mehr misst.   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786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19.02.2020: </a:t>
            </a:r>
            <a:r>
              <a:rPr lang="de-DE" smtClean="0"/>
              <a:t>Strahljitter</a:t>
            </a:r>
            <a:r>
              <a:rPr lang="de-DE" dirty="0" smtClean="0"/>
              <a:t> </a:t>
            </a:r>
            <a:r>
              <a:rPr lang="de-DE" dirty="0" smtClean="0"/>
              <a:t>(10mm an TK7DG3) durch TK2MU3</a:t>
            </a:r>
          </a:p>
          <a:p>
            <a:r>
              <a:rPr lang="de-DE" dirty="0" smtClean="0"/>
              <a:t>Aufgaben von NCM am bestehenden Beschleuniger </a:t>
            </a:r>
          </a:p>
          <a:p>
            <a:pPr marL="457200" lvl="1" indent="0">
              <a:buNone/>
            </a:pPr>
            <a:r>
              <a:rPr lang="de-DE" dirty="0" smtClean="0"/>
              <a:t>(Schnittstelle: Magnetvermessung &lt;-&gt; Beschleunigerbetrieb)</a:t>
            </a:r>
          </a:p>
          <a:p>
            <a:r>
              <a:rPr lang="de-DE" dirty="0" smtClean="0"/>
              <a:t>Magnetfeldregelungen am GSI Beschleuniger</a:t>
            </a:r>
          </a:p>
          <a:p>
            <a:pPr lvl="1"/>
            <a:r>
              <a:rPr lang="de-DE" dirty="0" smtClean="0"/>
              <a:t>Stromregelung, Feldregelung, Nullfeldregelung </a:t>
            </a:r>
          </a:p>
          <a:p>
            <a:r>
              <a:rPr lang="de-DE" dirty="0" smtClean="0"/>
              <a:t>Vor </a:t>
            </a:r>
            <a:r>
              <a:rPr lang="de-DE" dirty="0"/>
              <a:t>und Nachteile der Feldregelung</a:t>
            </a:r>
          </a:p>
          <a:p>
            <a:r>
              <a:rPr lang="de-DE" dirty="0" smtClean="0"/>
              <a:t>Regelmäßige </a:t>
            </a:r>
            <a:r>
              <a:rPr lang="de-DE" dirty="0"/>
              <a:t>Überprüfung der </a:t>
            </a:r>
            <a:r>
              <a:rPr lang="de-DE" dirty="0" smtClean="0"/>
              <a:t>Nullfeldregelung</a:t>
            </a:r>
          </a:p>
          <a:p>
            <a:r>
              <a:rPr lang="de-DE" dirty="0"/>
              <a:t>Kalibrieren der Hallsonde am Referenzmagnet</a:t>
            </a:r>
            <a:endParaRPr lang="de-DE" dirty="0" smtClean="0"/>
          </a:p>
          <a:p>
            <a:r>
              <a:rPr lang="de-DE" dirty="0"/>
              <a:t>Aussicht und „Wünsche“</a:t>
            </a:r>
          </a:p>
        </p:txBody>
      </p:sp>
    </p:spTree>
    <p:extLst>
      <p:ext uri="{BB962C8B-B14F-4D97-AF65-F5344CB8AC3E}">
        <p14:creationId xmlns:p14="http://schemas.microsoft.com/office/powerpoint/2010/main" val="27707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Magnetnetzgerät mit Nullfeldnetzgerät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4034" y="1825625"/>
            <a:ext cx="3783931" cy="4351338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>
            <a:off x="3245005" y="4404732"/>
            <a:ext cx="2386361" cy="903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1442973" y="4220066"/>
            <a:ext cx="1802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Nullfeldnetzgerät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21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Nullfeldspule des GTS1MU1 (Neu)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72" y="1690688"/>
            <a:ext cx="5801784" cy="4351338"/>
          </a:xfrm>
        </p:spPr>
      </p:pic>
      <p:cxnSp>
        <p:nvCxnSpPr>
          <p:cNvPr id="6" name="Gerade Verbindung mit Pfeil 5"/>
          <p:cNvCxnSpPr>
            <a:stCxn id="16" idx="1"/>
          </p:cNvCxnSpPr>
          <p:nvPr/>
        </p:nvCxnSpPr>
        <p:spPr>
          <a:xfrm flipH="1" flipV="1">
            <a:off x="6378499" y="5374889"/>
            <a:ext cx="2107579" cy="7199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14" idx="1"/>
          </p:cNvCxnSpPr>
          <p:nvPr/>
        </p:nvCxnSpPr>
        <p:spPr>
          <a:xfrm flipH="1">
            <a:off x="5818795" y="3355039"/>
            <a:ext cx="2254688" cy="6370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8073483" y="3170373"/>
            <a:ext cx="159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Nullfeldspule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8486078" y="5910147"/>
            <a:ext cx="126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Hauptspule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00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Regelmäßige Überprüfung der Nullfeldregelung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Überprüfung der Dipole mit Hilfe einer </a:t>
            </a:r>
            <a:r>
              <a:rPr lang="de-DE" dirty="0" err="1" smtClean="0"/>
              <a:t>Handgausssonde</a:t>
            </a:r>
            <a:r>
              <a:rPr lang="de-DE" dirty="0" smtClean="0"/>
              <a:t> im </a:t>
            </a:r>
            <a:r>
              <a:rPr lang="de-DE" dirty="0" err="1" smtClean="0"/>
              <a:t>Shutdown</a:t>
            </a:r>
            <a:r>
              <a:rPr lang="de-DE" dirty="0" smtClean="0"/>
              <a:t>. </a:t>
            </a:r>
          </a:p>
          <a:p>
            <a:r>
              <a:rPr lang="de-DE" dirty="0" smtClean="0"/>
              <a:t>Voraussetzung: Magnete </a:t>
            </a:r>
            <a:r>
              <a:rPr lang="de-DE" dirty="0" smtClean="0">
                <a:solidFill>
                  <a:srgbClr val="FF0000"/>
                </a:solidFill>
              </a:rPr>
              <a:t>nicht freigeschalten und Bereiche zugänglich</a:t>
            </a:r>
            <a:r>
              <a:rPr lang="de-DE" dirty="0" smtClean="0"/>
              <a:t>. (Absprache: SIST, Netzgeräte, HKR…)</a:t>
            </a:r>
          </a:p>
          <a:p>
            <a:r>
              <a:rPr lang="de-DE" dirty="0" smtClean="0"/>
              <a:t>Bei größeren Abweichungen muss eine </a:t>
            </a:r>
            <a:r>
              <a:rPr lang="de-DE" dirty="0" err="1" smtClean="0"/>
              <a:t>insitu</a:t>
            </a:r>
            <a:r>
              <a:rPr lang="de-DE" dirty="0" smtClean="0"/>
              <a:t> Kalibration stattfinden: NE Bereich durch Schleuse betreten, Feldsonde in Nullfeldkammer stecken, NE Bereich verlassen, Netzgerät aufsuchen, Magnetfeldkarte abgleichen, NE Bereich durch Schleuse betreten, Hallsonde zurück in Magnet, NE Bereich verlassen. Nächster Magnet…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7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Hallsonden bei GSI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Ca. 60 Magnetfeldsonden im Einsatz </a:t>
            </a:r>
          </a:p>
          <a:p>
            <a:r>
              <a:rPr lang="de-DE" dirty="0" err="1" smtClean="0"/>
              <a:t>Unilac</a:t>
            </a:r>
            <a:r>
              <a:rPr lang="de-DE" dirty="0" smtClean="0"/>
              <a:t>: z.B. GUT1MK0 (Sonderfall: Nullfeldregelung wird über die Hauptspule realisiert)</a:t>
            </a:r>
          </a:p>
          <a:p>
            <a:r>
              <a:rPr lang="de-DE" dirty="0" smtClean="0"/>
              <a:t>Transferkanal: z.B. GTK2MU3</a:t>
            </a:r>
          </a:p>
          <a:p>
            <a:r>
              <a:rPr lang="de-DE" dirty="0" smtClean="0"/>
              <a:t>„SIS“: GTS1MU1</a:t>
            </a:r>
          </a:p>
          <a:p>
            <a:r>
              <a:rPr lang="de-DE" dirty="0" smtClean="0"/>
              <a:t>HEST: z.B. GTV1MU1</a:t>
            </a:r>
          </a:p>
          <a:p>
            <a:r>
              <a:rPr lang="de-DE" dirty="0" smtClean="0"/>
              <a:t>FRS: z.B. GHFSMU1</a:t>
            </a:r>
          </a:p>
          <a:p>
            <a:r>
              <a:rPr lang="de-DE" dirty="0" smtClean="0"/>
              <a:t>ESR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15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Kalibrieren der Hallsonde am Referenzmagnet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Offset: Hallprobe in Nullfeldkammer </a:t>
            </a:r>
          </a:p>
          <a:p>
            <a:r>
              <a:rPr lang="de-DE" dirty="0" err="1" smtClean="0"/>
              <a:t>Gain</a:t>
            </a:r>
            <a:r>
              <a:rPr lang="de-DE" dirty="0" smtClean="0"/>
              <a:t>: Hallprobe in Referenzmagnet (normal: 5V/1T)</a:t>
            </a:r>
          </a:p>
          <a:p>
            <a:r>
              <a:rPr lang="de-DE" dirty="0" smtClean="0"/>
              <a:t>Temperaturgang (Linearisierung iterativ): Hallprobe in Referenzmagnet, </a:t>
            </a:r>
            <a:r>
              <a:rPr lang="de-DE" dirty="0"/>
              <a:t>T</a:t>
            </a:r>
            <a:r>
              <a:rPr lang="de-DE" dirty="0" smtClean="0"/>
              <a:t>emperierung mittels </a:t>
            </a:r>
            <a:r>
              <a:rPr lang="de-DE" dirty="0" err="1" smtClean="0"/>
              <a:t>Peltierelement</a:t>
            </a:r>
            <a:r>
              <a:rPr lang="de-DE" dirty="0" smtClean="0"/>
              <a:t> (22°C- 42°C).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14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47" y="1609930"/>
            <a:ext cx="9497773" cy="4035643"/>
          </a:xfrm>
          <a:prstGeom prst="rect">
            <a:avLst/>
          </a:prstGeom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Hallprobe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867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132666" y="3014132"/>
            <a:ext cx="116059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189598"/>
              </p:ext>
            </p:extLst>
          </p:nvPr>
        </p:nvGraphicFramePr>
        <p:xfrm>
          <a:off x="919633" y="3014132"/>
          <a:ext cx="10434167" cy="1239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r:id="rId3" imgW="8371429" imgH="1009791" progId="MSPhotoEd.3">
                  <p:embed/>
                </p:oleObj>
              </mc:Choice>
              <mc:Fallback>
                <p:oleObj r:id="rId3" imgW="8371429" imgH="1009791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633" y="3014132"/>
                        <a:ext cx="10434167" cy="12395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Hallprobe auf Hart-PVC (</a:t>
            </a:r>
            <a:r>
              <a:rPr lang="de-DE" dirty="0" err="1" smtClean="0"/>
              <a:t>GSI_alt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377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Neuer </a:t>
            </a:r>
            <a:r>
              <a:rPr lang="de-DE" dirty="0" err="1" smtClean="0"/>
              <a:t>Hallsondenträger</a:t>
            </a:r>
            <a:r>
              <a:rPr lang="de-DE" dirty="0" smtClean="0"/>
              <a:t> (Fair)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8" t="27995" r="35810" b="23404"/>
          <a:stretch/>
        </p:blipFill>
        <p:spPr>
          <a:xfrm>
            <a:off x="1528373" y="2364018"/>
            <a:ext cx="9135253" cy="3320502"/>
          </a:xfrm>
        </p:spPr>
      </p:pic>
    </p:spTree>
    <p:extLst>
      <p:ext uri="{BB962C8B-B14F-4D97-AF65-F5344CB8AC3E}">
        <p14:creationId xmlns:p14="http://schemas.microsoft.com/office/powerpoint/2010/main" val="5753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Verkohlter PVC Träger GUT1MK0 (Wirbelstromverluste ohne Kammerkühlung)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0" b="18044"/>
          <a:stretch/>
        </p:blipFill>
        <p:spPr>
          <a:xfrm>
            <a:off x="1818534" y="2194561"/>
            <a:ext cx="8554932" cy="3712144"/>
          </a:xfrm>
        </p:spPr>
      </p:pic>
    </p:spTree>
    <p:extLst>
      <p:ext uri="{BB962C8B-B14F-4D97-AF65-F5344CB8AC3E}">
        <p14:creationId xmlns:p14="http://schemas.microsoft.com/office/powerpoint/2010/main" val="25523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Mechanische Sonderlösungen 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698" y="3323062"/>
            <a:ext cx="10551731" cy="141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GTK2MU3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76" y="1815142"/>
            <a:ext cx="3419340" cy="455912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2" y="2259501"/>
            <a:ext cx="4895189" cy="367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42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Messsignalleitungswege (TK2MU3):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770863" cy="357814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787" y="1825625"/>
            <a:ext cx="4770862" cy="35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Aussicht und „Wünsche“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W-</a:t>
            </a:r>
            <a:r>
              <a:rPr lang="de-DE" dirty="0" err="1" smtClean="0"/>
              <a:t>Lan</a:t>
            </a:r>
            <a:r>
              <a:rPr lang="de-DE" dirty="0" smtClean="0"/>
              <a:t> in den verschiedenen Beschleunigerabschnitten (Zeitgewinn der </a:t>
            </a:r>
            <a:r>
              <a:rPr lang="de-DE" dirty="0" err="1" smtClean="0"/>
              <a:t>insitu</a:t>
            </a:r>
            <a:r>
              <a:rPr lang="de-DE" dirty="0" smtClean="0"/>
              <a:t> Kalibrierung und sonstigen Arbeiten an Netzgerät und Magnet).</a:t>
            </a:r>
          </a:p>
          <a:p>
            <a:r>
              <a:rPr lang="de-DE" dirty="0" smtClean="0"/>
              <a:t>Während des </a:t>
            </a:r>
            <a:r>
              <a:rPr lang="de-DE" dirty="0" err="1" smtClean="0"/>
              <a:t>Shutdowns</a:t>
            </a:r>
            <a:r>
              <a:rPr lang="de-DE" dirty="0" smtClean="0"/>
              <a:t> einen extra Betriebszustand von SIST, welcher die einzelnen Bereiche nicht gegeneinander verriegelt. Beispiel: TS6MU1 (NE5) kann nur </a:t>
            </a:r>
            <a:r>
              <a:rPr lang="de-DE" dirty="0" err="1" smtClean="0"/>
              <a:t>bestromt</a:t>
            </a:r>
            <a:r>
              <a:rPr lang="de-DE" dirty="0" smtClean="0"/>
              <a:t> werden, wenn der ESR (NE2) auf Strahlbetrieb steht. </a:t>
            </a:r>
          </a:p>
          <a:p>
            <a:r>
              <a:rPr lang="de-DE" dirty="0" smtClean="0"/>
              <a:t>Vereinfachung der </a:t>
            </a:r>
            <a:r>
              <a:rPr lang="de-DE" dirty="0" err="1" smtClean="0"/>
              <a:t>Insitu</a:t>
            </a:r>
            <a:r>
              <a:rPr lang="de-DE" dirty="0" smtClean="0"/>
              <a:t> Kalibrierung. Der benötigte Strom der Nullfeldspule wird einmal gemessen, digital abgelegt, und in regelmäßigen Abständen digital korrigiert (CDB).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1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600" dirty="0" smtClean="0"/>
              <a:t>GTK2MU3</a:t>
            </a:r>
            <a:endParaRPr lang="de-DE" sz="66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690688"/>
            <a:ext cx="5801784" cy="4351338"/>
          </a:xfrm>
        </p:spPr>
      </p:pic>
      <p:cxnSp>
        <p:nvCxnSpPr>
          <p:cNvPr id="6" name="Gerade Verbindung mit Pfeil 5"/>
          <p:cNvCxnSpPr/>
          <p:nvPr/>
        </p:nvCxnSpPr>
        <p:spPr>
          <a:xfrm>
            <a:off x="2149822" y="3657920"/>
            <a:ext cx="1505415" cy="11485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838200" y="3288588"/>
            <a:ext cx="175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Magnetfeldkarte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34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57" y="1690688"/>
            <a:ext cx="8351085" cy="405955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Hallprobe mit Verstärkerelektronik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021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Aufgaben von NCM (Magnetvermessung) am bestehenden Beschleuniger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de-DE" dirty="0" smtClean="0"/>
          </a:p>
          <a:p>
            <a:pPr lvl="1"/>
            <a:r>
              <a:rPr lang="de-DE" dirty="0">
                <a:solidFill>
                  <a:prstClr val="black"/>
                </a:solidFill>
              </a:rPr>
              <a:t>Erregungskurve messen und Beschleunigerrelevante Polynome erstellen z.B. I(B*L) (Magnetlabor)</a:t>
            </a:r>
          </a:p>
          <a:p>
            <a:pPr lvl="1"/>
            <a:r>
              <a:rPr lang="de-DE" dirty="0" smtClean="0"/>
              <a:t>Hardwareentwicklung </a:t>
            </a:r>
            <a:r>
              <a:rPr lang="de-DE" dirty="0"/>
              <a:t>(</a:t>
            </a:r>
            <a:r>
              <a:rPr lang="de-DE" dirty="0" err="1"/>
              <a:t>Sondenbau</a:t>
            </a:r>
            <a:r>
              <a:rPr lang="de-DE" dirty="0"/>
              <a:t> und Sonderlösungen)</a:t>
            </a:r>
          </a:p>
          <a:p>
            <a:pPr lvl="1"/>
            <a:r>
              <a:rPr lang="de-DE" dirty="0" smtClean="0"/>
              <a:t>Feldsonden kalibrieren am Referenzdipol</a:t>
            </a:r>
          </a:p>
          <a:p>
            <a:pPr lvl="1"/>
            <a:r>
              <a:rPr lang="de-DE" dirty="0" err="1" smtClean="0"/>
              <a:t>Feldsondeneinbau</a:t>
            </a:r>
            <a:r>
              <a:rPr lang="de-DE" dirty="0" smtClean="0"/>
              <a:t> am Magneten</a:t>
            </a:r>
          </a:p>
          <a:p>
            <a:pPr lvl="1"/>
            <a:r>
              <a:rPr lang="de-DE" dirty="0" err="1" smtClean="0"/>
              <a:t>insitu</a:t>
            </a:r>
            <a:r>
              <a:rPr lang="de-DE" dirty="0" smtClean="0"/>
              <a:t>- Kalibrierung</a:t>
            </a:r>
          </a:p>
          <a:p>
            <a:pPr lvl="1"/>
            <a:r>
              <a:rPr lang="de-DE" dirty="0" smtClean="0"/>
              <a:t>Feldregelungskennlinie aufnehmen</a:t>
            </a:r>
          </a:p>
          <a:p>
            <a:pPr lvl="1"/>
            <a:r>
              <a:rPr lang="de-DE" dirty="0" smtClean="0"/>
              <a:t>Feldregelungs- Polynome erstellen</a:t>
            </a:r>
          </a:p>
          <a:p>
            <a:pPr lvl="1"/>
            <a:r>
              <a:rPr lang="de-DE" dirty="0" smtClean="0"/>
              <a:t>Polynome in die CDB übertragen  	</a:t>
            </a:r>
          </a:p>
          <a:p>
            <a:pPr lvl="1"/>
            <a:r>
              <a:rPr lang="de-DE" dirty="0" smtClean="0"/>
              <a:t>Wartung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983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Stromregelung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err="1" smtClean="0"/>
              <a:t>Stromistwerterfassung</a:t>
            </a:r>
            <a:r>
              <a:rPr lang="de-DE" dirty="0" smtClean="0"/>
              <a:t> über DCCT</a:t>
            </a:r>
          </a:p>
          <a:p>
            <a:r>
              <a:rPr lang="de-DE" dirty="0" smtClean="0"/>
              <a:t>Zusammenhang zwischen I und B*L. Es wird einmalig eine Erregungskurve erstellt (Magnetteststand). </a:t>
            </a:r>
          </a:p>
          <a:p>
            <a:r>
              <a:rPr lang="de-DE" dirty="0" smtClean="0"/>
              <a:t>Polynome z.B. I(B*L) in die CDB übertragen (UNILAC und TK direkt über Controls)</a:t>
            </a:r>
          </a:p>
          <a:p>
            <a:r>
              <a:rPr lang="de-DE" dirty="0" smtClean="0"/>
              <a:t>Mit Hilfe der Konditionierungszyklen können nun exakte Magnetfelder „angefahren“ werden.</a:t>
            </a:r>
          </a:p>
          <a:p>
            <a:r>
              <a:rPr lang="de-DE" dirty="0" smtClean="0"/>
              <a:t>Falls die </a:t>
            </a:r>
            <a:r>
              <a:rPr lang="de-DE" dirty="0" err="1" smtClean="0"/>
              <a:t>Hystereseschleife</a:t>
            </a:r>
            <a:r>
              <a:rPr lang="de-DE" dirty="0" smtClean="0"/>
              <a:t> verlassen wird, muss wieder konditioniert werden (z.B. 3x30s in Sättigung). Die Reproduzierbarkeit hängt jetzt nur von der DCCT und ADC Genauigkeit ab.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782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Hystereseeffekt</a:t>
            </a:r>
            <a:r>
              <a:rPr lang="de-DE" dirty="0" smtClean="0"/>
              <a:t> bei Elektromagneten (mit Eisenanteil)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68079" y="5473521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Unipolar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624293" y="5473521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Bipolar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962227" y="5616692"/>
            <a:ext cx="11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Remanenz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9955369" y="5468011"/>
            <a:ext cx="1093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Neukurve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0" t="12072" r="28642" b="32356"/>
          <a:stretch/>
        </p:blipFill>
        <p:spPr>
          <a:xfrm>
            <a:off x="1566929" y="2249159"/>
            <a:ext cx="3503054" cy="2936384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V="1">
            <a:off x="1429555" y="4468969"/>
            <a:ext cx="270456" cy="1189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1502" r="57089" b="64132"/>
          <a:stretch/>
        </p:blipFill>
        <p:spPr>
          <a:xfrm>
            <a:off x="5667688" y="2249159"/>
            <a:ext cx="4840487" cy="2936384"/>
          </a:xfrm>
          <a:prstGeom prst="rect">
            <a:avLst/>
          </a:prstGeom>
        </p:spPr>
      </p:pic>
      <p:cxnSp>
        <p:nvCxnSpPr>
          <p:cNvPr id="14" name="Gerade Verbindung mit Pfeil 13"/>
          <p:cNvCxnSpPr/>
          <p:nvPr/>
        </p:nvCxnSpPr>
        <p:spPr>
          <a:xfrm flipH="1" flipV="1">
            <a:off x="8049249" y="3717351"/>
            <a:ext cx="1906121" cy="1940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7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75" y="474133"/>
            <a:ext cx="8602133" cy="5804430"/>
          </a:xfrm>
        </p:spPr>
      </p:pic>
      <p:cxnSp>
        <p:nvCxnSpPr>
          <p:cNvPr id="6" name="Gerade Verbindung mit Pfeil 5"/>
          <p:cNvCxnSpPr/>
          <p:nvPr/>
        </p:nvCxnSpPr>
        <p:spPr>
          <a:xfrm flipH="1" flipV="1">
            <a:off x="8297333" y="2633134"/>
            <a:ext cx="2423002" cy="743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0720335" y="3376348"/>
            <a:ext cx="10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Strom (I)</a:t>
            </a:r>
            <a:endParaRPr lang="de-DE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185333" y="1200666"/>
            <a:ext cx="2844800" cy="1778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669883" y="2809333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B*L</a:t>
            </a:r>
            <a:endParaRPr lang="de-DE" dirty="0"/>
          </a:p>
        </p:txBody>
      </p:sp>
      <p:cxnSp>
        <p:nvCxnSpPr>
          <p:cNvPr id="12" name="Gerade Verbindung mit Pfeil 11"/>
          <p:cNvCxnSpPr>
            <a:stCxn id="16" idx="3"/>
          </p:cNvCxnSpPr>
          <p:nvPr/>
        </p:nvCxnSpPr>
        <p:spPr>
          <a:xfrm>
            <a:off x="1432175" y="5095333"/>
            <a:ext cx="2597958" cy="61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30491" y="4910667"/>
            <a:ext cx="10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Strom (I)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 flipV="1">
            <a:off x="6453135" y="5706533"/>
            <a:ext cx="4267200" cy="541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10720335" y="6063734"/>
            <a:ext cx="94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B*L(Tm)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95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864</Words>
  <Application>Microsoft Office PowerPoint</Application>
  <PresentationFormat>Breitbild</PresentationFormat>
  <Paragraphs>133</Paragraphs>
  <Slides>31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Office</vt:lpstr>
      <vt:lpstr>MSPhotoEd.3</vt:lpstr>
      <vt:lpstr>Feldregelung und Nullfeldregelung </vt:lpstr>
      <vt:lpstr>Inhalt</vt:lpstr>
      <vt:lpstr>GTK2MU3</vt:lpstr>
      <vt:lpstr>GTK2MU3</vt:lpstr>
      <vt:lpstr>Hallprobe mit Verstärkerelektronik</vt:lpstr>
      <vt:lpstr>Aufgaben von NCM (Magnetvermessung) am bestehenden Beschleuniger </vt:lpstr>
      <vt:lpstr>Stromregelung </vt:lpstr>
      <vt:lpstr>Hystereseeffekt bei Elektromagneten (mit Eisenanteil)</vt:lpstr>
      <vt:lpstr>PowerPoint-Präsentation</vt:lpstr>
      <vt:lpstr>Abweichung vom Linearfit</vt:lpstr>
      <vt:lpstr>Polynome der Stromregelung (CDB)</vt:lpstr>
      <vt:lpstr>CDB_ Controls DB</vt:lpstr>
      <vt:lpstr>Feldregelung?</vt:lpstr>
      <vt:lpstr>Feldregelung (Feldistwerterfassung mit Hallsonde)</vt:lpstr>
      <vt:lpstr>Messwerterfassung (Feldistwert)</vt:lpstr>
      <vt:lpstr>Beispiel-Polynome_TK2MU3 </vt:lpstr>
      <vt:lpstr>Vakuumkammer mit Schwalbenschwanznut „gut reproduzierbare Position“ (HIT)</vt:lpstr>
      <vt:lpstr>Vor und Nachteile der Feldregelung: </vt:lpstr>
      <vt:lpstr>Nullfeldregelung (falsch: degaussen)</vt:lpstr>
      <vt:lpstr>Magnetnetzgerät mit Nullfeldnetzgerät</vt:lpstr>
      <vt:lpstr>Nullfeldspule des GTS1MU1 (Neu)</vt:lpstr>
      <vt:lpstr>Regelmäßige Überprüfung der Nullfeldregelung</vt:lpstr>
      <vt:lpstr> Hallsonden bei GSI</vt:lpstr>
      <vt:lpstr>Kalibrieren der Hallsonde am Referenzmagnet</vt:lpstr>
      <vt:lpstr>Hallprobe</vt:lpstr>
      <vt:lpstr>Hallprobe auf Hart-PVC (GSI_alt)</vt:lpstr>
      <vt:lpstr>Neuer Hallsondenträger (Fair)</vt:lpstr>
      <vt:lpstr>Verkohlter PVC Träger GUT1MK0 (Wirbelstromverluste ohne Kammerkühlung)</vt:lpstr>
      <vt:lpstr>Mechanische Sonderlösungen </vt:lpstr>
      <vt:lpstr>Messsignalleitungswege (TK2MU3):</vt:lpstr>
      <vt:lpstr>Aussicht und „Wünsche“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Feldregelung und Nullfeldregelung</dc:title>
  <dc:creator>Knapp, Thomas</dc:creator>
  <cp:lastModifiedBy>Knapp, Thomas</cp:lastModifiedBy>
  <cp:revision>92</cp:revision>
  <cp:lastPrinted>2020-03-08T12:33:29Z</cp:lastPrinted>
  <dcterms:created xsi:type="dcterms:W3CDTF">2020-03-05T07:58:49Z</dcterms:created>
  <dcterms:modified xsi:type="dcterms:W3CDTF">2020-03-10T12:34:00Z</dcterms:modified>
</cp:coreProperties>
</file>