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260" r:id="rId4"/>
    <p:sldId id="282" r:id="rId5"/>
    <p:sldId id="263" r:id="rId6"/>
    <p:sldId id="281" r:id="rId7"/>
    <p:sldId id="286" r:id="rId8"/>
    <p:sldId id="287" r:id="rId9"/>
    <p:sldId id="288" r:id="rId10"/>
    <p:sldId id="307" r:id="rId11"/>
    <p:sldId id="299" r:id="rId12"/>
    <p:sldId id="283" r:id="rId13"/>
    <p:sldId id="284" r:id="rId14"/>
    <p:sldId id="291" r:id="rId15"/>
    <p:sldId id="292" r:id="rId16"/>
    <p:sldId id="300" r:id="rId17"/>
    <p:sldId id="275" r:id="rId18"/>
    <p:sldId id="301" r:id="rId19"/>
    <p:sldId id="294" r:id="rId20"/>
    <p:sldId id="308" r:id="rId21"/>
    <p:sldId id="277" r:id="rId22"/>
    <p:sldId id="302" r:id="rId23"/>
    <p:sldId id="273" r:id="rId24"/>
    <p:sldId id="304" r:id="rId25"/>
    <p:sldId id="305" r:id="rId26"/>
    <p:sldId id="309" r:id="rId27"/>
    <p:sldId id="306" r:id="rId28"/>
    <p:sldId id="303" r:id="rId29"/>
    <p:sldId id="298" r:id="rId30"/>
    <p:sldId id="27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69348"/>
    <a:srgbClr val="EB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8" autoAdjust="0"/>
    <p:restoredTop sz="94660"/>
  </p:normalViewPr>
  <p:slideViewPr>
    <p:cSldViewPr snapToGrid="0">
      <p:cViewPr>
        <p:scale>
          <a:sx n="82" d="100"/>
          <a:sy n="82" d="100"/>
        </p:scale>
        <p:origin x="118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3636-F599-4B3D-B019-B97DA84D44E7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1F7A-3C3D-40CC-A941-5F0D15F31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9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E611E-C168-4805-98DC-400D2B84645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6E77-353D-4F00-BA63-08C9671C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3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3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0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1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C163-CC06-423C-B440-DD99E2070E53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F738-3178-4B38-8B6F-D7F9254B8311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1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9E24-14BA-4FA7-AA48-1CB697681DE7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7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AE31-9D46-4E8A-B981-5DB1F1769B41}" type="datetime1">
              <a:rPr lang="ru-RU" altLang="en-US" smtClean="0"/>
              <a:t>29.05.2020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 E.Pyata,  BINP                             4th BINP-FAIR Collaboration Coordination Workshop,       PANDA Magnet 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26DC-8849-4187-B706-7E0203B700C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6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1CF-0E47-4C9E-80B9-2001E404E3BA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7FCB-4910-402A-9825-A63E98E781A0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C5DA-24F6-4417-8FAD-182B636583C6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514-4896-4452-B6B4-E464962E570A}" type="datetime1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76AF-F949-4350-81C8-AAC863960EEE}" type="datetime1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EBAC-6324-40B0-9468-1FA1B352F11C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2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00D0-DDD5-4D12-B08A-93141B0D1FAD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A2E9-1F02-4A20-AEF1-E17963B7630B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6490-E7C8-48C6-AAF8-3BED3C9457EC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79094" y="189835"/>
            <a:ext cx="9333781" cy="821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8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4th BINP-FAIR Collaboration Coordination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Workshop</a:t>
            </a:r>
          </a:p>
          <a:p>
            <a:pPr>
              <a:lnSpc>
                <a:spcPct val="128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production PANDA solenoid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63267" y="6465702"/>
            <a:ext cx="26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E.Pyata</a:t>
            </a:r>
            <a:r>
              <a:rPr lang="ru-RU" dirty="0">
                <a:solidFill>
                  <a:srgbClr val="FF0000"/>
                </a:solidFill>
              </a:rPr>
              <a:t>,  </a:t>
            </a:r>
            <a:r>
              <a:rPr lang="ru-RU" dirty="0" smtClean="0">
                <a:solidFill>
                  <a:srgbClr val="FF0000"/>
                </a:solidFill>
              </a:rPr>
              <a:t>BINP</a:t>
            </a:r>
            <a:r>
              <a:rPr lang="en-US" dirty="0" smtClean="0">
                <a:solidFill>
                  <a:srgbClr val="FF0000"/>
                </a:solidFill>
              </a:rPr>
              <a:t>, Novosibirsk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2" y="1039647"/>
            <a:ext cx="9649837" cy="54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478C-FCFC-409D-B78A-1541BE63B054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1915" y="6356350"/>
            <a:ext cx="7529208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759236"/>
            <a:ext cx="9499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Development works with a prototype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Rutherford cable (Cu or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NbTi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co-extrusion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conklad in a pure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 995 and Aluminum A95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Oven for preheating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Rutherford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Temperature 		- 200 ÷ 450°C;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Shielding gas 		 – N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537" y="79384"/>
            <a:ext cx="1121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procurement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670194"/>
            <a:ext cx="4566871" cy="3221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40" y="2670194"/>
            <a:ext cx="6339924" cy="32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AACB-B109-4B8E-BE99-417281A1DEA8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yoke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Yoke and Frame.</a:t>
            </a:r>
            <a:endParaRPr lang="ru-RU" sz="24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19088" y="6356349"/>
            <a:ext cx="7623171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71" r="25203" b="1025"/>
          <a:stretch/>
        </p:blipFill>
        <p:spPr>
          <a:xfrm>
            <a:off x="2469859" y="782206"/>
            <a:ext cx="6140741" cy="5605338"/>
          </a:xfrm>
        </p:spPr>
      </p:pic>
      <p:sp>
        <p:nvSpPr>
          <p:cNvPr id="5" name="Прямоугольник 4"/>
          <p:cNvSpPr/>
          <p:nvPr/>
        </p:nvSpPr>
        <p:spPr>
          <a:xfrm>
            <a:off x="8610600" y="5457179"/>
            <a:ext cx="348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Control </a:t>
            </a:r>
            <a:r>
              <a:rPr lang="en-US" b="1" dirty="0" smtClean="0">
                <a:solidFill>
                  <a:srgbClr val="0070C0"/>
                </a:solidFill>
              </a:rPr>
              <a:t>assembling 12/2019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7831" y="1122213"/>
            <a:ext cx="165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Frame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0208" y="2133591"/>
            <a:ext cx="165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Yoke</a:t>
            </a:r>
            <a:endParaRPr lang="ru-RU" sz="16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00830" y="24049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215811" y="1343240"/>
            <a:ext cx="752020" cy="55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1EAD-DA40-4881-832A-D79CC3C99A35}" type="datetime1">
              <a:rPr lang="ru-RU" smtClean="0"/>
              <a:t>29.05.2020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50204" y="6420851"/>
            <a:ext cx="7691263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4985" y="5801956"/>
            <a:ext cx="613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Acceptance tests of the W5 and W7 modules in plant site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17" y="3081119"/>
            <a:ext cx="4766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Modules W5 and W7 after final machining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5BE-E3EC-45CD-9EB2-9F77F82BD1DC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2" y="782029"/>
            <a:ext cx="3046024" cy="22857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35" y="782028"/>
            <a:ext cx="3053766" cy="22857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227" y="767979"/>
            <a:ext cx="3072535" cy="2299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392" y="3463789"/>
            <a:ext cx="3046024" cy="22176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0135" y="3450450"/>
            <a:ext cx="2971388" cy="22309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302" y="3463789"/>
            <a:ext cx="3620837" cy="22176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1744" y="108353"/>
            <a:ext cx="2216253" cy="2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29193" y="6356349"/>
            <a:ext cx="7953910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6C79-1DAB-48F2-911B-8A4AAD69BDF4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14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91544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4" y="668216"/>
            <a:ext cx="4083291" cy="3060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"/>
          <a:stretch/>
        </p:blipFill>
        <p:spPr>
          <a:xfrm>
            <a:off x="4278938" y="668214"/>
            <a:ext cx="3726473" cy="307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407" y="668214"/>
            <a:ext cx="4078969" cy="30609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710" y="3206419"/>
            <a:ext cx="4183380" cy="3139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18" y="3190543"/>
            <a:ext cx="236982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441643" y="6408804"/>
            <a:ext cx="8177647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661-3F43-4442-AAAC-67698B4AFDC0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parts of the Yoke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8706"/>
            <a:ext cx="3859656" cy="2892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987" y="656393"/>
            <a:ext cx="2941320" cy="2941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97" y="656393"/>
            <a:ext cx="3914497" cy="2941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56" y="3672480"/>
            <a:ext cx="3466794" cy="26091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81" y="3639497"/>
            <a:ext cx="3524720" cy="26420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005" y="3672479"/>
            <a:ext cx="3481576" cy="26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FC2-B17A-4016-BB0A-98EE1DB75F56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coils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Э010000СБ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7461" r="12896" b="1240"/>
          <a:stretch/>
        </p:blipFill>
        <p:spPr>
          <a:xfrm>
            <a:off x="326648" y="627784"/>
            <a:ext cx="8205733" cy="5788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256" y="209725"/>
            <a:ext cx="686144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Prototype of the Coil (3pcs.)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7033" y="702582"/>
            <a:ext cx="30773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OD </a:t>
            </a:r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 1m</a:t>
            </a:r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</a:t>
            </a:r>
          </a:p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</a:t>
            </a:r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=180 </a:t>
            </a:r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mm</a:t>
            </a:r>
          </a:p>
          <a:p>
            <a:endParaRPr lang="de-DE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Conductor:Al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 </a:t>
            </a:r>
            <a:r>
              <a:rPr lang="de-DE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 мм,</a:t>
            </a:r>
          </a:p>
          <a:p>
            <a:endParaRPr lang="de-DE" sz="2000" b="1" dirty="0" smtClean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</a:p>
          <a:p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16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1733" y="1979855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7957" y="6103511"/>
            <a:ext cx="926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93FD-209A-494E-A0EA-C9C28908068E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9736" y="6356350"/>
            <a:ext cx="7784170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0600" y="5457179"/>
            <a:ext cx="3480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Design is ready, </a:t>
            </a:r>
            <a:r>
              <a:rPr lang="en-US" b="1" dirty="0" smtClean="0">
                <a:solidFill>
                  <a:srgbClr val="0070C0"/>
                </a:solidFill>
              </a:rPr>
              <a:t>2 prototype produced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256" y="209725"/>
            <a:ext cx="686144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Prototype of the Coil (3pcs.)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1270" y="964989"/>
            <a:ext cx="470834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Preparation prestress procedure of coil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an aluminum shell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prototype heater: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          - 17m;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Power 		- 3,5 kW;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Cross section		- 24 x 3 mm;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Quantity 		- 1 pc.</a:t>
            </a:r>
            <a:endParaRPr lang="en-US" b="1" dirty="0" smtClean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PANDA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          -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36m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Power 		-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3,0 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Cross section		- 24 x 3 mm;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Quantity 		-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8-9 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1733" y="1979855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7957" y="6103511"/>
            <a:ext cx="926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224-6507-47CA-845A-03B73CDDC23E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9736" y="6356350"/>
            <a:ext cx="7784170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39096" y="5336200"/>
            <a:ext cx="4257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Design is ready, </a:t>
            </a:r>
            <a:r>
              <a:rPr lang="en-US" b="1" dirty="0" smtClean="0">
                <a:solidFill>
                  <a:srgbClr val="0070C0"/>
                </a:solidFill>
              </a:rPr>
              <a:t>preparation  heat system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8" y="3528079"/>
            <a:ext cx="5069189" cy="2575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9808"/>
            <a:ext cx="5069189" cy="25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9465" y="6356350"/>
            <a:ext cx="8002548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B0E0-791F-4475-9E96-1A09D2DC13A3}" type="datetime1">
              <a:rPr lang="ru-RU" smtClean="0"/>
              <a:t>29.05.2020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19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91544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charset="0"/>
              </a:rPr>
              <a:t>Production of the coil prototype</a:t>
            </a:r>
            <a:endParaRPr lang="ru-RU" sz="2400" b="1" dirty="0"/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2" y="573198"/>
            <a:ext cx="2653607" cy="365760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06" y="587363"/>
            <a:ext cx="2846114" cy="36576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928" y="586131"/>
            <a:ext cx="2731990" cy="3644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"/>
          <a:stretch/>
        </p:blipFill>
        <p:spPr>
          <a:xfrm>
            <a:off x="8036146" y="3968778"/>
            <a:ext cx="3440669" cy="23785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33" y="3959755"/>
            <a:ext cx="2963220" cy="2378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360" y="3959754"/>
            <a:ext cx="3741747" cy="23785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2812" y="585562"/>
            <a:ext cx="2524003" cy="33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2AB-E208-4F39-AD6C-AD20B4D97052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95728" y="6356350"/>
            <a:ext cx="7937770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</a:t>
            </a:r>
            <a:r>
              <a:rPr lang="en-US" dirty="0"/>
              <a:t>                            4th BINP-FAIR Collaboration Coordination </a:t>
            </a:r>
            <a:r>
              <a:rPr lang="en-US" dirty="0" smtClean="0"/>
              <a:t>Workshop,       PANDA </a:t>
            </a:r>
            <a:r>
              <a:rPr lang="en-US" dirty="0" smtClean="0"/>
              <a:t>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35267" y="185865"/>
            <a:ext cx="9249157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Development of the 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76674000"/>
              </p:ext>
            </p:extLst>
          </p:nvPr>
        </p:nvGraphicFramePr>
        <p:xfrm>
          <a:off x="465221" y="725885"/>
          <a:ext cx="11405937" cy="538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6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1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item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of work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6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Yoke and frame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production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solenoid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Conductor purchasing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work,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tender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9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 Dewar box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Preliminary design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September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PANDA solenoid power cabling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26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 and energy extraction system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Detail design is ready,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Magnet safety system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process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A34-E9DE-4904-9131-2E83E99771F8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1915" y="6356350"/>
            <a:ext cx="7529208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759236"/>
            <a:ext cx="9499693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Development works with a prototype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Rutherford conductor. </a:t>
            </a:r>
          </a:p>
          <a:p>
            <a:pPr algn="ctr">
              <a:lnSpc>
                <a:spcPct val="112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Material is Aluminum A95</a:t>
            </a:r>
          </a:p>
          <a:p>
            <a:pPr algn="ctr">
              <a:lnSpc>
                <a:spcPct val="112000"/>
              </a:lnSpc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12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Second prototype</a:t>
            </a:r>
          </a:p>
          <a:p>
            <a:pPr algn="ctr">
              <a:lnSpc>
                <a:spcPct val="112000"/>
              </a:lnSpc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Electrical tests;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Procedure heating Al shell with control uniformity distribution of temperature,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temperature rate, shell expansion measurement;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Assembling coil and Al shell with prestress;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Mechanical test coil assembling;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Destroy tests;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Checking quality of an epoxy penetration, mechanical tests;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Analysis of the manufacturing quality of the second prototype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Preparation production of the third prototype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537" y="79384"/>
            <a:ext cx="1121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coil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development/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production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65350"/>
            <a:ext cx="10018469" cy="5560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Drawing of the Devices for winding coil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(scheme).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E13B-C978-4EF8-BB5C-4F40BE097B9C}" type="datetime1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5999" y="6356350"/>
            <a:ext cx="7393021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7052" y="5566149"/>
            <a:ext cx="378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b="1" dirty="0">
                <a:solidFill>
                  <a:srgbClr val="0070C0"/>
                </a:solidFill>
              </a:rPr>
              <a:t>Design is ready, </a:t>
            </a:r>
            <a:r>
              <a:rPr lang="en-US" b="1" dirty="0" smtClean="0">
                <a:solidFill>
                  <a:srgbClr val="0070C0"/>
                </a:solidFill>
              </a:rPr>
              <a:t>production until 2020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890B-394C-4A08-AB45-2BD6F433F919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cryostat and cold mass production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F303-F384-4556-88D1-F6488AB8FFF2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4094" y="6356350"/>
            <a:ext cx="7470842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2424" y="412729"/>
            <a:ext cx="1154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cryostat, cold mass and stands production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75064"/>
              </p:ext>
            </p:extLst>
          </p:nvPr>
        </p:nvGraphicFramePr>
        <p:xfrm>
          <a:off x="121781" y="1278219"/>
          <a:ext cx="11935467" cy="369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730"/>
                <a:gridCol w="1623060"/>
                <a:gridCol w="4067677"/>
              </a:tblGrid>
              <a:tr h="438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Item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Plan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Status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2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Design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Ready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Specification for production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Ready</a:t>
                      </a:r>
                    </a:p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Call for tender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 process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Procurement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raw materials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08-09/ 2020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 process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bars for suspend system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10/ 2019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Ready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Procurement interconnector Al/Stainless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steel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12/ 2020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Negotiation with producers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Procurement Al pipes of cold mass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2021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In plan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Al pipes for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thermoshields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In BINP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EF84-DF77-4362-B1D3-F62F4A203D75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LHe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GHe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sealing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2F4D-038A-4F99-A43F-EE7A577AD24C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25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4" y="234100"/>
            <a:ext cx="2445143" cy="3257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44" y="234100"/>
            <a:ext cx="2441406" cy="325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077" y="251606"/>
            <a:ext cx="2442064" cy="32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168" y="276460"/>
            <a:ext cx="2442064" cy="32586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39" y="3614853"/>
            <a:ext cx="3240761" cy="24269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886" y="3649091"/>
            <a:ext cx="1927860" cy="25679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5202" y="3649091"/>
            <a:ext cx="1926860" cy="2566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18" y="3649091"/>
            <a:ext cx="1912620" cy="25374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1594" y="3641471"/>
            <a:ext cx="191262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728E-4C29-4F96-9412-FFE6A6D4F478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54094" y="6356350"/>
            <a:ext cx="7470842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749" y="327314"/>
            <a:ext cx="1154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 tests of the MO (Matsumot - Ohtsuka) type flange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1534"/>
              </p:ext>
            </p:extLst>
          </p:nvPr>
        </p:nvGraphicFramePr>
        <p:xfrm>
          <a:off x="510749" y="1784350"/>
          <a:ext cx="1143506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84"/>
                <a:gridCol w="1649198"/>
                <a:gridCol w="1868569"/>
                <a:gridCol w="1856436"/>
                <a:gridCol w="1274025"/>
                <a:gridCol w="1347962"/>
                <a:gridCol w="1418493"/>
              </a:tblGrid>
              <a:tr h="438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Connection MO flange 1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Date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Quantity cycle 78K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– 300K</a:t>
                      </a:r>
                      <a:r>
                        <a:rPr lang="ru-RU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without leakage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Test Leak rate, mbar x l/s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Pressure tests, bar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Time tests 78K, min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Leakage, mbar x l/s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2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Gasket 1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20/04 2020 -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1 - 17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≤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10E-10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30-40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25/05/2020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1,6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10E-11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10E-9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Gasket 2</a:t>
                      </a:r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27/05 – present time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≤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x 10E-10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30-40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Gasket 3</a:t>
                      </a:r>
                      <a:endParaRPr lang="ru-RU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Connection MO flange 2..3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246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0749" y="1021649"/>
            <a:ext cx="1110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Connection cryogenic process pipes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place assembly 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disassembly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transfer line between He liquefier and Control Dewar to move PANDA detector from beam position to assembling area.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D4A-3B15-4348-B96E-5603838E55D6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3" y="625426"/>
            <a:ext cx="4254811" cy="3196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55" y="602908"/>
            <a:ext cx="3482340" cy="464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217" y="602908"/>
            <a:ext cx="3486150" cy="46482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6471" y="5619063"/>
            <a:ext cx="613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070C0"/>
                </a:solidFill>
              </a:rPr>
              <a:t>Flexible bus bar between cable way and current leads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5DF1-40AC-4812-B937-9B4F25C63B22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Preparation tests in BINP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29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38919" y="6356350"/>
            <a:ext cx="7568119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E.Pyata</a:t>
            </a:r>
            <a:r>
              <a:rPr lang="en-US" altLang="en-US" dirty="0" smtClean="0"/>
              <a:t>,  BINP                             4th BINP-FAIR Collaboration Coordination Workshop,       PANDA Magnet </a:t>
            </a:r>
            <a:endParaRPr lang="en-US" alt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5FE51-40F7-4DB2-B6F5-E0BBB937ACB6}" type="datetime1">
              <a:rPr lang="ru-RU" altLang="en-US" smtClean="0"/>
              <a:t>29.05.2020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715" y="1033491"/>
            <a:ext cx="8241323" cy="5320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12985" y="79384"/>
            <a:ext cx="10388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magnet, bld. 13.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Area for cryogenic and coils tests and measurements of a magnetic field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3791" y="550248"/>
            <a:ext cx="7081223" cy="553624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D27-42C1-4D0F-98A3-3AA0801890A2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762655" y="6356350"/>
            <a:ext cx="7859949" cy="365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E.Pyata</a:t>
            </a:r>
            <a:r>
              <a:rPr lang="en-US" dirty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38219" y="31524"/>
            <a:ext cx="7056783" cy="378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magnet, BINP responsibility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892" y="936024"/>
            <a:ext cx="203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Power supply and energy extraction system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6000" y="2891459"/>
            <a:ext cx="128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Cable channel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7082" y="1971704"/>
            <a:ext cx="16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Control Dewar box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78981" y="3467044"/>
            <a:ext cx="161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Solenoid and yoke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312955"/>
            <a:ext cx="165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Frame of Yoke</a:t>
            </a:r>
            <a:endParaRPr lang="ru-RU" sz="1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62469" y="1188842"/>
            <a:ext cx="1106241" cy="63845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10049" y="4497009"/>
            <a:ext cx="1327215" cy="2236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999110" y="3620932"/>
            <a:ext cx="1222980" cy="307778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77525" y="2294245"/>
            <a:ext cx="732963" cy="3963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55679" y="2575374"/>
            <a:ext cx="977320" cy="500139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7597-6F22-44C1-B543-AD2E872F1D85}" type="datetime1">
              <a:rPr lang="ru-RU" smtClean="0"/>
              <a:t>29.05.2020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4" y="138535"/>
            <a:ext cx="10404453" cy="58514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1200" y="567055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E.Pyata,  BINP                             4th BINP-FAIR Collaboration Coordination Workshop,       PANDA Magnet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charset="0"/>
              </a:rPr>
              <a:t>3D model of the Magnet and Control Dewar.</a:t>
            </a:r>
            <a:endParaRPr lang="ru-RU" sz="2400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50532" y="6356349"/>
            <a:ext cx="7670612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14950" r="43824" b="7090"/>
          <a:stretch/>
        </p:blipFill>
        <p:spPr>
          <a:xfrm>
            <a:off x="2968132" y="722451"/>
            <a:ext cx="4536504" cy="5699712"/>
          </a:xfrm>
        </p:spPr>
      </p:pic>
      <p:sp>
        <p:nvSpPr>
          <p:cNvPr id="7" name="TextBox 6"/>
          <p:cNvSpPr txBox="1"/>
          <p:nvPr/>
        </p:nvSpPr>
        <p:spPr>
          <a:xfrm>
            <a:off x="8196044" y="1701057"/>
            <a:ext cx="209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 Dewar box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4970" y="4056195"/>
            <a:ext cx="180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Cryostat and Coil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74794" y="4268330"/>
            <a:ext cx="780176" cy="31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239699" y="1929468"/>
            <a:ext cx="956345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4D3F-4C29-4011-9772-9E539C6EB7DC}" type="datetime1">
              <a:rPr lang="ru-RU" smtClean="0"/>
              <a:t>29.05.2020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D2B6-5741-455B-9831-0BA3299B9373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7346004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845279" y="193707"/>
            <a:ext cx="8601827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the yoke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90965481"/>
              </p:ext>
            </p:extLst>
          </p:nvPr>
        </p:nvGraphicFramePr>
        <p:xfrm>
          <a:off x="926295" y="1207319"/>
          <a:ext cx="10523161" cy="4324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3755"/>
                <a:gridCol w="2685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0640"/>
              </a:tblGrid>
              <a:tr h="5871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milestone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 2017/10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Comments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all barrel octants</a:t>
                      </a: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Ready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frame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beams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Ready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8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doors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Upstream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</a:p>
                  </a:txBody>
                  <a:tcPr marL="9525" marR="9525" marT="9525" marB="0" anchor="ctr" anchorCtr="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7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Downstream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assembling at SET</a:t>
                      </a: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07– 09/2020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Finalization of the parts</a:t>
                      </a: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08 - 10/2020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9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Assembling of the Yoke at BINP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?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5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9B6F-41E1-4B29-A930-7C9B1D6A12CE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5923" y="6356350"/>
            <a:ext cx="760702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78352" y="145069"/>
            <a:ext cx="8490505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the Cryostat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38483937"/>
              </p:ext>
            </p:extLst>
          </p:nvPr>
        </p:nvGraphicFramePr>
        <p:xfrm>
          <a:off x="838200" y="744691"/>
          <a:ext cx="10386973" cy="4769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9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8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93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milestone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 2017/10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3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FDR of the Cryostat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08/02/2019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FDR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the 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17/04/2019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6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production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stands for assembling solenoid and magnet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tender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tender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7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First Prototype of the Coil</a:t>
                      </a: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11/2019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7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Prototype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the Coil</a:t>
                      </a: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03/2020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2877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Third Prototype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the Coil</a:t>
                      </a: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08/2020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136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Tooling for winding Coil (and Prototype)</a:t>
                      </a: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11/2019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Tooling for impregnation of Coil (and Prototype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)/modified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11.2019/03.2020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6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Tooling for winding and impregnation of PANDA Coil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technological development,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tender</a:t>
                      </a:r>
                      <a:endParaRPr lang="ru-RU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  <a:sym typeface="Calibri Light" panose="020F0302020204030204" pitchFamily="34" charset="0"/>
                        </a:rPr>
                        <a:t>Prepress prototype coil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  <a:latin typeface="+mn-lt"/>
                          <a:sym typeface="Calibri Light" panose="020F0302020204030204" pitchFamily="34" charset="0"/>
                        </a:rPr>
                        <a:t> into cold mass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latin typeface="+mn-lt"/>
                        <a:sym typeface="Calibri Light" panose="020F0302020204030204" pitchFamily="34" charset="0"/>
                      </a:endParaRPr>
                    </a:p>
                  </a:txBody>
                  <a:tcPr marL="180000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/>
                        </a:rPr>
                        <a:t>08/2020</a:t>
                      </a:r>
                      <a:endParaRPr lang="ru-RU" b="1" dirty="0" smtClean="0">
                        <a:effectLst/>
                      </a:endParaRPr>
                    </a:p>
                  </a:txBody>
                  <a:tcPr marL="9525" marR="9525" marT="9525" marB="0" anchor="ctr" anchorCtr="1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4614-CAF8-4E90-9322-79C4A11C6592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58373" y="6356350"/>
            <a:ext cx="7529209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47203" y="1908964"/>
            <a:ext cx="7056783" cy="2037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procurement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D68-57E9-4AFA-A204-00BB6C11D794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7906" y="6356350"/>
            <a:ext cx="7714034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1277134" y="0"/>
            <a:ext cx="924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risks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" y="1652878"/>
            <a:ext cx="2882373" cy="250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5756" y="2835409"/>
            <a:ext cx="279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Longitudinal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section of the cryostat with cold mass.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3" y="3972578"/>
            <a:ext cx="4130635" cy="21759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73376" y="5165137"/>
            <a:ext cx="2058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Cold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cross-section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0" y="3719971"/>
            <a:ext cx="3589985" cy="22757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08877" y="6029211"/>
            <a:ext cx="3136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Cross-section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of the conductor.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14929" y="3121925"/>
            <a:ext cx="3822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Conductor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mechanical and electrical parameters.</a:t>
            </a:r>
            <a:endParaRPr lang="en-US" sz="1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828774" y="1011392"/>
          <a:ext cx="4872951" cy="1925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7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71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7811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Thickness (after cold work) at 300 K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effectLst/>
                        </a:rPr>
                        <a:t>mm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7.9</a:t>
                      </a:r>
                      <a:r>
                        <a:rPr lang="en-US" sz="900" b="0" dirty="0">
                          <a:effectLst/>
                        </a:rPr>
                        <a:t>3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± 0.03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Width (after cold work) at 300 K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mm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10.95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900">
                          <a:effectLst/>
                        </a:rPr>
                        <a:t>± 0.03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Critical current (at 4.2 K, 5 T)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14690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Critical current (at 4.5 K, 3 T)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16750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Overall Al/Cu/sc ratio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10.5/1.0/1.0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Aluminum RRR (at 4.2 K, 0 T)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Al 0.2% yield strength at 300 K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MPa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&gt; 30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3418" y="542894"/>
            <a:ext cx="9111063" cy="110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Purchasing super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conductive conductor - lack of 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</a:t>
            </a:r>
          </a:p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Rutherford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cable, 8 strands, extruded in Al matrix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898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4488-1825-4E37-AD5B-6C37152F2A64}" type="datetime1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1915" y="6356350"/>
            <a:ext cx="7529208" cy="365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E.Pyata</a:t>
            </a:r>
            <a:r>
              <a:rPr lang="en-US" dirty="0" smtClean="0"/>
              <a:t>,  BINP                             4th BINP-FAIR Collaboration Coordination Workshop,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759236"/>
            <a:ext cx="949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Development works with a prototype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Rutherford cable (Cu or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NbTi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co-extrusion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conklad in a pure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 995 and Aluminum A95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537" y="79384"/>
            <a:ext cx="1121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conductor development/ procurement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82152"/>
              </p:ext>
            </p:extLst>
          </p:nvPr>
        </p:nvGraphicFramePr>
        <p:xfrm>
          <a:off x="482601" y="1839199"/>
          <a:ext cx="1121886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3"/>
                <a:gridCol w="7063405"/>
                <a:gridCol w="1293178"/>
                <a:gridCol w="2133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Conklad with a prototype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NbTi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PANDA cable and A995/998 wire 9,5 mm.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02/2020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 Depend from production A995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Tests of the prototype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NbTi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PANDA cable and A995/998 matrix after Conklad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02-03/2020</a:t>
                      </a:r>
                    </a:p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After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step 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Co-extrusion/ Conklad in SARKO with Cu Rutherford cable 1000m and A95 wire 9,5 mm.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07-08/2020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Discussing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details of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contract with SARKO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Co-extrusion/ Conklad in SARKO with Cu Rutherford cable 1000m and A995/998 wire 9,5 mm.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After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step 1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ru-RU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Cold work to result the overall geometrical conductor dimensions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09-10/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2020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After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steps 3 and 4; purchasing dies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1528</Words>
  <Application>Microsoft Office PowerPoint</Application>
  <PresentationFormat>Широкоэкранный</PresentationFormat>
  <Paragraphs>371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3D model of the Magnet and Control Dewar.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3D model of the Yoke and Frame.</vt:lpstr>
      <vt:lpstr>Production of the parts of the Yoke</vt:lpstr>
      <vt:lpstr>Презентация PowerPoint</vt:lpstr>
      <vt:lpstr>Production of the parts of the Yoke</vt:lpstr>
      <vt:lpstr>Презентация PowerPoint</vt:lpstr>
      <vt:lpstr>The Prototype of the Coil (3pcs.)</vt:lpstr>
      <vt:lpstr>The Prototype of the Coil (3pcs.)</vt:lpstr>
      <vt:lpstr>Презентация PowerPoint</vt:lpstr>
      <vt:lpstr>Презентация PowerPoint</vt:lpstr>
      <vt:lpstr>Drawing of the Devices for winding coil (scheme).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pyata</dc:creator>
  <cp:lastModifiedBy>BINP User</cp:lastModifiedBy>
  <cp:revision>109</cp:revision>
  <dcterms:created xsi:type="dcterms:W3CDTF">2019-06-26T06:52:52Z</dcterms:created>
  <dcterms:modified xsi:type="dcterms:W3CDTF">2020-05-29T05:52:53Z</dcterms:modified>
</cp:coreProperties>
</file>