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4rd BINP-FAIR Collaboration Coordination Workshop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779477-6FD1-401F-A3E2-2D4D6D25ABB9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1B3557-CCDA-4A75-AF58-D80EC9B27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458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4rd BINP-FAIR Collaboration Coordination Workshop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C79DD6-7320-4DA4-97BC-C40EFD88BA76}" type="datetimeFigureOut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02567A-F901-465D-8440-66AD80F77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794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9A28-9390-45D0-818B-E387545FB6AE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F230-4DC1-4486-BBED-5C28B61BF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E650-13E6-4B74-9C9B-A5CC809BE56C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8E82-BC33-4134-9D19-D135DD17F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C7F3-97DA-4CBA-B6ED-203AA3EDEFEE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911F-C7BD-49A2-B293-BC03878D9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6AD6-7CCA-4C48-824E-5450437F63BB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439B-6C2E-46EB-9C63-122E3A0E2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7FB28-B176-47A3-9827-A67C8449B7DF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E266-51CF-4644-81A8-C687C1DAB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9D28D-E5A0-4029-BDFC-ECEC3E275D8A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3953-AE94-4C22-AF7F-502E37D73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DFFF-1B6B-4DAB-8AF8-F916D06D99E0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4B73-975C-4B5F-B06C-0A5B367D9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FECF-E9F5-430D-8A15-96929B678FFE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0BA6-F442-4CAD-9420-073B3CB8A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EAB1-3503-4EE7-ADC6-CEA75D81D186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BD4B-A419-4514-8B12-8628098F1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3806-9DCD-436D-A620-460CB8F23EEA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7167-F730-4B7A-9C82-26C5058D1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ED0A-74EA-43DD-86B9-6F3AF13D2261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7BB9-AB3C-4D81-8506-1B8C2BD43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0452BE-6272-40C1-BC48-4AA5D9EFEE21}" type="datetime1">
              <a:rPr lang="en-US"/>
              <a:pPr>
                <a:defRPr/>
              </a:pPr>
              <a:t>5/28/2020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F76B5D-9573-4C60-A474-4946DB75A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535363" y="704850"/>
            <a:ext cx="5264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HEBT-A: magnet production status</a:t>
            </a:r>
          </a:p>
        </p:txBody>
      </p:sp>
      <p:pic>
        <p:nvPicPr>
          <p:cNvPr id="15363" name="Grafi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0288" y="1392238"/>
            <a:ext cx="6342062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838200" y="-3175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031875" y="355600"/>
            <a:ext cx="5264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HEBT-A: magnet production status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6616700" y="377825"/>
            <a:ext cx="3621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T1S1, T1S2, T1S3, T1S4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1506538" y="7556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Arial Cyr" pitchFamily="34" charset="0"/>
              </a:rPr>
              <a:t>At FAIR</a:t>
            </a:r>
            <a:r>
              <a:rPr lang="en-US">
                <a:solidFill>
                  <a:srgbClr val="92D050"/>
                </a:solidFill>
              </a:rPr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73163" y="1042988"/>
          <a:ext cx="1612900" cy="958850"/>
        </p:xfrm>
        <a:graphic>
          <a:graphicData uri="http://schemas.openxmlformats.org/drawingml/2006/table">
            <a:tbl>
              <a:tblPr/>
              <a:tblGrid>
                <a:gridCol w="878028"/>
                <a:gridCol w="734872"/>
              </a:tblGrid>
              <a:tr h="222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Dipoles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dip15_0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dip15_0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dip15_0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T1S1MH07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dip15_0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73163" y="1963738"/>
          <a:ext cx="2755900" cy="3813810"/>
        </p:xfrm>
        <a:graphic>
          <a:graphicData uri="http://schemas.openxmlformats.org/drawingml/2006/table">
            <a:tbl>
              <a:tblPr/>
              <a:tblGrid>
                <a:gridCol w="1081308"/>
                <a:gridCol w="1062170"/>
                <a:gridCol w="612422"/>
              </a:tblGrid>
              <a:tr h="18176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 Cyr" panose="020B0604020202020204" pitchFamily="34" charset="0"/>
                        </a:rPr>
                        <a:t>Quadrupoles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T1S2QS01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T1S2QS02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T1S2QS03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T1S2QS04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73163" y="5740400"/>
          <a:ext cx="3186749" cy="1117600"/>
        </p:xfrm>
        <a:graphic>
          <a:graphicData uri="http://schemas.openxmlformats.org/drawingml/2006/table">
            <a:tbl>
              <a:tblPr/>
              <a:tblGrid>
                <a:gridCol w="997167"/>
                <a:gridCol w="1768876"/>
                <a:gridCol w="420706"/>
              </a:tblGrid>
              <a:tr h="222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T1S2KH01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T1S2KH02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T1S2KV02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T1S1KV05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529" name="Прямоугольник 10"/>
          <p:cNvSpPr>
            <a:spLocks noChangeArrowheads="1"/>
          </p:cNvSpPr>
          <p:nvPr/>
        </p:nvSpPr>
        <p:spPr bwMode="auto">
          <a:xfrm>
            <a:off x="5081588" y="838200"/>
            <a:ext cx="245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Prepares for shipment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930775" y="1963738"/>
          <a:ext cx="2755900" cy="1892300"/>
        </p:xfrm>
        <a:graphic>
          <a:graphicData uri="http://schemas.openxmlformats.org/drawingml/2006/table">
            <a:tbl>
              <a:tblPr/>
              <a:tblGrid>
                <a:gridCol w="1081308"/>
                <a:gridCol w="1062170"/>
                <a:gridCol w="612422"/>
              </a:tblGrid>
              <a:tr h="222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T1S2QS05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T1S2QS06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T1S4QS09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857750" y="5740400"/>
          <a:ext cx="3327400" cy="774700"/>
        </p:xfrm>
        <a:graphic>
          <a:graphicData uri="http://schemas.openxmlformats.org/drawingml/2006/table">
            <a:tbl>
              <a:tblPr/>
              <a:tblGrid>
                <a:gridCol w="1137818"/>
                <a:gridCol w="1768876"/>
                <a:gridCol w="420706"/>
              </a:tblGrid>
              <a:tr h="222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T1S1KV02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T1S1KV04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T1S4KH01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596" name="Прямоугольник 13"/>
          <p:cNvSpPr>
            <a:spLocks noChangeArrowheads="1"/>
          </p:cNvSpPr>
          <p:nvPr/>
        </p:nvSpPr>
        <p:spPr bwMode="auto">
          <a:xfrm>
            <a:off x="9096375" y="85883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Still production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024938" y="1208088"/>
          <a:ext cx="1612900" cy="774700"/>
        </p:xfrm>
        <a:graphic>
          <a:graphicData uri="http://schemas.openxmlformats.org/drawingml/2006/table">
            <a:tbl>
              <a:tblPr/>
              <a:tblGrid>
                <a:gridCol w="878028"/>
                <a:gridCol w="734872"/>
              </a:tblGrid>
              <a:tr h="222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 Cyr" panose="020B0604020202020204" pitchFamily="34" charset="0"/>
                        </a:rPr>
                        <a:t>Dipoles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dip15_1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dip16_0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T1S1MH05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dip17_0 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8688388" y="1963738"/>
          <a:ext cx="2755900" cy="2127250"/>
        </p:xfrm>
        <a:graphic>
          <a:graphicData uri="http://schemas.openxmlformats.org/drawingml/2006/table">
            <a:tbl>
              <a:tblPr/>
              <a:tblGrid>
                <a:gridCol w="1081308"/>
                <a:gridCol w="1062170"/>
                <a:gridCol w="612422"/>
              </a:tblGrid>
              <a:tr h="222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 Cyr" panose="020B0604020202020204" pitchFamily="34" charset="0"/>
                        </a:rPr>
                        <a:t>Quadrupoles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T1S4QS01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T1S1QS01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T1S3QS09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T1S4QS10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T1S4QS11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8574088" y="4198938"/>
          <a:ext cx="3327400" cy="2603500"/>
        </p:xfrm>
        <a:graphic>
          <a:graphicData uri="http://schemas.openxmlformats.org/drawingml/2006/table">
            <a:tbl>
              <a:tblPr/>
              <a:tblGrid>
                <a:gridCol w="1137818"/>
                <a:gridCol w="1768876"/>
                <a:gridCol w="420706"/>
              </a:tblGrid>
              <a:tr h="2222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T1S1KV03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T1S1KV06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T1S3KH01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T1S3KH02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T1S3KV02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T1S4KH02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T1S4KV02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T1S4KV03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T1S4KV04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T1S1KH03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T1S1KV01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3"/>
          <p:cNvSpPr>
            <a:spLocks noGrp="1"/>
          </p:cNvSpPr>
          <p:nvPr>
            <p:ph type="title"/>
          </p:nvPr>
        </p:nvSpPr>
        <p:spPr>
          <a:xfrm>
            <a:off x="838200" y="-3175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7" name="Прямоугольник 1"/>
          <p:cNvSpPr>
            <a:spLocks noChangeArrowheads="1"/>
          </p:cNvSpPr>
          <p:nvPr/>
        </p:nvSpPr>
        <p:spPr bwMode="auto">
          <a:xfrm>
            <a:off x="1031875" y="355600"/>
            <a:ext cx="5264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HEBT-A: magnet production status</a:t>
            </a:r>
          </a:p>
        </p:txBody>
      </p:sp>
      <p:sp>
        <p:nvSpPr>
          <p:cNvPr id="3078" name="Прямоугольник 2"/>
          <p:cNvSpPr>
            <a:spLocks noChangeArrowheads="1"/>
          </p:cNvSpPr>
          <p:nvPr/>
        </p:nvSpPr>
        <p:spPr bwMode="auto">
          <a:xfrm>
            <a:off x="6616700" y="377825"/>
            <a:ext cx="4814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solidFill>
                  <a:srgbClr val="000000"/>
                </a:solidFill>
              </a:rPr>
              <a:t>T1X1, T1C1, T1C2, TNC0, T1D1</a:t>
            </a:r>
            <a:endParaRPr lang="en-US" sz="2400" b="1" u="sng">
              <a:solidFill>
                <a:srgbClr val="000000"/>
              </a:solidFill>
            </a:endParaRPr>
          </a:p>
        </p:txBody>
      </p:sp>
      <p:sp>
        <p:nvSpPr>
          <p:cNvPr id="3079" name="Прямоугольник 4"/>
          <p:cNvSpPr>
            <a:spLocks noChangeArrowheads="1"/>
          </p:cNvSpPr>
          <p:nvPr/>
        </p:nvSpPr>
        <p:spPr bwMode="auto">
          <a:xfrm>
            <a:off x="1506538" y="7556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Arial Cyr" pitchFamily="34" charset="0"/>
              </a:rPr>
              <a:t>At FAIR</a:t>
            </a:r>
            <a:r>
              <a:rPr lang="en-US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3080" name="Прямоугольник 10"/>
          <p:cNvSpPr>
            <a:spLocks noChangeArrowheads="1"/>
          </p:cNvSpPr>
          <p:nvPr/>
        </p:nvSpPr>
        <p:spPr bwMode="auto">
          <a:xfrm>
            <a:off x="5081588" y="838200"/>
            <a:ext cx="245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Prepares for shipment</a:t>
            </a:r>
          </a:p>
        </p:txBody>
      </p:sp>
      <p:sp>
        <p:nvSpPr>
          <p:cNvPr id="3081" name="Прямоугольник 13"/>
          <p:cNvSpPr>
            <a:spLocks noChangeArrowheads="1"/>
          </p:cNvSpPr>
          <p:nvPr/>
        </p:nvSpPr>
        <p:spPr bwMode="auto">
          <a:xfrm>
            <a:off x="9096375" y="85883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Still production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30250" y="1547813"/>
          <a:ext cx="3530600" cy="869950"/>
        </p:xfrm>
        <a:graphic>
          <a:graphicData uri="http://schemas.openxmlformats.org/drawingml/2006/table">
            <a:tbl>
              <a:tblPr/>
              <a:tblGrid>
                <a:gridCol w="939800"/>
                <a:gridCol w="1981200"/>
                <a:gridCol w="609600"/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TNC0KH01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TNC0KV01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T1C1KH02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T1C1KV02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T1C2KV01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62513" y="1547813"/>
          <a:ext cx="1851025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Лист" r:id="rId3" imgW="1632027" imgH="190421" progId="Excel.Sheet.8">
                  <p:embed/>
                </p:oleObj>
              </mc:Choice>
              <mc:Fallback>
                <p:oleObj name="Лист" r:id="rId3" imgW="1632027" imgH="190421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1547813"/>
                        <a:ext cx="1851025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862513" y="2141538"/>
          <a:ext cx="2476500" cy="552450"/>
        </p:xfrm>
        <a:graphic>
          <a:graphicData uri="http://schemas.openxmlformats.org/drawingml/2006/table">
            <a:tbl>
              <a:tblPr/>
              <a:tblGrid>
                <a:gridCol w="1016000"/>
                <a:gridCol w="850900"/>
                <a:gridCol w="609600"/>
              </a:tblGrid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TNC0QS01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T1C1QS04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T1C2QS02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 Cyr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8747125" y="1392238"/>
          <a:ext cx="2235199" cy="895350"/>
        </p:xfrm>
        <a:graphic>
          <a:graphicData uri="http://schemas.openxmlformats.org/drawingml/2006/table">
            <a:tbl>
              <a:tblPr/>
              <a:tblGrid>
                <a:gridCol w="1017729"/>
                <a:gridCol w="608735"/>
                <a:gridCol w="608735"/>
              </a:tblGrid>
              <a:tr h="1587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Dipoles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T1C2MH01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dip10_0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TNC0MH01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dip13_0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TNC0MH02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dip13_0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T1X1MV01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dip19_0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8747125" y="2417763"/>
          <a:ext cx="2476500" cy="1809750"/>
        </p:xfrm>
        <a:graphic>
          <a:graphicData uri="http://schemas.openxmlformats.org/drawingml/2006/table">
            <a:tbl>
              <a:tblPr/>
              <a:tblGrid>
                <a:gridCol w="1019175"/>
                <a:gridCol w="847725"/>
                <a:gridCol w="609600"/>
              </a:tblGrid>
              <a:tr h="1968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 Cyr" panose="020B0604020202020204" pitchFamily="34" charset="0"/>
                        </a:rPr>
                        <a:t>Quadrupoles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T1X1QS03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T1X1QS04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T1X1QS05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T1X1QS06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T1X1QS07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T1C1QS02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T1C1QS03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T1C2QS03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T1C2QS04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8385175" y="4422775"/>
          <a:ext cx="3530600" cy="1651000"/>
        </p:xfrm>
        <a:graphic>
          <a:graphicData uri="http://schemas.openxmlformats.org/drawingml/2006/table">
            <a:tbl>
              <a:tblPr/>
              <a:tblGrid>
                <a:gridCol w="944674"/>
                <a:gridCol w="1975228"/>
                <a:gridCol w="610698"/>
              </a:tblGrid>
              <a:tr h="1968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T1X1KH01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T1X1KH02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T1X1KH03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T1X1KV01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T1X1KV02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T1C1KH01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T1C1KV01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T1C2KH01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T1C2KV02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14" name="Group 242"/>
          <p:cNvGraphicFramePr>
            <a:graphicFrameLocks noGrp="1"/>
          </p:cNvGraphicFramePr>
          <p:nvPr/>
        </p:nvGraphicFramePr>
        <p:xfrm>
          <a:off x="4756150" y="2908300"/>
          <a:ext cx="2679700" cy="1041400"/>
        </p:xfrm>
        <a:graphic>
          <a:graphicData uri="http://schemas.openxmlformats.org/drawingml/2006/table">
            <a:tbl>
              <a:tblPr/>
              <a:tblGrid>
                <a:gridCol w="1003300"/>
                <a:gridCol w="1066800"/>
                <a:gridCol w="6096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TNC1QS02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Quadrupole 10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TNC1QS03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Quadrupole 10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TNC1QS04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Quadrupole 10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TNC1QS05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Quadrupole 10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838200" y="-3175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1031875" y="355600"/>
            <a:ext cx="5264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HEBT-A: magnet production status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6616700" y="377825"/>
            <a:ext cx="2774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TSX1, TSF1,TFF1 </a:t>
            </a: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1506538" y="7556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  <a:latin typeface="Arial Cyr" pitchFamily="34" charset="0"/>
              </a:rPr>
              <a:t>At FAIR</a:t>
            </a:r>
            <a:r>
              <a:rPr lang="en-US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19461" name="Прямоугольник 10"/>
          <p:cNvSpPr>
            <a:spLocks noChangeArrowheads="1"/>
          </p:cNvSpPr>
          <p:nvPr/>
        </p:nvSpPr>
        <p:spPr bwMode="auto">
          <a:xfrm>
            <a:off x="3841750" y="815975"/>
            <a:ext cx="245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F0"/>
                </a:solidFill>
              </a:rPr>
              <a:t>Prepares for shipment</a:t>
            </a:r>
          </a:p>
        </p:txBody>
      </p:sp>
      <p:sp>
        <p:nvSpPr>
          <p:cNvPr id="19462" name="Прямоугольник 13"/>
          <p:cNvSpPr>
            <a:spLocks noChangeArrowheads="1"/>
          </p:cNvSpPr>
          <p:nvPr/>
        </p:nvSpPr>
        <p:spPr bwMode="auto">
          <a:xfrm>
            <a:off x="9096375" y="858838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Still production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76675" y="1595438"/>
          <a:ext cx="2628900" cy="317500"/>
        </p:xfrm>
        <a:graphic>
          <a:graphicData uri="http://schemas.openxmlformats.org/drawingml/2006/table">
            <a:tbl>
              <a:tblPr/>
              <a:tblGrid>
                <a:gridCol w="952500"/>
                <a:gridCol w="1066800"/>
                <a:gridCol w="609600"/>
              </a:tblGrid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TFF1QS01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TFF1QS02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181975" y="1531938"/>
          <a:ext cx="2628900" cy="2540000"/>
        </p:xfrm>
        <a:graphic>
          <a:graphicData uri="http://schemas.openxmlformats.org/drawingml/2006/table">
            <a:tbl>
              <a:tblPr/>
              <a:tblGrid>
                <a:gridCol w="952500"/>
                <a:gridCol w="1066800"/>
                <a:gridCol w="609600"/>
              </a:tblGrid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TSX1QS13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TSF1QS01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T1F2QS01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TFF1QS03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Quadrupole 11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8089900" y="4375150"/>
          <a:ext cx="3124200" cy="1270000"/>
        </p:xfrm>
        <a:graphic>
          <a:graphicData uri="http://schemas.openxmlformats.org/drawingml/2006/table">
            <a:tbl>
              <a:tblPr/>
              <a:tblGrid>
                <a:gridCol w="977900"/>
                <a:gridCol w="1536700"/>
                <a:gridCol w="609600"/>
              </a:tblGrid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TSX1KH02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TSX1KV01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TSX1KV02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TSX1KV03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TSX1KV04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TSF1KH01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TSF1KV01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 panose="020B0604020202020204" pitchFamily="34" charset="0"/>
                        </a:rPr>
                        <a:t>Steering Magnet HEBT18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838200" y="-3175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591128" y="1667163"/>
            <a:ext cx="1124065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thank the participants for the opportunity to coordinate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 efforts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 will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pay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attention to accelerating the production of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HEBT-A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magnets.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We've accelerated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documents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preparation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magnets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delivery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Drawings for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assembly of chambers with magnets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be available after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vacuum chamber FDR. 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3"/>
          <p:cNvSpPr>
            <a:spLocks noGrp="1"/>
          </p:cNvSpPr>
          <p:nvPr>
            <p:ph type="title"/>
          </p:nvPr>
        </p:nvSpPr>
        <p:spPr>
          <a:xfrm>
            <a:off x="838200" y="-31750"/>
            <a:ext cx="10515600" cy="585788"/>
          </a:xfrm>
        </p:spPr>
        <p:txBody>
          <a:bodyPr/>
          <a:lstStyle/>
          <a:p>
            <a:pPr algn="ctr" eaLnBrk="1" hangingPunct="1">
              <a:lnSpc>
                <a:spcPct val="107000"/>
              </a:lnSpc>
            </a:pPr>
            <a:r>
              <a:rPr lang="en-US" sz="3200" b="1" smtClean="0">
                <a:solidFill>
                  <a:srgbClr val="FF0000"/>
                </a:solidFill>
                <a:cs typeface="Times New Roman" pitchFamily="18" charset="0"/>
              </a:rPr>
              <a:t>4rd BINP-FAIR Collaboration Coordination Workshop</a:t>
            </a:r>
            <a:endParaRPr lang="en-US" sz="32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04900" y="352425"/>
          <a:ext cx="9840997" cy="6505092"/>
        </p:xfrm>
        <a:graphic>
          <a:graphicData uri="http://schemas.openxmlformats.org/drawingml/2006/table">
            <a:tbl>
              <a:tblPr/>
              <a:tblGrid>
                <a:gridCol w="2064138"/>
                <a:gridCol w="1250111"/>
                <a:gridCol w="944852"/>
                <a:gridCol w="697737"/>
                <a:gridCol w="697737"/>
                <a:gridCol w="697737"/>
                <a:gridCol w="697737"/>
                <a:gridCol w="697737"/>
                <a:gridCol w="697737"/>
                <a:gridCol w="697737"/>
                <a:gridCol w="697737"/>
              </a:tblGrid>
              <a:tr h="59452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3500" b="0" i="0" u="none" strike="noStrike" dirty="0">
                          <a:solidFill>
                            <a:srgbClr val="0066CC"/>
                          </a:solidFill>
                          <a:effectLst/>
                          <a:latin typeface="Calibri Light" panose="020F0302020204030204" pitchFamily="34" charset="0"/>
                        </a:rPr>
                        <a:t>Production plan HEBT-A  Magnets</a:t>
                      </a:r>
                    </a:p>
                  </a:txBody>
                  <a:tcPr marL="6225" marR="6225" marT="6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8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Magnets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FAIR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4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25" marR="6225" marT="62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dip10_0  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dip13_0  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dip19_0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dip15_1  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dip16_0  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dip17_0  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Quadrupole 2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6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Quadrupole 11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60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Quadrupole 12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5" marR="6225" marT="62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Steering 18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Steering 100</a:t>
                      </a:r>
                    </a:p>
                  </a:txBody>
                  <a:tcPr marL="6225" marR="6225" marT="6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99CC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25" marR="6225" marT="6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4839</TotalTime>
  <Words>815</Words>
  <Application>Microsoft Office PowerPoint</Application>
  <PresentationFormat>Широкоэкранный</PresentationFormat>
  <Paragraphs>582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Cyr</vt:lpstr>
      <vt:lpstr>Calibri</vt:lpstr>
      <vt:lpstr>Calibri Light</vt:lpstr>
      <vt:lpstr>Times New Roman</vt:lpstr>
      <vt:lpstr>Тема Office</vt:lpstr>
      <vt:lpstr>Лист</vt:lpstr>
      <vt:lpstr>4rd BINP-FAIR Collaboration Coordination Workshop</vt:lpstr>
      <vt:lpstr>4rd BINP-FAIR Collaboration Coordination Workshop</vt:lpstr>
      <vt:lpstr>4rd BINP-FAIR Collaboration Coordination Workshop</vt:lpstr>
      <vt:lpstr>4rd BINP-FAIR Collaboration Coordination Workshop</vt:lpstr>
      <vt:lpstr>4rd BINP-FAIR Collaboration Coordination Workshop</vt:lpstr>
      <vt:lpstr>4rd BINP-FAIR Collaboration Coordination Workshop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Morozov</dc:creator>
  <cp:lastModifiedBy>Morozov</cp:lastModifiedBy>
  <cp:revision>40</cp:revision>
  <dcterms:created xsi:type="dcterms:W3CDTF">2020-05-21T09:40:07Z</dcterms:created>
  <dcterms:modified xsi:type="dcterms:W3CDTF">2020-05-29T11:13:26Z</dcterms:modified>
</cp:coreProperties>
</file>