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82" r:id="rId2"/>
    <p:sldId id="283" r:id="rId3"/>
    <p:sldId id="284" r:id="rId4"/>
    <p:sldId id="285" r:id="rId5"/>
    <p:sldId id="287" r:id="rId6"/>
    <p:sldId id="286" r:id="rId7"/>
  </p:sldIdLst>
  <p:sldSz cx="12801600" cy="9601200" type="A3"/>
  <p:notesSz cx="9774238" cy="6724650"/>
  <p:defaultTextStyle>
    <a:defPPr>
      <a:defRPr lang="en-US"/>
    </a:defPPr>
    <a:lvl1pPr marL="0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854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710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564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416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271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126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5979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6834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7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78" d="100"/>
          <a:sy n="78" d="100"/>
        </p:scale>
        <p:origin x="1686" y="11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720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B938-9146-4E2B-9AAB-ADBBB3276041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75025" y="841375"/>
            <a:ext cx="3024188" cy="2268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900" y="3236913"/>
            <a:ext cx="7818438" cy="2647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720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7ED9F-BBF4-480A-8AF6-7C473851A9A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37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7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54612" y="1984016"/>
            <a:ext cx="12497220" cy="707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2188" y="4542110"/>
            <a:ext cx="9250522" cy="1091812"/>
          </a:xfrm>
        </p:spPr>
        <p:txBody>
          <a:bodyPr anchor="b" anchorCtr="0">
            <a:noAutofit/>
          </a:bodyPr>
          <a:lstStyle>
            <a:lvl1pPr algn="ctr">
              <a:defRPr sz="5000">
                <a:solidFill>
                  <a:srgbClr val="33333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20240" y="5633922"/>
            <a:ext cx="8961120" cy="818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666666"/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65728" y="9310255"/>
            <a:ext cx="4719782" cy="29094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4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4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4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857-534D-4506-B666-108AB856DBE2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BINP_FAIR meeting 2020 May 25_29                                 SFRS local cryogenic          E.Pyata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9257375"/>
            <a:ext cx="12801600" cy="35784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1591" y="2030961"/>
            <a:ext cx="11496568" cy="6865019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 defTabSz="640003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495582"/>
            <a:ext cx="128016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1315279"/>
            <a:ext cx="357840" cy="35784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9253819"/>
            <a:ext cx="357840" cy="35784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 defTabSz="640003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 defTabSz="640003">
              <a:defRPr sz="1400">
                <a:solidFill>
                  <a:srgbClr val="333333"/>
                </a:solidFill>
              </a:defRPr>
            </a:lvl1pPr>
          </a:lstStyle>
          <a:p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168" y="357309"/>
            <a:ext cx="921717" cy="768097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51" y="363708"/>
            <a:ext cx="1889322" cy="6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dt="0"/>
  <p:txStyles>
    <p:titleStyle>
      <a:lvl1pPr algn="l" defTabSz="640003" rtl="0" eaLnBrk="1" latinLnBrk="0" hangingPunct="1">
        <a:spcBef>
          <a:spcPct val="0"/>
        </a:spcBef>
        <a:buNone/>
        <a:defRPr sz="3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480003" indent="-480003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3400" kern="1200">
          <a:solidFill>
            <a:srgbClr val="333333"/>
          </a:solidFill>
          <a:latin typeface="Arial"/>
          <a:ea typeface="+mn-ea"/>
          <a:cs typeface="Arial"/>
        </a:defRPr>
      </a:lvl1pPr>
      <a:lvl2pPr marL="1040005" indent="-40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800" kern="1200">
          <a:solidFill>
            <a:srgbClr val="333333"/>
          </a:solidFill>
          <a:latin typeface="Arial"/>
          <a:ea typeface="+mn-ea"/>
          <a:cs typeface="Arial"/>
        </a:defRPr>
      </a:lvl2pPr>
      <a:lvl3pPr marL="1600008" indent="-32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500" kern="1200">
          <a:solidFill>
            <a:srgbClr val="333333"/>
          </a:solidFill>
          <a:latin typeface="Arial"/>
          <a:ea typeface="+mn-ea"/>
          <a:cs typeface="Arial"/>
        </a:defRPr>
      </a:lvl3pPr>
      <a:lvl4pPr marL="2240011" indent="-32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200" kern="1200">
          <a:solidFill>
            <a:srgbClr val="333333"/>
          </a:solidFill>
          <a:latin typeface="Arial"/>
          <a:ea typeface="+mn-ea"/>
          <a:cs typeface="Arial"/>
        </a:defRPr>
      </a:lvl4pPr>
      <a:lvl5pPr marL="2880014" indent="-32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5pPr>
      <a:lvl6pPr marL="3520017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39" y="4152528"/>
            <a:ext cx="9250522" cy="1091812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Super-FRS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633922"/>
            <a:ext cx="8961120" cy="1038886"/>
          </a:xfrm>
        </p:spPr>
        <p:txBody>
          <a:bodyPr>
            <a:normAutofit/>
          </a:bodyPr>
          <a:lstStyle/>
          <a:p>
            <a:r>
              <a:rPr lang="en-GB" dirty="0" smtClean="0"/>
              <a:t>Haik Simon</a:t>
            </a:r>
          </a:p>
          <a:p>
            <a:r>
              <a:rPr lang="en-GB" dirty="0" smtClean="0"/>
              <a:t>May</a:t>
            </a:r>
            <a:r>
              <a:rPr lang="de-DE" dirty="0" smtClean="0"/>
              <a:t>, 2020</a:t>
            </a:r>
            <a:endParaRPr lang="en-GB" dirty="0"/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568152" y="9291602"/>
            <a:ext cx="11929889" cy="309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854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710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564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416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271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126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5979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6834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Hanno Leibrock/ FAIR-GSI Workshop, video conference, 25-29 May 2020</a:t>
            </a:r>
          </a:p>
        </p:txBody>
      </p:sp>
      <p:sp>
        <p:nvSpPr>
          <p:cNvPr id="5" name="Freeform 92"/>
          <p:cNvSpPr>
            <a:spLocks noEditPoints="1"/>
          </p:cNvSpPr>
          <p:nvPr/>
        </p:nvSpPr>
        <p:spPr bwMode="auto">
          <a:xfrm>
            <a:off x="7768952" y="231293"/>
            <a:ext cx="864096" cy="93610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nc</a:t>
            </a:r>
            <a:r>
              <a:rPr lang="de-DE" dirty="0" smtClean="0"/>
              <a:t>-Multipoles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pic>
        <p:nvPicPr>
          <p:cNvPr id="6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87" t="22861" r="22401" b="27737"/>
          <a:stretch/>
        </p:blipFill>
        <p:spPr>
          <a:xfrm>
            <a:off x="1639882" y="2034581"/>
            <a:ext cx="4530990" cy="2778730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6343525" y="1795895"/>
            <a:ext cx="6270784" cy="538278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/>
              <a:t>Field in yoke (</a:t>
            </a:r>
            <a:r>
              <a:rPr lang="en-US" sz="2100" dirty="0" err="1"/>
              <a:t>kGs</a:t>
            </a:r>
            <a:r>
              <a:rPr lang="en-US" sz="2100" dirty="0"/>
              <a:t>) at maximal gradient value</a:t>
            </a:r>
            <a:endParaRPr lang="ru-RU" sz="2100" dirty="0"/>
          </a:p>
        </p:txBody>
      </p:sp>
      <p:pic>
        <p:nvPicPr>
          <p:cNvPr id="8" name="Объект 2"/>
          <p:cNvPicPr>
            <a:picLocks noChangeAspect="1"/>
          </p:cNvPicPr>
          <p:nvPr/>
        </p:nvPicPr>
        <p:blipFill rotWithShape="1">
          <a:blip r:embed="rId3"/>
          <a:srcRect l="6314" t="5422" r="21757" b="6294"/>
          <a:stretch/>
        </p:blipFill>
        <p:spPr>
          <a:xfrm>
            <a:off x="6688832" y="2300241"/>
            <a:ext cx="5932187" cy="554727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84176" y="5073878"/>
            <a:ext cx="11562781" cy="452431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R&amp;D: </a:t>
            </a:r>
            <a:r>
              <a:rPr lang="de-DE" dirty="0" err="1" smtClean="0"/>
              <a:t>Full</a:t>
            </a:r>
            <a:r>
              <a:rPr lang="de-DE" dirty="0" smtClean="0"/>
              <a:t> 3D </a:t>
            </a:r>
            <a:r>
              <a:rPr lang="de-DE" dirty="0" err="1" smtClean="0"/>
              <a:t>magnet</a:t>
            </a:r>
            <a:r>
              <a:rPr lang="de-DE" dirty="0" smtClean="0"/>
              <a:t> </a:t>
            </a:r>
            <a:r>
              <a:rPr lang="de-DE" dirty="0" err="1" smtClean="0"/>
              <a:t>calculations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completed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3 Quads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Sextupole</a:t>
            </a:r>
            <a:endParaRPr lang="de-DE" dirty="0" smtClean="0"/>
          </a:p>
          <a:p>
            <a:pPr algn="l"/>
            <a:r>
              <a:rPr lang="de-DE" dirty="0" smtClean="0"/>
              <a:t>(</a:t>
            </a:r>
            <a:r>
              <a:rPr lang="de-DE" dirty="0" err="1" smtClean="0"/>
              <a:t>Mermaid</a:t>
            </a:r>
            <a:r>
              <a:rPr lang="de-DE" dirty="0" smtClean="0"/>
              <a:t>), Parameters </a:t>
            </a:r>
            <a:r>
              <a:rPr lang="de-DE" dirty="0" err="1" smtClean="0"/>
              <a:t>satisfied</a:t>
            </a:r>
            <a:r>
              <a:rPr lang="de-DE" dirty="0" smtClean="0"/>
              <a:t> </a:t>
            </a:r>
            <a:r>
              <a:rPr lang="de-DE" dirty="0" err="1" smtClean="0"/>
              <a:t>slightly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above</a:t>
            </a:r>
            <a:r>
              <a:rPr lang="de-DE" dirty="0" smtClean="0"/>
              <a:t> </a:t>
            </a:r>
            <a:r>
              <a:rPr lang="de-DE" dirty="0" err="1" smtClean="0"/>
              <a:t>margins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qualities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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CDR ok – final design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possible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err="1" smtClean="0">
                <a:sym typeface="Wingdings" panose="05000000000000000000" pitchFamily="2" charset="2"/>
              </a:rPr>
              <a:t>improvements</a:t>
            </a:r>
            <a:endParaRPr lang="de-DE" dirty="0" smtClean="0">
              <a:sym typeface="Wingdings" panose="05000000000000000000" pitchFamily="2" charset="2"/>
            </a:endParaRPr>
          </a:p>
          <a:p>
            <a:pPr algn="l"/>
            <a:endParaRPr lang="de-DE" dirty="0" smtClean="0">
              <a:sym typeface="Wingdings" panose="05000000000000000000" pitchFamily="2" charset="2"/>
            </a:endParaRPr>
          </a:p>
          <a:p>
            <a:pPr algn="l"/>
            <a:endParaRPr lang="de-DE" dirty="0">
              <a:sym typeface="Wingdings" panose="05000000000000000000" pitchFamily="2" charset="2"/>
            </a:endParaRPr>
          </a:p>
          <a:p>
            <a:pPr algn="l"/>
            <a:r>
              <a:rPr lang="de-DE" dirty="0" err="1" smtClean="0">
                <a:sym typeface="Wingdings" panose="05000000000000000000" pitchFamily="2" charset="2"/>
              </a:rPr>
              <a:t>Mechanical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models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all </a:t>
            </a:r>
            <a:r>
              <a:rPr lang="de-DE" dirty="0" err="1" smtClean="0">
                <a:sym typeface="Wingdings" panose="05000000000000000000" pitchFamily="2" charset="2"/>
              </a:rPr>
              <a:t>magnets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now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presented</a:t>
            </a:r>
            <a:endParaRPr lang="de-DE" dirty="0" smtClean="0"/>
          </a:p>
          <a:p>
            <a:pPr algn="l"/>
            <a:r>
              <a:rPr lang="de-DE" dirty="0" err="1" smtClean="0"/>
              <a:t>Conclusion</a:t>
            </a:r>
            <a:r>
              <a:rPr lang="de-DE" dirty="0" smtClean="0"/>
              <a:t> on IK-</a:t>
            </a:r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timeline</a:t>
            </a:r>
            <a:r>
              <a:rPr lang="de-DE" dirty="0" smtClean="0"/>
              <a:t> not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reached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upcoming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steering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							 </a:t>
            </a:r>
            <a:r>
              <a:rPr lang="de-DE" dirty="0" err="1" smtClean="0">
                <a:sym typeface="Wingdings" panose="05000000000000000000" pitchFamily="2" charset="2"/>
              </a:rPr>
              <a:t>meetings</a:t>
            </a:r>
            <a:endParaRPr lang="de-DE" dirty="0"/>
          </a:p>
          <a:p>
            <a:pPr algn="l"/>
            <a:endParaRPr lang="de-DE" dirty="0" smtClean="0"/>
          </a:p>
        </p:txBody>
      </p:sp>
      <p:sp>
        <p:nvSpPr>
          <p:cNvPr id="10" name="Freeform 92"/>
          <p:cNvSpPr>
            <a:spLocks noEditPoints="1"/>
          </p:cNvSpPr>
          <p:nvPr/>
        </p:nvSpPr>
        <p:spPr bwMode="auto">
          <a:xfrm>
            <a:off x="7768952" y="231293"/>
            <a:ext cx="864096" cy="93610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5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final check </a:t>
            </a:r>
            <a:r>
              <a:rPr lang="de-DE" dirty="0" err="1" smtClean="0"/>
              <a:t>of</a:t>
            </a:r>
            <a:r>
              <a:rPr lang="de-DE" dirty="0" smtClean="0"/>
              <a:t> 3D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FDR at GSI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2 </a:t>
            </a:r>
            <a:r>
              <a:rPr lang="de-DE" dirty="0" err="1" smtClean="0"/>
              <a:t>weeks</a:t>
            </a:r>
            <a:endParaRPr lang="de-DE" dirty="0" smtClean="0"/>
          </a:p>
          <a:p>
            <a:pPr lvl="1"/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finidshed</a:t>
            </a:r>
            <a:r>
              <a:rPr lang="de-DE" dirty="0" smtClean="0"/>
              <a:t>, </a:t>
            </a:r>
            <a:r>
              <a:rPr lang="de-DE" dirty="0" err="1" smtClean="0"/>
              <a:t>interfaces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,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multipin</a:t>
            </a:r>
            <a:r>
              <a:rPr lang="de-DE" dirty="0" smtClean="0"/>
              <a:t> </a:t>
            </a:r>
            <a:r>
              <a:rPr lang="de-DE" dirty="0" err="1" smtClean="0"/>
              <a:t>connector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finalized</a:t>
            </a:r>
            <a:r>
              <a:rPr lang="de-DE" dirty="0" smtClean="0"/>
              <a:t> </a:t>
            </a:r>
          </a:p>
          <a:p>
            <a:r>
              <a:rPr lang="de-DE" dirty="0" smtClean="0"/>
              <a:t>Final 2D-drawings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3 </a:t>
            </a:r>
            <a:r>
              <a:rPr lang="de-DE" dirty="0" err="1" smtClean="0"/>
              <a:t>month</a:t>
            </a:r>
            <a:endParaRPr lang="de-DE" dirty="0" smtClean="0"/>
          </a:p>
          <a:p>
            <a:pPr lvl="1"/>
            <a:r>
              <a:rPr lang="de-DE" dirty="0" smtClean="0"/>
              <a:t>FDR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possibly</a:t>
            </a:r>
            <a:r>
              <a:rPr lang="de-DE" dirty="0" smtClean="0"/>
              <a:t> in September/</a:t>
            </a:r>
            <a:r>
              <a:rPr lang="de-DE" dirty="0" err="1" smtClean="0"/>
              <a:t>October</a:t>
            </a:r>
            <a:endParaRPr lang="de-DE" dirty="0" smtClean="0"/>
          </a:p>
          <a:p>
            <a:r>
              <a:rPr lang="de-DE" dirty="0" smtClean="0"/>
              <a:t>Iron </a:t>
            </a:r>
            <a:r>
              <a:rPr lang="de-DE" dirty="0" err="1" smtClean="0"/>
              <a:t>procurment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extended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multipoles</a:t>
            </a:r>
            <a:endParaRPr lang="de-DE" dirty="0" smtClean="0"/>
          </a:p>
          <a:p>
            <a:r>
              <a:rPr lang="de-DE" dirty="0" err="1" smtClean="0"/>
              <a:t>cables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sent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GSI </a:t>
            </a:r>
            <a:r>
              <a:rPr lang="de-DE" dirty="0" smtClean="0">
                <a:sym typeface="Wingdings" panose="05000000000000000000" pitchFamily="2" charset="2"/>
              </a:rPr>
              <a:t> BINP (</a:t>
            </a:r>
            <a:r>
              <a:rPr lang="de-DE" dirty="0" err="1" smtClean="0">
                <a:sym typeface="Wingdings" panose="05000000000000000000" pitchFamily="2" charset="2"/>
              </a:rPr>
              <a:t>autumn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b="1" dirty="0" smtClean="0">
                <a:sym typeface="Wingdings" panose="05000000000000000000" pitchFamily="2" charset="2"/>
              </a:rPr>
              <a:t>Instrumentation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BPM </a:t>
            </a:r>
            <a:r>
              <a:rPr lang="de-DE" dirty="0" err="1" smtClean="0">
                <a:sym typeface="Wingdings" panose="05000000000000000000" pitchFamily="2" charset="2"/>
              </a:rPr>
              <a:t>contract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in </a:t>
            </a:r>
            <a:r>
              <a:rPr lang="de-DE" dirty="0" err="1" smtClean="0">
                <a:sym typeface="Wingdings" panose="05000000000000000000" pitchFamily="2" charset="2"/>
              </a:rPr>
              <a:t>preparation</a:t>
            </a:r>
            <a:r>
              <a:rPr lang="de-DE" dirty="0" smtClean="0">
                <a:sym typeface="Wingdings" panose="05000000000000000000" pitchFamily="2" charset="2"/>
              </a:rPr>
              <a:t>! </a:t>
            </a: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ncDipoles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sp>
        <p:nvSpPr>
          <p:cNvPr id="6" name="Freeform 92"/>
          <p:cNvSpPr>
            <a:spLocks noEditPoints="1"/>
          </p:cNvSpPr>
          <p:nvPr/>
        </p:nvSpPr>
        <p:spPr bwMode="auto">
          <a:xfrm>
            <a:off x="7768952" y="231293"/>
            <a:ext cx="864096" cy="93610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8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91590" y="2030961"/>
            <a:ext cx="12073905" cy="7140561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R&amp;D on </a:t>
            </a:r>
            <a:r>
              <a:rPr lang="de-DE" dirty="0" err="1" smtClean="0"/>
              <a:t>nc</a:t>
            </a:r>
            <a:r>
              <a:rPr lang="de-DE" dirty="0" smtClean="0"/>
              <a:t> Dipole </a:t>
            </a:r>
            <a:r>
              <a:rPr lang="de-DE" dirty="0" err="1" smtClean="0"/>
              <a:t>chamber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sz="2800" dirty="0" err="1" smtClean="0"/>
              <a:t>Diagnostic</a:t>
            </a:r>
            <a:r>
              <a:rPr lang="de-DE" sz="2800" dirty="0" smtClean="0"/>
              <a:t> </a:t>
            </a:r>
            <a:r>
              <a:rPr lang="de-DE" sz="2800" dirty="0" err="1" smtClean="0"/>
              <a:t>chambers</a:t>
            </a:r>
            <a:r>
              <a:rPr lang="de-DE" sz="2800" dirty="0" smtClean="0"/>
              <a:t> (FDR </a:t>
            </a:r>
            <a:r>
              <a:rPr lang="de-DE" sz="2800" dirty="0" err="1" smtClean="0"/>
              <a:t>drawings</a:t>
            </a:r>
            <a:r>
              <a:rPr lang="de-DE" sz="2800" dirty="0" smtClean="0"/>
              <a:t> </a:t>
            </a:r>
            <a:r>
              <a:rPr lang="de-DE" sz="2800" dirty="0" err="1" smtClean="0"/>
              <a:t>received</a:t>
            </a:r>
            <a:r>
              <a:rPr lang="de-DE" sz="2800" dirty="0" smtClean="0"/>
              <a:t>, </a:t>
            </a:r>
            <a:r>
              <a:rPr lang="de-DE" sz="2800" dirty="0" err="1" smtClean="0"/>
              <a:t>now</a:t>
            </a:r>
            <a:r>
              <a:rPr lang="de-DE" sz="2800" dirty="0" smtClean="0"/>
              <a:t> </a:t>
            </a:r>
            <a:r>
              <a:rPr lang="de-DE" sz="2800" dirty="0" err="1" smtClean="0"/>
              <a:t>under</a:t>
            </a:r>
            <a:r>
              <a:rPr lang="de-DE" sz="2800" dirty="0" smtClean="0"/>
              <a:t> </a:t>
            </a:r>
            <a:r>
              <a:rPr lang="de-DE" sz="2800" dirty="0" err="1" smtClean="0"/>
              <a:t>revision</a:t>
            </a:r>
            <a:r>
              <a:rPr lang="de-DE" sz="2800" dirty="0" smtClean="0"/>
              <a:t>)</a:t>
            </a:r>
          </a:p>
          <a:p>
            <a:r>
              <a:rPr lang="de-DE" sz="2800" dirty="0" err="1" smtClean="0"/>
              <a:t>Scope</a:t>
            </a:r>
            <a:r>
              <a:rPr lang="de-DE" sz="2800" dirty="0" smtClean="0"/>
              <a:t> Support </a:t>
            </a:r>
            <a:r>
              <a:rPr lang="de-DE" sz="2800" dirty="0" err="1" smtClean="0"/>
              <a:t>vacuum</a:t>
            </a:r>
            <a:r>
              <a:rPr lang="de-DE" sz="2800" dirty="0" smtClean="0"/>
              <a:t> </a:t>
            </a:r>
            <a:r>
              <a:rPr lang="de-DE" sz="2800" dirty="0" err="1" smtClean="0"/>
              <a:t>items</a:t>
            </a:r>
            <a:r>
              <a:rPr lang="de-DE" sz="2800" dirty="0" smtClean="0"/>
              <a:t> </a:t>
            </a:r>
            <a:r>
              <a:rPr lang="de-DE" sz="2800" dirty="0" err="1" smtClean="0"/>
              <a:t>eventually</a:t>
            </a:r>
            <a:r>
              <a:rPr lang="de-DE" sz="2800" dirty="0" smtClean="0"/>
              <a:t> </a:t>
            </a:r>
            <a:r>
              <a:rPr lang="de-DE" sz="2800" dirty="0" err="1" smtClean="0"/>
              <a:t>clarified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>						</a:t>
            </a:r>
            <a:r>
              <a:rPr lang="de-DE" sz="2800" dirty="0" smtClean="0">
                <a:sym typeface="Wingdings" panose="05000000000000000000" pitchFamily="2" charset="2"/>
              </a:rPr>
              <a:t> </a:t>
            </a:r>
            <a:r>
              <a:rPr lang="de-DE" sz="2800" dirty="0" err="1" smtClean="0"/>
              <a:t>value</a:t>
            </a:r>
            <a:r>
              <a:rPr lang="de-DE" sz="2800" dirty="0" smtClean="0"/>
              <a:t> </a:t>
            </a:r>
            <a:r>
              <a:rPr lang="de-DE" sz="2800" dirty="0" err="1" smtClean="0"/>
              <a:t>now</a:t>
            </a:r>
            <a:r>
              <a:rPr lang="de-DE" sz="2800" dirty="0" smtClean="0"/>
              <a:t> in </a:t>
            </a:r>
            <a:r>
              <a:rPr lang="de-DE" sz="2800" dirty="0" err="1" smtClean="0"/>
              <a:t>evaluation</a:t>
            </a:r>
            <a:r>
              <a:rPr lang="de-DE" sz="2800" dirty="0" smtClean="0"/>
              <a:t> at BINP</a:t>
            </a:r>
          </a:p>
          <a:p>
            <a:r>
              <a:rPr lang="de-DE" sz="2800" dirty="0" err="1" smtClean="0"/>
              <a:t>Branched</a:t>
            </a:r>
            <a:r>
              <a:rPr lang="de-DE" sz="2800" dirty="0" smtClean="0"/>
              <a:t> </a:t>
            </a:r>
            <a:r>
              <a:rPr lang="de-DE" sz="2800" dirty="0" err="1" smtClean="0"/>
              <a:t>sc</a:t>
            </a:r>
            <a:r>
              <a:rPr lang="de-DE" sz="2800" dirty="0" smtClean="0"/>
              <a:t>-dipole </a:t>
            </a:r>
            <a:r>
              <a:rPr lang="de-DE" sz="2800" dirty="0" err="1" smtClean="0"/>
              <a:t>chamber</a:t>
            </a:r>
            <a:r>
              <a:rPr lang="de-DE" sz="2800" dirty="0" smtClean="0"/>
              <a:t> </a:t>
            </a:r>
            <a:r>
              <a:rPr lang="de-DE" sz="2800" dirty="0" err="1" smtClean="0"/>
              <a:t>contract</a:t>
            </a:r>
            <a:r>
              <a:rPr lang="de-DE" sz="2800" dirty="0"/>
              <a:t> </a:t>
            </a:r>
            <a:r>
              <a:rPr lang="de-DE" sz="2800" dirty="0" err="1" smtClean="0"/>
              <a:t>now</a:t>
            </a:r>
            <a:r>
              <a:rPr lang="de-DE" sz="2800" dirty="0" smtClean="0"/>
              <a:t> in </a:t>
            </a:r>
            <a:r>
              <a:rPr lang="de-DE" sz="2800" dirty="0" err="1" smtClean="0"/>
              <a:t>preparation</a:t>
            </a:r>
            <a:endParaRPr lang="de-DE" sz="2800" dirty="0" smtClean="0"/>
          </a:p>
          <a:p>
            <a:r>
              <a:rPr lang="de-DE" sz="2800" dirty="0" err="1" smtClean="0"/>
              <a:t>sc</a:t>
            </a:r>
            <a:r>
              <a:rPr lang="de-DE" sz="2800" dirty="0" smtClean="0"/>
              <a:t>-dipole </a:t>
            </a:r>
            <a:r>
              <a:rPr lang="de-DE" sz="2800" dirty="0" err="1" smtClean="0"/>
              <a:t>chambers</a:t>
            </a:r>
            <a:r>
              <a:rPr lang="de-DE" sz="2800" dirty="0" smtClean="0"/>
              <a:t> </a:t>
            </a:r>
            <a:r>
              <a:rPr lang="de-DE" sz="2800" dirty="0" err="1" smtClean="0"/>
              <a:t>further</a:t>
            </a:r>
            <a:r>
              <a:rPr lang="de-DE" sz="2800" dirty="0" smtClean="0"/>
              <a:t> </a:t>
            </a:r>
            <a:r>
              <a:rPr lang="de-DE" sz="2800" dirty="0" err="1" smtClean="0"/>
              <a:t>steps</a:t>
            </a:r>
            <a:r>
              <a:rPr lang="de-DE" sz="2800" dirty="0" smtClean="0"/>
              <a:t> </a:t>
            </a:r>
            <a:r>
              <a:rPr lang="de-DE" sz="2800" dirty="0" err="1" smtClean="0"/>
              <a:t>toward</a:t>
            </a:r>
            <a:r>
              <a:rPr lang="de-DE" sz="2800" dirty="0" smtClean="0"/>
              <a:t> CDR </a:t>
            </a:r>
            <a:r>
              <a:rPr lang="de-DE" sz="2800" dirty="0" err="1" smtClean="0"/>
              <a:t>discussed</a:t>
            </a:r>
            <a:endParaRPr lang="de-DE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Vacuum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sp>
        <p:nvSpPr>
          <p:cNvPr id="6" name="TextBox 24"/>
          <p:cNvSpPr txBox="1"/>
          <p:nvPr/>
        </p:nvSpPr>
        <p:spPr>
          <a:xfrm>
            <a:off x="1109715" y="2531480"/>
            <a:ext cx="7900244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Temperature jump and maximum stress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P = 3 W/cm^2, Energy 4.5 J per pulse, repetition 1.5 </a:t>
            </a:r>
            <a:r>
              <a:rPr lang="en-US" dirty="0"/>
              <a:t>s</a:t>
            </a:r>
            <a:endParaRPr lang="en-US" dirty="0" smtClean="0"/>
          </a:p>
        </p:txBody>
      </p:sp>
      <p:graphicFrame>
        <p:nvGraphicFramePr>
          <p:cNvPr id="7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19314"/>
              </p:ext>
            </p:extLst>
          </p:nvPr>
        </p:nvGraphicFramePr>
        <p:xfrm>
          <a:off x="1110559" y="3694961"/>
          <a:ext cx="7899400" cy="1868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70709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Ro g/cm^3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 </a:t>
                      </a:r>
                      <a:r>
                        <a:rPr lang="en-US" sz="1100" u="none" strike="noStrike" dirty="0" smtClean="0">
                          <a:effectLst/>
                        </a:rPr>
                        <a:t>length cm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Cm</a:t>
                      </a:r>
                    </a:p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J/g/K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Cv</a:t>
                      </a:r>
                      <a:r>
                        <a:rPr lang="en-US" sz="1100" u="none" strike="noStrike" dirty="0">
                          <a:effectLst/>
                        </a:rPr>
                        <a:t> J/cm^3/K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deltaT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J/g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 GPa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 dirty="0" smtClean="0">
                          <a:effectLst/>
                        </a:rPr>
                        <a:t>σ</a:t>
                      </a:r>
                      <a:r>
                        <a:rPr lang="en-US" sz="1100" u="none" strike="noStrike" baseline="-25000" dirty="0" smtClean="0">
                          <a:effectLst/>
                        </a:rPr>
                        <a:t>-1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Mpa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  1/K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DeltaT 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BT1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4,54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6,7E-02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27,75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14,71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103,00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280,00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8,2E-06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464,13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BT3-1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4,54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6,7E-02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27,75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14,71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115,00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450,00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8,2E-06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668,08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BT6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4,43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6,9E-02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0,53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27,75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14,71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113,00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450,00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8,2E-06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679,91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Stainless steel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3,9E-02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0,46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3,63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31,97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14,71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280,00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1,6E-05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122,50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Inconel 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8,20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3,7E-02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4,10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29,41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14,71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1,30E-05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358,97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AMg5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1,1E-01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0,92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15,98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14,71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2,3E-05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108,70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615386"/>
              </p:ext>
            </p:extLst>
          </p:nvPr>
        </p:nvGraphicFramePr>
        <p:xfrm>
          <a:off x="9009959" y="2747864"/>
          <a:ext cx="2662458" cy="70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1333500" imgH="393700" progId="Equation.3">
                  <p:embed/>
                </p:oleObj>
              </mc:Choice>
              <mc:Fallback>
                <p:oleObj r:id="rId3" imgW="1333500" imgH="393700" progId="Equation.3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9959" y="2747864"/>
                        <a:ext cx="2662458" cy="708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155642" y="5697918"/>
            <a:ext cx="7309052" cy="83099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chemeClr val="tx2"/>
                </a:solidFill>
              </a:rPr>
              <a:t>potential </a:t>
            </a:r>
            <a:r>
              <a:rPr lang="de-DE" dirty="0" err="1" smtClean="0">
                <a:solidFill>
                  <a:schemeClr val="tx2"/>
                </a:solidFill>
              </a:rPr>
              <a:t>solution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with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Inconel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chamber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and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Ti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shield</a:t>
            </a:r>
            <a:endParaRPr lang="de-DE" dirty="0" smtClean="0">
              <a:solidFill>
                <a:schemeClr val="tx2"/>
              </a:solidFill>
            </a:endParaRPr>
          </a:p>
          <a:p>
            <a:pPr algn="l"/>
            <a:r>
              <a:rPr lang="de-DE" dirty="0" err="1" smtClean="0">
                <a:solidFill>
                  <a:schemeClr val="tx2"/>
                </a:solidFill>
              </a:rPr>
              <a:t>to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be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continued</a:t>
            </a:r>
            <a:r>
              <a:rPr lang="de-DE" dirty="0" smtClean="0">
                <a:solidFill>
                  <a:schemeClr val="tx2"/>
                </a:solidFill>
              </a:rPr>
              <a:t> …</a:t>
            </a:r>
          </a:p>
        </p:txBody>
      </p:sp>
      <p:sp>
        <p:nvSpPr>
          <p:cNvPr id="10" name="Freeform 92"/>
          <p:cNvSpPr>
            <a:spLocks noEditPoints="1"/>
          </p:cNvSpPr>
          <p:nvPr/>
        </p:nvSpPr>
        <p:spPr bwMode="auto">
          <a:xfrm>
            <a:off x="7768952" y="231293"/>
            <a:ext cx="864096" cy="93610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2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-151928" y="397889"/>
            <a:ext cx="8641080" cy="911780"/>
          </a:xfrm>
          <a:prstGeom prst="rect">
            <a:avLst/>
          </a:prstGeom>
        </p:spPr>
        <p:txBody>
          <a:bodyPr vert="horz" lIns="96012" tIns="48007" rIns="96012" bIns="48007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 smtClean="0">
                <a:solidFill>
                  <a:srgbClr val="17375E"/>
                </a:solidFill>
              </a:rPr>
              <a:t>First design </a:t>
            </a:r>
            <a:r>
              <a:rPr lang="en-US" sz="3400" b="1" dirty="0">
                <a:solidFill>
                  <a:srgbClr val="17375E"/>
                </a:solidFill>
              </a:rPr>
              <a:t>of the BRANCH BOX (BB)</a:t>
            </a:r>
            <a:endParaRPr lang="ru-RU" sz="3400" b="1" dirty="0">
              <a:solidFill>
                <a:srgbClr val="17375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453339" y="8583640"/>
            <a:ext cx="9331246" cy="471854"/>
          </a:xfrm>
        </p:spPr>
        <p:txBody>
          <a:bodyPr/>
          <a:lstStyle/>
          <a:p>
            <a:r>
              <a:rPr lang="en-US" dirty="0" smtClean="0"/>
              <a:t>BINP_FAIR meeting 2020 May 25_29                                 SFRS local cryogenic          </a:t>
            </a:r>
            <a:r>
              <a:rPr lang="en-US" dirty="0" err="1" smtClean="0"/>
              <a:t>E.Pyata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t>5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73" y="1722413"/>
            <a:ext cx="3732239" cy="26642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396" y="1619080"/>
            <a:ext cx="3276589" cy="3096344"/>
          </a:xfrm>
          <a:prstGeom prst="rect">
            <a:avLst/>
          </a:prstGeo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1930" y="6652349"/>
            <a:ext cx="2081109" cy="2087021"/>
          </a:xfrm>
          <a:prstGeom prst="rect">
            <a:avLst/>
          </a:prstGeom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8302" y="5980239"/>
            <a:ext cx="3673031" cy="1834612"/>
          </a:xfrm>
          <a:prstGeom prst="rect">
            <a:avLst/>
          </a:prstGeom>
        </p:spPr>
      </p:pic>
      <p:pic>
        <p:nvPicPr>
          <p:cNvPr id="11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2716" y="4765788"/>
            <a:ext cx="2509802" cy="1752877"/>
          </a:xfrm>
          <a:prstGeom prst="rect">
            <a:avLst/>
          </a:prstGeom>
        </p:spPr>
      </p:pic>
      <p:sp>
        <p:nvSpPr>
          <p:cNvPr id="12" name="Прямоугольник 1"/>
          <p:cNvSpPr/>
          <p:nvPr/>
        </p:nvSpPr>
        <p:spPr>
          <a:xfrm>
            <a:off x="5626346" y="4597085"/>
            <a:ext cx="4076891" cy="116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102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BINP </a:t>
            </a:r>
            <a:r>
              <a:rPr lang="en-US" sz="3102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suggestion</a:t>
            </a:r>
          </a:p>
          <a:p>
            <a:pPr>
              <a:lnSpc>
                <a:spcPct val="112000"/>
              </a:lnSpc>
            </a:pPr>
            <a:r>
              <a:rPr lang="en-US" sz="3102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for sub-cooler</a:t>
            </a:r>
            <a:endParaRPr lang="en-US" sz="3102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" y="4576450"/>
            <a:ext cx="5138054" cy="4007190"/>
          </a:xfrm>
          <a:prstGeom prst="rect">
            <a:avLst/>
          </a:prstGeom>
        </p:spPr>
      </p:pic>
      <p:sp>
        <p:nvSpPr>
          <p:cNvPr id="17" name="Freeform 92"/>
          <p:cNvSpPr>
            <a:spLocks noEditPoints="1"/>
          </p:cNvSpPr>
          <p:nvPr/>
        </p:nvSpPr>
        <p:spPr bwMode="auto">
          <a:xfrm>
            <a:off x="7768952" y="231293"/>
            <a:ext cx="864096" cy="93610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constructive</a:t>
            </a:r>
            <a:r>
              <a:rPr lang="de-DE" dirty="0" smtClean="0"/>
              <a:t> </a:t>
            </a:r>
            <a:r>
              <a:rPr lang="de-DE" dirty="0" err="1" smtClean="0"/>
              <a:t>meeting</a:t>
            </a:r>
            <a:r>
              <a:rPr lang="de-DE" dirty="0" smtClean="0"/>
              <a:t>,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discrepancies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solved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steering</a:t>
            </a:r>
            <a:r>
              <a:rPr lang="de-DE" dirty="0" smtClean="0"/>
              <a:t> </a:t>
            </a:r>
            <a:r>
              <a:rPr lang="de-DE" dirty="0" err="1" smtClean="0"/>
              <a:t>meetings</a:t>
            </a:r>
            <a:endParaRPr lang="de-DE" dirty="0" smtClean="0"/>
          </a:p>
          <a:p>
            <a:r>
              <a:rPr lang="de-DE" dirty="0" smtClean="0"/>
              <a:t>Technical </a:t>
            </a:r>
            <a:r>
              <a:rPr lang="de-DE" dirty="0" err="1" smtClean="0"/>
              <a:t>solutions</a:t>
            </a:r>
            <a:r>
              <a:rPr lang="de-DE" dirty="0" smtClean="0"/>
              <a:t> </a:t>
            </a:r>
            <a:r>
              <a:rPr lang="de-DE" dirty="0" err="1" smtClean="0"/>
              <a:t>achieved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in R&amp;D </a:t>
            </a:r>
            <a:r>
              <a:rPr lang="de-DE" dirty="0" err="1" smtClean="0"/>
              <a:t>phase</a:t>
            </a:r>
            <a:endParaRPr lang="de-DE" dirty="0" smtClean="0"/>
          </a:p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participants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sessions</a:t>
            </a:r>
            <a:r>
              <a:rPr lang="de-DE" dirty="0" smtClean="0"/>
              <a:t> !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sp>
        <p:nvSpPr>
          <p:cNvPr id="6" name="Freeform 92"/>
          <p:cNvSpPr>
            <a:spLocks noEditPoints="1"/>
          </p:cNvSpPr>
          <p:nvPr/>
        </p:nvSpPr>
        <p:spPr bwMode="auto">
          <a:xfrm>
            <a:off x="7768952" y="231293"/>
            <a:ext cx="864096" cy="93610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2050" name="Grafik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088" y="4607532"/>
            <a:ext cx="3765170" cy="465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726839" y="7833422"/>
            <a:ext cx="2084225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de-DE" dirty="0" smtClean="0">
                <a:solidFill>
                  <a:srgbClr val="C00000"/>
                </a:solidFill>
              </a:rPr>
              <a:t>Next </a:t>
            </a:r>
            <a:r>
              <a:rPr lang="de-DE" dirty="0" err="1" smtClean="0">
                <a:solidFill>
                  <a:srgbClr val="C00000"/>
                </a:solidFill>
              </a:rPr>
              <a:t>meeting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br>
              <a:rPr lang="de-DE" dirty="0" smtClean="0">
                <a:solidFill>
                  <a:srgbClr val="C00000"/>
                </a:solidFill>
              </a:rPr>
            </a:br>
            <a:r>
              <a:rPr lang="de-DE" dirty="0" err="1" smtClean="0">
                <a:solidFill>
                  <a:srgbClr val="C00000"/>
                </a:solidFill>
              </a:rPr>
              <a:t>again</a:t>
            </a:r>
            <a:r>
              <a:rPr lang="de-DE" dirty="0" smtClean="0">
                <a:solidFill>
                  <a:srgbClr val="C00000"/>
                </a:solidFill>
              </a:rPr>
              <a:t> in </a:t>
            </a:r>
            <a:br>
              <a:rPr lang="de-DE" dirty="0" smtClean="0">
                <a:solidFill>
                  <a:srgbClr val="C00000"/>
                </a:solidFill>
              </a:rPr>
            </a:br>
            <a:r>
              <a:rPr lang="de-DE" dirty="0" err="1" smtClean="0">
                <a:solidFill>
                  <a:srgbClr val="C00000"/>
                </a:solidFill>
              </a:rPr>
              <a:t>person</a:t>
            </a:r>
            <a:r>
              <a:rPr lang="de-DE" dirty="0" smtClean="0">
                <a:solidFill>
                  <a:srgbClr val="C00000"/>
                </a:solidFill>
              </a:rPr>
              <a:t> ?!</a:t>
            </a:r>
          </a:p>
        </p:txBody>
      </p:sp>
    </p:spTree>
    <p:extLst>
      <p:ext uri="{BB962C8B-B14F-4D97-AF65-F5344CB8AC3E}">
        <p14:creationId xmlns:p14="http://schemas.microsoft.com/office/powerpoint/2010/main" val="2302348275"/>
      </p:ext>
    </p:extLst>
  </p:cSld>
  <p:clrMapOvr>
    <a:masterClrMapping/>
  </p:clrMapOvr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A3-Papier (297 x 420 mm)</PresentationFormat>
  <Paragraphs>134</Paragraphs>
  <Slides>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Wingdings</vt:lpstr>
      <vt:lpstr>MAC-Template-V03</vt:lpstr>
      <vt:lpstr>Equation.3</vt:lpstr>
      <vt:lpstr>Results Super-FRS</vt:lpstr>
      <vt:lpstr>nc-Multipoles</vt:lpstr>
      <vt:lpstr>ncDipoles</vt:lpstr>
      <vt:lpstr>Vacuum 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Ricciardi, Maria Valentina Dr.</dc:creator>
  <cp:lastModifiedBy>Simon, Haik Dr.</cp:lastModifiedBy>
  <cp:revision>173</cp:revision>
  <cp:lastPrinted>2019-11-19T13:22:42Z</cp:lastPrinted>
  <dcterms:created xsi:type="dcterms:W3CDTF">2017-08-11T11:14:23Z</dcterms:created>
  <dcterms:modified xsi:type="dcterms:W3CDTF">2020-05-29T10:05:33Z</dcterms:modified>
</cp:coreProperties>
</file>