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3"/>
  </p:notesMasterIdLst>
  <p:handoutMasterIdLst>
    <p:handoutMasterId r:id="rId14"/>
  </p:handoutMasterIdLst>
  <p:sldIdLst>
    <p:sldId id="268" r:id="rId2"/>
    <p:sldId id="322" r:id="rId3"/>
    <p:sldId id="326" r:id="rId4"/>
    <p:sldId id="327" r:id="rId5"/>
    <p:sldId id="324" r:id="rId6"/>
    <p:sldId id="329" r:id="rId7"/>
    <p:sldId id="330" r:id="rId8"/>
    <p:sldId id="331" r:id="rId9"/>
    <p:sldId id="328" r:id="rId10"/>
    <p:sldId id="325" r:id="rId11"/>
    <p:sldId id="323" r:id="rId1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4141"/>
    <a:srgbClr val="F1A1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6" d="100"/>
          <a:sy n="96" d="100"/>
        </p:scale>
        <p:origin x="90" y="456"/>
      </p:cViewPr>
      <p:guideLst>
        <p:guide orient="horz" pos="2160"/>
        <p:guide pos="3120"/>
      </p:guideLst>
    </p:cSldViewPr>
  </p:slideViewPr>
  <p:notesTextViewPr>
    <p:cViewPr>
      <p:scale>
        <a:sx n="1" d="1"/>
        <a:sy n="1" d="1"/>
      </p:scale>
      <p:origin x="0" y="0"/>
    </p:cViewPr>
  </p:notesTextViewPr>
  <p:notesViewPr>
    <p:cSldViewPr snapToGrid="0">
      <p:cViewPr varScale="1">
        <p:scale>
          <a:sx n="82" d="100"/>
          <a:sy n="82" d="100"/>
        </p:scale>
        <p:origin x="5466" y="12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3BDE3944-1023-4162-8EAD-A63E9A35FF3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dirty="0"/>
              <a:t>PANDA meeting 2017 July 20-25                                    </a:t>
            </a:r>
            <a:r>
              <a:rPr lang="en-US" dirty="0" err="1" smtClean="0"/>
              <a:t>Flowcheme</a:t>
            </a:r>
            <a:endParaRPr lang="en-US" dirty="0"/>
          </a:p>
        </p:txBody>
      </p:sp>
      <p:sp>
        <p:nvSpPr>
          <p:cNvPr id="3" name="Date Placeholder 2">
            <a:extLst>
              <a:ext uri="{FF2B5EF4-FFF2-40B4-BE49-F238E27FC236}">
                <a16:creationId xmlns:a16="http://schemas.microsoft.com/office/drawing/2014/main" xmlns="" id="{DAC8C801-21D9-471C-AB85-FED1B1623E9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0CD1506-62D0-41D8-9547-C83C0894F07D}" type="datetimeFigureOut">
              <a:rPr lang="en-US" smtClean="0"/>
              <a:t>5/28/2020</a:t>
            </a:fld>
            <a:endParaRPr lang="en-US"/>
          </a:p>
        </p:txBody>
      </p:sp>
      <p:sp>
        <p:nvSpPr>
          <p:cNvPr id="4" name="Footer Placeholder 3">
            <a:extLst>
              <a:ext uri="{FF2B5EF4-FFF2-40B4-BE49-F238E27FC236}">
                <a16:creationId xmlns:a16="http://schemas.microsoft.com/office/drawing/2014/main" xmlns="" id="{AA58C8B9-6721-43FB-807F-FD97EBBD6E9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9AADB302-A891-4BC8-9F8F-15ED72ED7BF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C29BB7A-2FD3-4038-9AA5-44DC3D017A35}" type="slidenum">
              <a:rPr lang="en-US" smtClean="0"/>
              <a:t>‹#›</a:t>
            </a:fld>
            <a:endParaRPr lang="en-US"/>
          </a:p>
        </p:txBody>
      </p:sp>
    </p:spTree>
    <p:extLst>
      <p:ext uri="{BB962C8B-B14F-4D97-AF65-F5344CB8AC3E}">
        <p14:creationId xmlns:p14="http://schemas.microsoft.com/office/powerpoint/2010/main" val="23582029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dirty="0" smtClean="0"/>
              <a:t>PANDA meeting 2017 July 20-25                                    </a:t>
            </a:r>
            <a:r>
              <a:rPr lang="en-US" dirty="0" err="1" smtClean="0"/>
              <a:t>Flowcheme</a:t>
            </a:r>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A2C515-A623-407E-907E-65949DD21DA2}" type="datetimeFigureOut">
              <a:rPr lang="en-US" smtClean="0"/>
              <a:t>5/28/2020</a:t>
            </a:fld>
            <a:endParaRPr lang="en-US"/>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729BB3-9E72-41AD-A89D-FC770D57374F}" type="slidenum">
              <a:rPr lang="en-US" smtClean="0"/>
              <a:t>‹#›</a:t>
            </a:fld>
            <a:endParaRPr lang="en-US"/>
          </a:p>
        </p:txBody>
      </p:sp>
    </p:spTree>
    <p:extLst>
      <p:ext uri="{BB962C8B-B14F-4D97-AF65-F5344CB8AC3E}">
        <p14:creationId xmlns:p14="http://schemas.microsoft.com/office/powerpoint/2010/main" val="109785125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Tree>
    <p:extLst>
      <p:ext uri="{BB962C8B-B14F-4D97-AF65-F5344CB8AC3E}">
        <p14:creationId xmlns:p14="http://schemas.microsoft.com/office/powerpoint/2010/main" val="2350839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Tree>
    <p:extLst>
      <p:ext uri="{BB962C8B-B14F-4D97-AF65-F5344CB8AC3E}">
        <p14:creationId xmlns:p14="http://schemas.microsoft.com/office/powerpoint/2010/main" val="2134147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Tree>
    <p:extLst>
      <p:ext uri="{BB962C8B-B14F-4D97-AF65-F5344CB8AC3E}">
        <p14:creationId xmlns:p14="http://schemas.microsoft.com/office/powerpoint/2010/main" val="2882731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Tree>
    <p:extLst>
      <p:ext uri="{BB962C8B-B14F-4D97-AF65-F5344CB8AC3E}">
        <p14:creationId xmlns:p14="http://schemas.microsoft.com/office/powerpoint/2010/main" val="32071760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Tree>
    <p:extLst>
      <p:ext uri="{BB962C8B-B14F-4D97-AF65-F5344CB8AC3E}">
        <p14:creationId xmlns:p14="http://schemas.microsoft.com/office/powerpoint/2010/main" val="276079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Tree>
    <p:extLst>
      <p:ext uri="{BB962C8B-B14F-4D97-AF65-F5344CB8AC3E}">
        <p14:creationId xmlns:p14="http://schemas.microsoft.com/office/powerpoint/2010/main" val="3889760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Tree>
    <p:extLst>
      <p:ext uri="{BB962C8B-B14F-4D97-AF65-F5344CB8AC3E}">
        <p14:creationId xmlns:p14="http://schemas.microsoft.com/office/powerpoint/2010/main" val="16529268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Tree>
    <p:extLst>
      <p:ext uri="{BB962C8B-B14F-4D97-AF65-F5344CB8AC3E}">
        <p14:creationId xmlns:p14="http://schemas.microsoft.com/office/powerpoint/2010/main" val="28734718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Tree>
    <p:extLst>
      <p:ext uri="{BB962C8B-B14F-4D97-AF65-F5344CB8AC3E}">
        <p14:creationId xmlns:p14="http://schemas.microsoft.com/office/powerpoint/2010/main" val="3418518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E6A9D7E-45F2-4FFB-A40D-144BC0CCAF2E}" type="datetime1">
              <a:rPr lang="en-US" smtClean="0"/>
              <a:t>5/28/2020</a:t>
            </a:fld>
            <a:endParaRPr lang="en-US"/>
          </a:p>
        </p:txBody>
      </p:sp>
      <p:sp>
        <p:nvSpPr>
          <p:cNvPr id="5" name="Footer Placeholder 4"/>
          <p:cNvSpPr>
            <a:spLocks noGrp="1"/>
          </p:cNvSpPr>
          <p:nvPr>
            <p:ph type="ftr" sz="quarter" idx="11"/>
          </p:nvPr>
        </p:nvSpPr>
        <p:spPr/>
        <p:txBody>
          <a:bodyPr/>
          <a:lstStyle/>
          <a:p>
            <a:r>
              <a:rPr lang="en-US" smtClean="0"/>
              <a:t>BINP_FAIR meeting 2020 May 25_29                                 SFRS local cryogenic          E.Pyata</a:t>
            </a:r>
            <a:endParaRPr lang="en-US" dirty="0"/>
          </a:p>
        </p:txBody>
      </p:sp>
      <p:sp>
        <p:nvSpPr>
          <p:cNvPr id="6" name="Slide Number Placeholder 5"/>
          <p:cNvSpPr>
            <a:spLocks noGrp="1"/>
          </p:cNvSpPr>
          <p:nvPr>
            <p:ph type="sldNum" sz="quarter" idx="12"/>
          </p:nvPr>
        </p:nvSpPr>
        <p:spPr/>
        <p:txBody>
          <a:bodyPr/>
          <a:lstStyle/>
          <a:p>
            <a:fld id="{ABA80EE7-ABEB-45F5-9263-42A0E4DE94A6}" type="slidenum">
              <a:rPr lang="en-US" smtClean="0"/>
              <a:t>‹#›</a:t>
            </a:fld>
            <a:endParaRPr lang="en-US"/>
          </a:p>
        </p:txBody>
      </p:sp>
    </p:spTree>
    <p:extLst>
      <p:ext uri="{BB962C8B-B14F-4D97-AF65-F5344CB8AC3E}">
        <p14:creationId xmlns:p14="http://schemas.microsoft.com/office/powerpoint/2010/main" val="3382796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313BC8-883D-4AEC-9802-B7304FE334F6}" type="datetime1">
              <a:rPr lang="en-US" smtClean="0"/>
              <a:t>5/28/2020</a:t>
            </a:fld>
            <a:endParaRPr lang="en-US"/>
          </a:p>
        </p:txBody>
      </p:sp>
      <p:sp>
        <p:nvSpPr>
          <p:cNvPr id="5" name="Footer Placeholder 4"/>
          <p:cNvSpPr>
            <a:spLocks noGrp="1"/>
          </p:cNvSpPr>
          <p:nvPr>
            <p:ph type="ftr" sz="quarter" idx="11"/>
          </p:nvPr>
        </p:nvSpPr>
        <p:spPr/>
        <p:txBody>
          <a:bodyPr/>
          <a:lstStyle/>
          <a:p>
            <a:r>
              <a:rPr lang="en-US" smtClean="0"/>
              <a:t>BINP_FAIR meeting 2020 May 25_29                                 SFRS local cryogenic          E.Pyata</a:t>
            </a:r>
            <a:endParaRPr lang="en-US" dirty="0"/>
          </a:p>
        </p:txBody>
      </p:sp>
      <p:sp>
        <p:nvSpPr>
          <p:cNvPr id="6" name="Slide Number Placeholder 5"/>
          <p:cNvSpPr>
            <a:spLocks noGrp="1"/>
          </p:cNvSpPr>
          <p:nvPr>
            <p:ph type="sldNum" sz="quarter" idx="12"/>
          </p:nvPr>
        </p:nvSpPr>
        <p:spPr/>
        <p:txBody>
          <a:bodyPr/>
          <a:lstStyle/>
          <a:p>
            <a:fld id="{ABA80EE7-ABEB-45F5-9263-42A0E4DE94A6}" type="slidenum">
              <a:rPr lang="en-US" smtClean="0"/>
              <a:t>‹#›</a:t>
            </a:fld>
            <a:endParaRPr lang="en-US"/>
          </a:p>
        </p:txBody>
      </p:sp>
    </p:spTree>
    <p:extLst>
      <p:ext uri="{BB962C8B-B14F-4D97-AF65-F5344CB8AC3E}">
        <p14:creationId xmlns:p14="http://schemas.microsoft.com/office/powerpoint/2010/main" val="3544470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CACA6E-9F4F-471F-AE7A-69F0CE5812BA}" type="datetime1">
              <a:rPr lang="en-US" smtClean="0"/>
              <a:t>5/28/2020</a:t>
            </a:fld>
            <a:endParaRPr lang="en-US"/>
          </a:p>
        </p:txBody>
      </p:sp>
      <p:sp>
        <p:nvSpPr>
          <p:cNvPr id="5" name="Footer Placeholder 4"/>
          <p:cNvSpPr>
            <a:spLocks noGrp="1"/>
          </p:cNvSpPr>
          <p:nvPr>
            <p:ph type="ftr" sz="quarter" idx="11"/>
          </p:nvPr>
        </p:nvSpPr>
        <p:spPr/>
        <p:txBody>
          <a:bodyPr/>
          <a:lstStyle/>
          <a:p>
            <a:r>
              <a:rPr lang="en-US" smtClean="0"/>
              <a:t>BINP_FAIR meeting 2020 May 25_29                                 SFRS local cryogenic          E.Pyata</a:t>
            </a:r>
            <a:endParaRPr lang="en-US" dirty="0"/>
          </a:p>
        </p:txBody>
      </p:sp>
      <p:sp>
        <p:nvSpPr>
          <p:cNvPr id="6" name="Slide Number Placeholder 5"/>
          <p:cNvSpPr>
            <a:spLocks noGrp="1"/>
          </p:cNvSpPr>
          <p:nvPr>
            <p:ph type="sldNum" sz="quarter" idx="12"/>
          </p:nvPr>
        </p:nvSpPr>
        <p:spPr/>
        <p:txBody>
          <a:bodyPr/>
          <a:lstStyle/>
          <a:p>
            <a:fld id="{ABA80EE7-ABEB-45F5-9263-42A0E4DE94A6}" type="slidenum">
              <a:rPr lang="en-US" smtClean="0"/>
              <a:t>‹#›</a:t>
            </a:fld>
            <a:endParaRPr lang="en-US"/>
          </a:p>
        </p:txBody>
      </p:sp>
    </p:spTree>
    <p:extLst>
      <p:ext uri="{BB962C8B-B14F-4D97-AF65-F5344CB8AC3E}">
        <p14:creationId xmlns:p14="http://schemas.microsoft.com/office/powerpoint/2010/main" val="378754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113857-534D-4506-B666-108AB856DBE2}" type="datetime1">
              <a:rPr lang="en-US" smtClean="0"/>
              <a:t>5/28/2020</a:t>
            </a:fld>
            <a:endParaRPr lang="en-US"/>
          </a:p>
        </p:txBody>
      </p:sp>
      <p:sp>
        <p:nvSpPr>
          <p:cNvPr id="5" name="Footer Placeholder 4"/>
          <p:cNvSpPr>
            <a:spLocks noGrp="1"/>
          </p:cNvSpPr>
          <p:nvPr>
            <p:ph type="ftr" sz="quarter" idx="11"/>
          </p:nvPr>
        </p:nvSpPr>
        <p:spPr/>
        <p:txBody>
          <a:bodyPr/>
          <a:lstStyle/>
          <a:p>
            <a:r>
              <a:rPr lang="en-US" smtClean="0"/>
              <a:t>BINP_FAIR meeting 2020 May 25_29                                 SFRS local cryogenic          E.Pyata</a:t>
            </a:r>
            <a:endParaRPr lang="en-US" dirty="0"/>
          </a:p>
        </p:txBody>
      </p:sp>
      <p:sp>
        <p:nvSpPr>
          <p:cNvPr id="6" name="Slide Number Placeholder 5"/>
          <p:cNvSpPr>
            <a:spLocks noGrp="1"/>
          </p:cNvSpPr>
          <p:nvPr>
            <p:ph type="sldNum" sz="quarter" idx="12"/>
          </p:nvPr>
        </p:nvSpPr>
        <p:spPr/>
        <p:txBody>
          <a:bodyPr/>
          <a:lstStyle/>
          <a:p>
            <a:fld id="{ABA80EE7-ABEB-45F5-9263-42A0E4DE94A6}" type="slidenum">
              <a:rPr lang="en-US" smtClean="0"/>
              <a:t>‹#›</a:t>
            </a:fld>
            <a:endParaRPr lang="en-US"/>
          </a:p>
        </p:txBody>
      </p:sp>
    </p:spTree>
    <p:extLst>
      <p:ext uri="{BB962C8B-B14F-4D97-AF65-F5344CB8AC3E}">
        <p14:creationId xmlns:p14="http://schemas.microsoft.com/office/powerpoint/2010/main" val="3704684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1EC46F3-304B-429F-8EE3-CD8B978144B4}" type="datetime1">
              <a:rPr lang="en-US" smtClean="0"/>
              <a:t>5/28/2020</a:t>
            </a:fld>
            <a:endParaRPr lang="en-US"/>
          </a:p>
        </p:txBody>
      </p:sp>
      <p:sp>
        <p:nvSpPr>
          <p:cNvPr id="5" name="Footer Placeholder 4"/>
          <p:cNvSpPr>
            <a:spLocks noGrp="1"/>
          </p:cNvSpPr>
          <p:nvPr>
            <p:ph type="ftr" sz="quarter" idx="11"/>
          </p:nvPr>
        </p:nvSpPr>
        <p:spPr/>
        <p:txBody>
          <a:bodyPr/>
          <a:lstStyle/>
          <a:p>
            <a:r>
              <a:rPr lang="en-US" smtClean="0"/>
              <a:t>BINP_FAIR meeting 2020 May 25_29                                 SFRS local cryogenic          E.Pyata</a:t>
            </a:r>
            <a:endParaRPr lang="en-US" dirty="0"/>
          </a:p>
        </p:txBody>
      </p:sp>
      <p:sp>
        <p:nvSpPr>
          <p:cNvPr id="6" name="Slide Number Placeholder 5"/>
          <p:cNvSpPr>
            <a:spLocks noGrp="1"/>
          </p:cNvSpPr>
          <p:nvPr>
            <p:ph type="sldNum" sz="quarter" idx="12"/>
          </p:nvPr>
        </p:nvSpPr>
        <p:spPr/>
        <p:txBody>
          <a:bodyPr/>
          <a:lstStyle/>
          <a:p>
            <a:fld id="{ABA80EE7-ABEB-45F5-9263-42A0E4DE94A6}" type="slidenum">
              <a:rPr lang="en-US" smtClean="0"/>
              <a:t>‹#›</a:t>
            </a:fld>
            <a:endParaRPr lang="en-US"/>
          </a:p>
        </p:txBody>
      </p:sp>
    </p:spTree>
    <p:extLst>
      <p:ext uri="{BB962C8B-B14F-4D97-AF65-F5344CB8AC3E}">
        <p14:creationId xmlns:p14="http://schemas.microsoft.com/office/powerpoint/2010/main" val="3193453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8935EE-3922-4BF8-A348-AA91B62F1DA0}" type="datetime1">
              <a:rPr lang="en-US" smtClean="0"/>
              <a:t>5/28/2020</a:t>
            </a:fld>
            <a:endParaRPr lang="en-US"/>
          </a:p>
        </p:txBody>
      </p:sp>
      <p:sp>
        <p:nvSpPr>
          <p:cNvPr id="6" name="Footer Placeholder 5"/>
          <p:cNvSpPr>
            <a:spLocks noGrp="1"/>
          </p:cNvSpPr>
          <p:nvPr>
            <p:ph type="ftr" sz="quarter" idx="11"/>
          </p:nvPr>
        </p:nvSpPr>
        <p:spPr/>
        <p:txBody>
          <a:bodyPr/>
          <a:lstStyle/>
          <a:p>
            <a:r>
              <a:rPr lang="en-US" smtClean="0"/>
              <a:t>BINP_FAIR meeting 2020 May 25_29                                 SFRS local cryogenic          E.Pyata</a:t>
            </a:r>
            <a:endParaRPr lang="en-US" dirty="0"/>
          </a:p>
        </p:txBody>
      </p:sp>
      <p:sp>
        <p:nvSpPr>
          <p:cNvPr id="7" name="Slide Number Placeholder 6"/>
          <p:cNvSpPr>
            <a:spLocks noGrp="1"/>
          </p:cNvSpPr>
          <p:nvPr>
            <p:ph type="sldNum" sz="quarter" idx="12"/>
          </p:nvPr>
        </p:nvSpPr>
        <p:spPr/>
        <p:txBody>
          <a:bodyPr/>
          <a:lstStyle/>
          <a:p>
            <a:fld id="{ABA80EE7-ABEB-45F5-9263-42A0E4DE94A6}" type="slidenum">
              <a:rPr lang="en-US" smtClean="0"/>
              <a:t>‹#›</a:t>
            </a:fld>
            <a:endParaRPr lang="en-US"/>
          </a:p>
        </p:txBody>
      </p:sp>
    </p:spTree>
    <p:extLst>
      <p:ext uri="{BB962C8B-B14F-4D97-AF65-F5344CB8AC3E}">
        <p14:creationId xmlns:p14="http://schemas.microsoft.com/office/powerpoint/2010/main" val="1939914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C3923C-174E-4F79-B8FF-6FFAE6C866AB}" type="datetime1">
              <a:rPr lang="en-US" smtClean="0"/>
              <a:t>5/28/2020</a:t>
            </a:fld>
            <a:endParaRPr lang="en-US"/>
          </a:p>
        </p:txBody>
      </p:sp>
      <p:sp>
        <p:nvSpPr>
          <p:cNvPr id="8" name="Footer Placeholder 7"/>
          <p:cNvSpPr>
            <a:spLocks noGrp="1"/>
          </p:cNvSpPr>
          <p:nvPr>
            <p:ph type="ftr" sz="quarter" idx="11"/>
          </p:nvPr>
        </p:nvSpPr>
        <p:spPr/>
        <p:txBody>
          <a:bodyPr/>
          <a:lstStyle/>
          <a:p>
            <a:r>
              <a:rPr lang="en-US" smtClean="0"/>
              <a:t>BINP_FAIR meeting 2020 May 25_29                                 SFRS local cryogenic          E.Pyata</a:t>
            </a:r>
            <a:endParaRPr lang="en-US" dirty="0"/>
          </a:p>
        </p:txBody>
      </p:sp>
      <p:sp>
        <p:nvSpPr>
          <p:cNvPr id="9" name="Slide Number Placeholder 8"/>
          <p:cNvSpPr>
            <a:spLocks noGrp="1"/>
          </p:cNvSpPr>
          <p:nvPr>
            <p:ph type="sldNum" sz="quarter" idx="12"/>
          </p:nvPr>
        </p:nvSpPr>
        <p:spPr/>
        <p:txBody>
          <a:bodyPr/>
          <a:lstStyle/>
          <a:p>
            <a:fld id="{ABA80EE7-ABEB-45F5-9263-42A0E4DE94A6}" type="slidenum">
              <a:rPr lang="en-US" smtClean="0"/>
              <a:t>‹#›</a:t>
            </a:fld>
            <a:endParaRPr lang="en-US"/>
          </a:p>
        </p:txBody>
      </p:sp>
    </p:spTree>
    <p:extLst>
      <p:ext uri="{BB962C8B-B14F-4D97-AF65-F5344CB8AC3E}">
        <p14:creationId xmlns:p14="http://schemas.microsoft.com/office/powerpoint/2010/main" val="130752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89D617F-BF90-4C1F-A8E0-57ADE98530F9}" type="datetime1">
              <a:rPr lang="en-US" smtClean="0"/>
              <a:t>5/28/2020</a:t>
            </a:fld>
            <a:endParaRPr lang="en-US"/>
          </a:p>
        </p:txBody>
      </p:sp>
      <p:sp>
        <p:nvSpPr>
          <p:cNvPr id="4" name="Footer Placeholder 3"/>
          <p:cNvSpPr>
            <a:spLocks noGrp="1"/>
          </p:cNvSpPr>
          <p:nvPr>
            <p:ph type="ftr" sz="quarter" idx="11"/>
          </p:nvPr>
        </p:nvSpPr>
        <p:spPr/>
        <p:txBody>
          <a:bodyPr/>
          <a:lstStyle/>
          <a:p>
            <a:r>
              <a:rPr lang="en-US" smtClean="0"/>
              <a:t>BINP_FAIR meeting 2020 May 25_29                                 SFRS local cryogenic          E.Pyata</a:t>
            </a:r>
            <a:endParaRPr lang="en-US" dirty="0"/>
          </a:p>
        </p:txBody>
      </p:sp>
      <p:sp>
        <p:nvSpPr>
          <p:cNvPr id="5" name="Slide Number Placeholder 4"/>
          <p:cNvSpPr>
            <a:spLocks noGrp="1"/>
          </p:cNvSpPr>
          <p:nvPr>
            <p:ph type="sldNum" sz="quarter" idx="12"/>
          </p:nvPr>
        </p:nvSpPr>
        <p:spPr/>
        <p:txBody>
          <a:bodyPr/>
          <a:lstStyle/>
          <a:p>
            <a:fld id="{ABA80EE7-ABEB-45F5-9263-42A0E4DE94A6}" type="slidenum">
              <a:rPr lang="en-US" smtClean="0"/>
              <a:t>‹#›</a:t>
            </a:fld>
            <a:endParaRPr lang="en-US"/>
          </a:p>
        </p:txBody>
      </p:sp>
    </p:spTree>
    <p:extLst>
      <p:ext uri="{BB962C8B-B14F-4D97-AF65-F5344CB8AC3E}">
        <p14:creationId xmlns:p14="http://schemas.microsoft.com/office/powerpoint/2010/main" val="1683472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E735C7-5AB7-4555-A168-213FEDCE16A9}" type="datetime1">
              <a:rPr lang="en-US" smtClean="0"/>
              <a:t>5/28/2020</a:t>
            </a:fld>
            <a:endParaRPr lang="en-US"/>
          </a:p>
        </p:txBody>
      </p:sp>
      <p:sp>
        <p:nvSpPr>
          <p:cNvPr id="3" name="Footer Placeholder 2"/>
          <p:cNvSpPr>
            <a:spLocks noGrp="1"/>
          </p:cNvSpPr>
          <p:nvPr>
            <p:ph type="ftr" sz="quarter" idx="11"/>
          </p:nvPr>
        </p:nvSpPr>
        <p:spPr/>
        <p:txBody>
          <a:bodyPr/>
          <a:lstStyle/>
          <a:p>
            <a:r>
              <a:rPr lang="en-US" smtClean="0"/>
              <a:t>BINP_FAIR meeting 2020 May 25_29                                 SFRS local cryogenic          E.Pyata</a:t>
            </a:r>
            <a:endParaRPr lang="en-US" dirty="0"/>
          </a:p>
        </p:txBody>
      </p:sp>
      <p:sp>
        <p:nvSpPr>
          <p:cNvPr id="4" name="Slide Number Placeholder 3"/>
          <p:cNvSpPr>
            <a:spLocks noGrp="1"/>
          </p:cNvSpPr>
          <p:nvPr>
            <p:ph type="sldNum" sz="quarter" idx="12"/>
          </p:nvPr>
        </p:nvSpPr>
        <p:spPr/>
        <p:txBody>
          <a:bodyPr/>
          <a:lstStyle/>
          <a:p>
            <a:fld id="{ABA80EE7-ABEB-45F5-9263-42A0E4DE94A6}" type="slidenum">
              <a:rPr lang="en-US" smtClean="0"/>
              <a:t>‹#›</a:t>
            </a:fld>
            <a:endParaRPr lang="en-US"/>
          </a:p>
        </p:txBody>
      </p:sp>
    </p:spTree>
    <p:extLst>
      <p:ext uri="{BB962C8B-B14F-4D97-AF65-F5344CB8AC3E}">
        <p14:creationId xmlns:p14="http://schemas.microsoft.com/office/powerpoint/2010/main" val="1638095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2779CCC-A2B7-4FD0-AA2F-F2DC53A4F45B}" type="datetime1">
              <a:rPr lang="en-US" smtClean="0"/>
              <a:t>5/28/2020</a:t>
            </a:fld>
            <a:endParaRPr lang="en-US"/>
          </a:p>
        </p:txBody>
      </p:sp>
      <p:sp>
        <p:nvSpPr>
          <p:cNvPr id="6" name="Footer Placeholder 5"/>
          <p:cNvSpPr>
            <a:spLocks noGrp="1"/>
          </p:cNvSpPr>
          <p:nvPr>
            <p:ph type="ftr" sz="quarter" idx="11"/>
          </p:nvPr>
        </p:nvSpPr>
        <p:spPr/>
        <p:txBody>
          <a:bodyPr/>
          <a:lstStyle/>
          <a:p>
            <a:r>
              <a:rPr lang="en-US" smtClean="0"/>
              <a:t>BINP_FAIR meeting 2020 May 25_29                                 SFRS local cryogenic          E.Pyata</a:t>
            </a:r>
            <a:endParaRPr lang="en-US" dirty="0"/>
          </a:p>
        </p:txBody>
      </p:sp>
      <p:sp>
        <p:nvSpPr>
          <p:cNvPr id="7" name="Slide Number Placeholder 6"/>
          <p:cNvSpPr>
            <a:spLocks noGrp="1"/>
          </p:cNvSpPr>
          <p:nvPr>
            <p:ph type="sldNum" sz="quarter" idx="12"/>
          </p:nvPr>
        </p:nvSpPr>
        <p:spPr/>
        <p:txBody>
          <a:bodyPr/>
          <a:lstStyle/>
          <a:p>
            <a:fld id="{ABA80EE7-ABEB-45F5-9263-42A0E4DE94A6}" type="slidenum">
              <a:rPr lang="en-US" smtClean="0"/>
              <a:t>‹#›</a:t>
            </a:fld>
            <a:endParaRPr lang="en-US"/>
          </a:p>
        </p:txBody>
      </p:sp>
    </p:spTree>
    <p:extLst>
      <p:ext uri="{BB962C8B-B14F-4D97-AF65-F5344CB8AC3E}">
        <p14:creationId xmlns:p14="http://schemas.microsoft.com/office/powerpoint/2010/main" val="1534291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C6CE9EF-E905-439B-940C-385946496154}" type="datetime1">
              <a:rPr lang="en-US" smtClean="0"/>
              <a:t>5/28/2020</a:t>
            </a:fld>
            <a:endParaRPr lang="en-US"/>
          </a:p>
        </p:txBody>
      </p:sp>
      <p:sp>
        <p:nvSpPr>
          <p:cNvPr id="6" name="Footer Placeholder 5"/>
          <p:cNvSpPr>
            <a:spLocks noGrp="1"/>
          </p:cNvSpPr>
          <p:nvPr>
            <p:ph type="ftr" sz="quarter" idx="11"/>
          </p:nvPr>
        </p:nvSpPr>
        <p:spPr/>
        <p:txBody>
          <a:bodyPr/>
          <a:lstStyle/>
          <a:p>
            <a:r>
              <a:rPr lang="en-US" smtClean="0"/>
              <a:t>BINP_FAIR meeting 2020 May 25_29                                 SFRS local cryogenic          E.Pyata</a:t>
            </a:r>
            <a:endParaRPr lang="en-US" dirty="0"/>
          </a:p>
        </p:txBody>
      </p:sp>
      <p:sp>
        <p:nvSpPr>
          <p:cNvPr id="7" name="Slide Number Placeholder 6"/>
          <p:cNvSpPr>
            <a:spLocks noGrp="1"/>
          </p:cNvSpPr>
          <p:nvPr>
            <p:ph type="sldNum" sz="quarter" idx="12"/>
          </p:nvPr>
        </p:nvSpPr>
        <p:spPr/>
        <p:txBody>
          <a:bodyPr/>
          <a:lstStyle/>
          <a:p>
            <a:fld id="{ABA80EE7-ABEB-45F5-9263-42A0E4DE94A6}" type="slidenum">
              <a:rPr lang="en-US" smtClean="0"/>
              <a:t>‹#›</a:t>
            </a:fld>
            <a:endParaRPr lang="en-US"/>
          </a:p>
        </p:txBody>
      </p:sp>
    </p:spTree>
    <p:extLst>
      <p:ext uri="{BB962C8B-B14F-4D97-AF65-F5344CB8AC3E}">
        <p14:creationId xmlns:p14="http://schemas.microsoft.com/office/powerpoint/2010/main" val="2650535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7E1781-889A-49E4-A57A-34E54FD51F42}" type="datetime1">
              <a:rPr lang="en-US" smtClean="0"/>
              <a:t>5/28/2020</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BINP_FAIR meeting 2020 May 25_29                                 SFRS local cryogenic          E.Pyata</a:t>
            </a:r>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A80EE7-ABEB-45F5-9263-42A0E4DE94A6}" type="slidenum">
              <a:rPr lang="en-US" smtClean="0"/>
              <a:t>‹#›</a:t>
            </a:fld>
            <a:endParaRPr lang="en-US"/>
          </a:p>
        </p:txBody>
      </p:sp>
    </p:spTree>
    <p:extLst>
      <p:ext uri="{BB962C8B-B14F-4D97-AF65-F5344CB8AC3E}">
        <p14:creationId xmlns:p14="http://schemas.microsoft.com/office/powerpoint/2010/main" val="27022196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6109" y="140841"/>
            <a:ext cx="9333781" cy="843898"/>
          </a:xfrm>
        </p:spPr>
        <p:txBody>
          <a:bodyPr>
            <a:normAutofit/>
          </a:bodyPr>
          <a:lstStyle/>
          <a:p>
            <a:pPr algn="ctr"/>
            <a:r>
              <a:rPr lang="en-US" sz="2400" b="1" dirty="0">
                <a:solidFill>
                  <a:srgbClr val="FF0000"/>
                </a:solidFill>
                <a:latin typeface="Comic Sans MS" panose="030F0702030302020204" pitchFamily="66" charset="0"/>
              </a:rPr>
              <a:t> </a:t>
            </a:r>
            <a:r>
              <a:rPr lang="en-US" sz="2400" b="1" dirty="0" smtClean="0">
                <a:solidFill>
                  <a:srgbClr val="FF0000"/>
                </a:solidFill>
                <a:latin typeface="Comic Sans MS" panose="030F0702030302020204" pitchFamily="66" charset="0"/>
              </a:rPr>
              <a:t>4th </a:t>
            </a:r>
            <a:r>
              <a:rPr lang="en-US" sz="2400" b="1" dirty="0">
                <a:solidFill>
                  <a:srgbClr val="FF0000"/>
                </a:solidFill>
                <a:latin typeface="Comic Sans MS" panose="030F0702030302020204" pitchFamily="66" charset="0"/>
              </a:rPr>
              <a:t>BINP-FAIR Collaboration Coordination </a:t>
            </a:r>
            <a:r>
              <a:rPr lang="en-US" sz="2400" b="1" dirty="0" smtClean="0">
                <a:solidFill>
                  <a:srgbClr val="FF0000"/>
                </a:solidFill>
                <a:latin typeface="Comic Sans MS" panose="030F0702030302020204" pitchFamily="66" charset="0"/>
              </a:rPr>
              <a:t>Workshop</a:t>
            </a:r>
            <a:br>
              <a:rPr lang="en-US" sz="2400" b="1" dirty="0" smtClean="0">
                <a:solidFill>
                  <a:srgbClr val="FF0000"/>
                </a:solidFill>
                <a:latin typeface="Comic Sans MS" panose="030F0702030302020204" pitchFamily="66" charset="0"/>
              </a:rPr>
            </a:br>
            <a:r>
              <a:rPr lang="en-US" sz="2400" b="1" dirty="0" smtClean="0">
                <a:solidFill>
                  <a:srgbClr val="FF0000"/>
                </a:solidFill>
                <a:latin typeface="Comic Sans MS" panose="030F0702030302020204" pitchFamily="66" charset="0"/>
              </a:rPr>
              <a:t>SFRS local cryogenic</a:t>
            </a:r>
            <a:endParaRPr lang="ru-RU" sz="2400" b="1" dirty="0"/>
          </a:p>
        </p:txBody>
      </p:sp>
      <p:pic>
        <p:nvPicPr>
          <p:cNvPr id="3" name="Рисунок 2"/>
          <p:cNvPicPr>
            <a:picLocks noChangeAspect="1"/>
          </p:cNvPicPr>
          <p:nvPr/>
        </p:nvPicPr>
        <p:blipFill>
          <a:blip r:embed="rId2"/>
          <a:stretch>
            <a:fillRect/>
          </a:stretch>
        </p:blipFill>
        <p:spPr>
          <a:xfrm>
            <a:off x="323490" y="1129032"/>
            <a:ext cx="9296400" cy="5227320"/>
          </a:xfrm>
          <a:prstGeom prst="rect">
            <a:avLst/>
          </a:prstGeom>
        </p:spPr>
      </p:pic>
      <p:sp>
        <p:nvSpPr>
          <p:cNvPr id="5" name="Номер слайда 4"/>
          <p:cNvSpPr>
            <a:spLocks noGrp="1"/>
          </p:cNvSpPr>
          <p:nvPr>
            <p:ph type="sldNum" sz="quarter" idx="12"/>
          </p:nvPr>
        </p:nvSpPr>
        <p:spPr/>
        <p:txBody>
          <a:bodyPr/>
          <a:lstStyle/>
          <a:p>
            <a:fld id="{ABA80EE7-ABEB-45F5-9263-42A0E4DE94A6}" type="slidenum">
              <a:rPr lang="en-US" smtClean="0"/>
              <a:t>1</a:t>
            </a:fld>
            <a:endParaRPr lang="en-US"/>
          </a:p>
        </p:txBody>
      </p:sp>
    </p:spTree>
    <p:extLst>
      <p:ext uri="{BB962C8B-B14F-4D97-AF65-F5344CB8AC3E}">
        <p14:creationId xmlns:p14="http://schemas.microsoft.com/office/powerpoint/2010/main" val="21104802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p:cNvSpPr txBox="1">
            <a:spLocks/>
          </p:cNvSpPr>
          <p:nvPr/>
        </p:nvSpPr>
        <p:spPr>
          <a:xfrm>
            <a:off x="1507249" y="184839"/>
            <a:ext cx="6686550" cy="705544"/>
          </a:xfrm>
          <a:prstGeom prst="rect">
            <a:avLst/>
          </a:prstGeom>
        </p:spPr>
        <p:txBody>
          <a:bodyPr vert="horz" lIns="74295" tIns="37148" rIns="74295" bIns="37148"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en-US" sz="2925" dirty="0" smtClean="0">
                <a:solidFill>
                  <a:srgbClr val="17375E"/>
                </a:solidFill>
                <a:latin typeface="Comic Sans MS" pitchFamily="66" charset="0"/>
              </a:rPr>
              <a:t>Sub-cooler of </a:t>
            </a:r>
            <a:r>
              <a:rPr lang="en-US" sz="2925" dirty="0">
                <a:solidFill>
                  <a:srgbClr val="17375E"/>
                </a:solidFill>
                <a:latin typeface="Comic Sans MS" pitchFamily="66" charset="0"/>
              </a:rPr>
              <a:t>the BRANCH </a:t>
            </a:r>
            <a:r>
              <a:rPr lang="en-US" sz="2925" dirty="0" smtClean="0">
                <a:solidFill>
                  <a:srgbClr val="17375E"/>
                </a:solidFill>
                <a:latin typeface="Comic Sans MS" pitchFamily="66" charset="0"/>
              </a:rPr>
              <a:t>BOX</a:t>
            </a:r>
            <a:endParaRPr lang="ru-RU" sz="2925" dirty="0">
              <a:solidFill>
                <a:srgbClr val="17375E"/>
              </a:solidFill>
              <a:latin typeface="Comic Sans MS" pitchFamily="66" charset="0"/>
            </a:endParaRPr>
          </a:p>
        </p:txBody>
      </p:sp>
      <p:sp>
        <p:nvSpPr>
          <p:cNvPr id="3" name="Нижний колонтитул 2"/>
          <p:cNvSpPr>
            <a:spLocks noGrp="1"/>
          </p:cNvSpPr>
          <p:nvPr>
            <p:ph type="ftr" sz="quarter" idx="11"/>
          </p:nvPr>
        </p:nvSpPr>
        <p:spPr>
          <a:xfrm>
            <a:off x="1124607" y="6356352"/>
            <a:ext cx="7220607" cy="365125"/>
          </a:xfrm>
        </p:spPr>
        <p:txBody>
          <a:bodyPr/>
          <a:lstStyle/>
          <a:p>
            <a:r>
              <a:rPr lang="en-US" dirty="0" smtClean="0"/>
              <a:t>BINP_FAIR meeting 2020 May 25_29                                 SFRS local cryogenic          </a:t>
            </a:r>
            <a:r>
              <a:rPr lang="en-US" dirty="0" err="1" smtClean="0"/>
              <a:t>E.Pyata</a:t>
            </a:r>
            <a:endParaRPr lang="en-US" dirty="0"/>
          </a:p>
        </p:txBody>
      </p:sp>
      <p:sp>
        <p:nvSpPr>
          <p:cNvPr id="4" name="Номер слайда 3"/>
          <p:cNvSpPr>
            <a:spLocks noGrp="1"/>
          </p:cNvSpPr>
          <p:nvPr>
            <p:ph type="sldNum" sz="quarter" idx="12"/>
          </p:nvPr>
        </p:nvSpPr>
        <p:spPr/>
        <p:txBody>
          <a:bodyPr/>
          <a:lstStyle/>
          <a:p>
            <a:fld id="{ABA80EE7-ABEB-45F5-9263-42A0E4DE94A6}" type="slidenum">
              <a:rPr lang="en-US" smtClean="0"/>
              <a:t>10</a:t>
            </a:fld>
            <a:endParaRPr lang="en-US"/>
          </a:p>
        </p:txBody>
      </p:sp>
      <p:pic>
        <p:nvPicPr>
          <p:cNvPr id="5" name="Рисунок 4"/>
          <p:cNvPicPr>
            <a:picLocks noChangeAspect="1"/>
          </p:cNvPicPr>
          <p:nvPr/>
        </p:nvPicPr>
        <p:blipFill>
          <a:blip r:embed="rId3"/>
          <a:stretch>
            <a:fillRect/>
          </a:stretch>
        </p:blipFill>
        <p:spPr>
          <a:xfrm>
            <a:off x="6177455" y="3082651"/>
            <a:ext cx="3352800" cy="3362325"/>
          </a:xfrm>
          <a:prstGeom prst="rect">
            <a:avLst/>
          </a:prstGeom>
        </p:spPr>
      </p:pic>
      <p:pic>
        <p:nvPicPr>
          <p:cNvPr id="7" name="Рисунок 6"/>
          <p:cNvPicPr>
            <a:picLocks noChangeAspect="1"/>
          </p:cNvPicPr>
          <p:nvPr/>
        </p:nvPicPr>
        <p:blipFill>
          <a:blip r:embed="rId4"/>
          <a:stretch>
            <a:fillRect/>
          </a:stretch>
        </p:blipFill>
        <p:spPr>
          <a:xfrm>
            <a:off x="357187" y="3285974"/>
            <a:ext cx="5917489" cy="2955678"/>
          </a:xfrm>
          <a:prstGeom prst="rect">
            <a:avLst/>
          </a:prstGeom>
        </p:spPr>
      </p:pic>
      <p:pic>
        <p:nvPicPr>
          <p:cNvPr id="9" name="Рисунок 8"/>
          <p:cNvPicPr>
            <a:picLocks noChangeAspect="1"/>
          </p:cNvPicPr>
          <p:nvPr/>
        </p:nvPicPr>
        <p:blipFill>
          <a:blip r:embed="rId5"/>
          <a:stretch>
            <a:fillRect/>
          </a:stretch>
        </p:blipFill>
        <p:spPr>
          <a:xfrm>
            <a:off x="1507249" y="1093706"/>
            <a:ext cx="4043452" cy="2823998"/>
          </a:xfrm>
          <a:prstGeom prst="rect">
            <a:avLst/>
          </a:prstGeom>
        </p:spPr>
      </p:pic>
      <p:sp>
        <p:nvSpPr>
          <p:cNvPr id="2" name="Прямоугольник 1"/>
          <p:cNvSpPr/>
          <p:nvPr/>
        </p:nvSpPr>
        <p:spPr>
          <a:xfrm>
            <a:off x="286630" y="1005083"/>
            <a:ext cx="2037417" cy="402546"/>
          </a:xfrm>
          <a:prstGeom prst="rect">
            <a:avLst/>
          </a:prstGeom>
        </p:spPr>
        <p:txBody>
          <a:bodyPr wrap="none">
            <a:spAutoFit/>
          </a:bodyPr>
          <a:lstStyle/>
          <a:p>
            <a:pPr>
              <a:lnSpc>
                <a:spcPct val="112000"/>
              </a:lnSpc>
            </a:pPr>
            <a:r>
              <a:rPr lang="en-US" dirty="0">
                <a:solidFill>
                  <a:srgbClr val="FF0000"/>
                </a:solidFill>
                <a:latin typeface="Arial Rounded MT Bold" panose="020F0704030504030204" pitchFamily="34" charset="0"/>
              </a:rPr>
              <a:t>BINP suggestion</a:t>
            </a:r>
          </a:p>
        </p:txBody>
      </p:sp>
    </p:spTree>
    <p:extLst>
      <p:ext uri="{BB962C8B-B14F-4D97-AF65-F5344CB8AC3E}">
        <p14:creationId xmlns:p14="http://schemas.microsoft.com/office/powerpoint/2010/main" val="22318557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p:cNvSpPr txBox="1">
            <a:spLocks/>
          </p:cNvSpPr>
          <p:nvPr/>
        </p:nvSpPr>
        <p:spPr>
          <a:xfrm>
            <a:off x="1860856" y="2486604"/>
            <a:ext cx="6686550" cy="705544"/>
          </a:xfrm>
          <a:prstGeom prst="rect">
            <a:avLst/>
          </a:prstGeom>
        </p:spPr>
        <p:txBody>
          <a:bodyPr vert="horz" lIns="74295" tIns="37148" rIns="74295" bIns="37148"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en-US" sz="2925" dirty="0">
                <a:solidFill>
                  <a:srgbClr val="17375E"/>
                </a:solidFill>
                <a:latin typeface="Comic Sans MS" pitchFamily="66" charset="0"/>
              </a:rPr>
              <a:t>Thank you for your attention</a:t>
            </a:r>
            <a:endParaRPr lang="ru-RU" sz="2925" dirty="0">
              <a:solidFill>
                <a:srgbClr val="17375E"/>
              </a:solidFill>
              <a:latin typeface="Comic Sans MS" pitchFamily="66" charset="0"/>
            </a:endParaRPr>
          </a:p>
        </p:txBody>
      </p:sp>
      <p:pic>
        <p:nvPicPr>
          <p:cNvPr id="9" name="Рисунок 8"/>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6245" y="5496910"/>
            <a:ext cx="451590" cy="786955"/>
          </a:xfrm>
          <a:prstGeom prst="rect">
            <a:avLst/>
          </a:prstGeom>
          <a:noFill/>
          <a:extLst>
            <a:ext uri="{909E8E84-426E-40DD-AFC4-6F175D3DCCD1}">
              <a14:hiddenFill xmlns:a14="http://schemas.microsoft.com/office/drawing/2010/main">
                <a:solidFill>
                  <a:srgbClr val="FFFFFF"/>
                </a:solidFill>
              </a14:hiddenFill>
            </a:ext>
          </a:extLst>
        </p:spPr>
      </p:pic>
      <p:sp>
        <p:nvSpPr>
          <p:cNvPr id="2" name="Нижний колонтитул 1"/>
          <p:cNvSpPr>
            <a:spLocks noGrp="1"/>
          </p:cNvSpPr>
          <p:nvPr>
            <p:ph type="ftr" sz="quarter" idx="11"/>
          </p:nvPr>
        </p:nvSpPr>
        <p:spPr/>
        <p:txBody>
          <a:bodyPr/>
          <a:lstStyle/>
          <a:p>
            <a:r>
              <a:rPr lang="en-US" smtClean="0"/>
              <a:t>BINP_FAIR meeting 2020 May 25_29                                 SFRS local cryogenic          E.Pyata</a:t>
            </a:r>
            <a:endParaRPr lang="en-US" dirty="0"/>
          </a:p>
        </p:txBody>
      </p:sp>
      <p:sp>
        <p:nvSpPr>
          <p:cNvPr id="3" name="Номер слайда 2"/>
          <p:cNvSpPr>
            <a:spLocks noGrp="1"/>
          </p:cNvSpPr>
          <p:nvPr>
            <p:ph type="sldNum" sz="quarter" idx="12"/>
          </p:nvPr>
        </p:nvSpPr>
        <p:spPr/>
        <p:txBody>
          <a:bodyPr/>
          <a:lstStyle/>
          <a:p>
            <a:fld id="{ABA80EE7-ABEB-45F5-9263-42A0E4DE94A6}" type="slidenum">
              <a:rPr lang="en-US" smtClean="0"/>
              <a:t>11</a:t>
            </a:fld>
            <a:endParaRPr lang="en-US"/>
          </a:p>
        </p:txBody>
      </p:sp>
    </p:spTree>
    <p:extLst>
      <p:ext uri="{BB962C8B-B14F-4D97-AF65-F5344CB8AC3E}">
        <p14:creationId xmlns:p14="http://schemas.microsoft.com/office/powerpoint/2010/main" val="23034361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p:cNvSpPr txBox="1">
            <a:spLocks/>
          </p:cNvSpPr>
          <p:nvPr/>
        </p:nvSpPr>
        <p:spPr>
          <a:xfrm>
            <a:off x="1507249" y="184839"/>
            <a:ext cx="6686550" cy="705544"/>
          </a:xfrm>
          <a:prstGeom prst="rect">
            <a:avLst/>
          </a:prstGeom>
        </p:spPr>
        <p:txBody>
          <a:bodyPr vert="horz" lIns="74295" tIns="37148" rIns="74295" bIns="37148"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en-US" sz="2925" dirty="0">
                <a:solidFill>
                  <a:srgbClr val="17375E"/>
                </a:solidFill>
                <a:latin typeface="Comic Sans MS" pitchFamily="66" charset="0"/>
              </a:rPr>
              <a:t>design of the BRANCH BOX (BB)</a:t>
            </a:r>
            <a:endParaRPr lang="ru-RU" sz="2925" dirty="0">
              <a:solidFill>
                <a:srgbClr val="17375E"/>
              </a:solidFill>
              <a:latin typeface="Comic Sans MS" pitchFamily="66" charset="0"/>
            </a:endParaRPr>
          </a:p>
        </p:txBody>
      </p:sp>
      <p:sp>
        <p:nvSpPr>
          <p:cNvPr id="3" name="Нижний колонтитул 2"/>
          <p:cNvSpPr>
            <a:spLocks noGrp="1"/>
          </p:cNvSpPr>
          <p:nvPr>
            <p:ph type="ftr" sz="quarter" idx="11"/>
          </p:nvPr>
        </p:nvSpPr>
        <p:spPr>
          <a:xfrm>
            <a:off x="1124607" y="6356352"/>
            <a:ext cx="7220607" cy="365125"/>
          </a:xfrm>
        </p:spPr>
        <p:txBody>
          <a:bodyPr/>
          <a:lstStyle/>
          <a:p>
            <a:r>
              <a:rPr lang="en-US" dirty="0" smtClean="0"/>
              <a:t>BINP_FAIR meeting 2020 May 25_29                                 SFRS local cryogenic          </a:t>
            </a:r>
            <a:r>
              <a:rPr lang="en-US" dirty="0" err="1" smtClean="0"/>
              <a:t>E.Pyata</a:t>
            </a:r>
            <a:endParaRPr lang="en-US" dirty="0"/>
          </a:p>
        </p:txBody>
      </p:sp>
      <p:sp>
        <p:nvSpPr>
          <p:cNvPr id="4" name="Номер слайда 3"/>
          <p:cNvSpPr>
            <a:spLocks noGrp="1"/>
          </p:cNvSpPr>
          <p:nvPr>
            <p:ph type="sldNum" sz="quarter" idx="12"/>
          </p:nvPr>
        </p:nvSpPr>
        <p:spPr/>
        <p:txBody>
          <a:bodyPr/>
          <a:lstStyle/>
          <a:p>
            <a:fld id="{ABA80EE7-ABEB-45F5-9263-42A0E4DE94A6}" type="slidenum">
              <a:rPr lang="en-US" smtClean="0"/>
              <a:t>2</a:t>
            </a:fld>
            <a:endParaRPr lang="en-US"/>
          </a:p>
        </p:txBody>
      </p:sp>
      <p:graphicFrame>
        <p:nvGraphicFramePr>
          <p:cNvPr id="11" name="Таблица 10"/>
          <p:cNvGraphicFramePr>
            <a:graphicFrameLocks noGrp="1"/>
          </p:cNvGraphicFramePr>
          <p:nvPr>
            <p:extLst>
              <p:ext uri="{D42A27DB-BD31-4B8C-83A1-F6EECF244321}">
                <p14:modId xmlns:p14="http://schemas.microsoft.com/office/powerpoint/2010/main" val="1569843779"/>
              </p:ext>
            </p:extLst>
          </p:nvPr>
        </p:nvGraphicFramePr>
        <p:xfrm>
          <a:off x="441434" y="1227666"/>
          <a:ext cx="9259614" cy="4114800"/>
        </p:xfrm>
        <a:graphic>
          <a:graphicData uri="http://schemas.openxmlformats.org/drawingml/2006/table">
            <a:tbl>
              <a:tblPr firstRow="1" bandRow="1">
                <a:tableStyleId>{5C22544A-7EE6-4342-B048-85BDC9FD1C3A}</a:tableStyleId>
              </a:tblPr>
              <a:tblGrid>
                <a:gridCol w="9259614"/>
              </a:tblGrid>
              <a:tr h="370840">
                <a:tc>
                  <a:txBody>
                    <a:bodyPr/>
                    <a:lstStyle/>
                    <a:p>
                      <a:pPr lvl="0"/>
                      <a:r>
                        <a:rPr lang="en-US" sz="1800" kern="1200" dirty="0" smtClean="0">
                          <a:solidFill>
                            <a:schemeClr val="dk1"/>
                          </a:solidFill>
                          <a:effectLst/>
                          <a:latin typeface="+mn-lt"/>
                          <a:ea typeface="+mn-ea"/>
                          <a:cs typeface="+mn-cs"/>
                        </a:rPr>
                        <a:t>Accelerator Implementing Agreement No. 2 to the ACCELERATOR CO-OPERATION Agreement of dated by October 2, 2019. </a:t>
                      </a:r>
                      <a:endParaRPr lang="ru-RU" sz="1800" kern="1200" dirty="0" smtClean="0">
                        <a:solidFill>
                          <a:schemeClr val="dk1"/>
                        </a:solidFill>
                        <a:effectLst/>
                        <a:latin typeface="+mn-lt"/>
                        <a:ea typeface="+mn-ea"/>
                        <a:cs typeface="+mn-cs"/>
                      </a:endParaRPr>
                    </a:p>
                    <a:p>
                      <a:r>
                        <a:rPr lang="en-GB" sz="1800" kern="1200" dirty="0" smtClean="0">
                          <a:solidFill>
                            <a:schemeClr val="dk1"/>
                          </a:solidFill>
                          <a:effectLst/>
                          <a:latin typeface="+mn-lt"/>
                          <a:ea typeface="+mn-ea"/>
                          <a:cs typeface="+mn-cs"/>
                        </a:rPr>
                        <a:t> </a:t>
                      </a:r>
                      <a:endParaRPr lang="ru-RU" sz="1800" kern="1200" dirty="0" smtClean="0">
                        <a:solidFill>
                          <a:schemeClr val="dk1"/>
                        </a:solidFill>
                        <a:effectLst/>
                        <a:latin typeface="+mn-lt"/>
                        <a:ea typeface="+mn-ea"/>
                        <a:cs typeface="+mn-cs"/>
                      </a:endParaRPr>
                    </a:p>
                    <a:p>
                      <a:r>
                        <a:rPr lang="en-US" sz="1800" kern="1200" dirty="0" smtClean="0">
                          <a:solidFill>
                            <a:schemeClr val="dk1"/>
                          </a:solidFill>
                          <a:effectLst/>
                          <a:latin typeface="+mn-lt"/>
                          <a:ea typeface="+mn-ea"/>
                          <a:cs typeface="+mn-cs"/>
                        </a:rPr>
                        <a:t>The scope of cooperation of this work includes, first of all, the </a:t>
                      </a:r>
                      <a:r>
                        <a:rPr lang="en-US" sz="1800" b="1" kern="1200" dirty="0" smtClean="0">
                          <a:solidFill>
                            <a:schemeClr val="dk1"/>
                          </a:solidFill>
                          <a:effectLst/>
                          <a:latin typeface="+mn-lt"/>
                          <a:ea typeface="+mn-ea"/>
                          <a:cs typeface="+mn-cs"/>
                        </a:rPr>
                        <a:t>technological design</a:t>
                      </a:r>
                      <a:r>
                        <a:rPr lang="en-US" sz="1800" kern="1200" dirty="0" smtClean="0">
                          <a:solidFill>
                            <a:schemeClr val="dk1"/>
                          </a:solidFill>
                          <a:effectLst/>
                          <a:latin typeface="+mn-lt"/>
                          <a:ea typeface="+mn-ea"/>
                          <a:cs typeface="+mn-cs"/>
                        </a:rPr>
                        <a:t> of the </a:t>
                      </a:r>
                      <a:r>
                        <a:rPr lang="en-US" sz="1800" b="1" kern="1200" cap="all" dirty="0" smtClean="0">
                          <a:solidFill>
                            <a:schemeClr val="dk1"/>
                          </a:solidFill>
                          <a:effectLst/>
                          <a:latin typeface="+mn-lt"/>
                          <a:ea typeface="+mn-ea"/>
                          <a:cs typeface="+mn-cs"/>
                        </a:rPr>
                        <a:t>branch box (BB)</a:t>
                      </a:r>
                      <a:r>
                        <a:rPr lang="en-US" sz="1800" kern="1200" dirty="0" smtClean="0">
                          <a:solidFill>
                            <a:schemeClr val="dk1"/>
                          </a:solidFill>
                          <a:effectLst/>
                          <a:latin typeface="+mn-lt"/>
                          <a:ea typeface="+mn-ea"/>
                          <a:cs typeface="+mn-cs"/>
                        </a:rPr>
                        <a:t>, which distribute helium supply to four SFRS experimental branches. Conceptual design and preparation for the introduction of devices will be performed by both organizations GSI and BINP SB RAS. BINP SB RAS will perform technological design. The GSI will provide scientific support. </a:t>
                      </a:r>
                      <a:endParaRPr lang="ru-RU" dirty="0" smtClean="0"/>
                    </a:p>
                    <a:p>
                      <a:endParaRPr lang="ru-RU" dirty="0"/>
                    </a:p>
                  </a:txBody>
                  <a:tcPr/>
                </a:tc>
              </a:tr>
              <a:tr h="370840">
                <a:tc>
                  <a:txBody>
                    <a:bodyPr/>
                    <a:lstStyle/>
                    <a:p>
                      <a:pPr marL="285750" lvl="0" indent="-285750">
                        <a:buFont typeface="Arial" panose="020B0604020202020204" pitchFamily="34" charset="0"/>
                        <a:buChar char="•"/>
                      </a:pPr>
                      <a:r>
                        <a:rPr lang="en-GB" sz="1800" kern="1200" dirty="0" smtClean="0">
                          <a:solidFill>
                            <a:schemeClr val="dk1"/>
                          </a:solidFill>
                          <a:effectLst/>
                          <a:latin typeface="+mn-lt"/>
                          <a:ea typeface="+mn-ea"/>
                          <a:cs typeface="+mn-cs"/>
                        </a:rPr>
                        <a:t>BINP developed sub-cooler of the BB. 1000 l </a:t>
                      </a:r>
                      <a:r>
                        <a:rPr lang="en-GB" sz="1800" kern="1200" dirty="0" err="1" smtClean="0">
                          <a:solidFill>
                            <a:schemeClr val="dk1"/>
                          </a:solidFill>
                          <a:effectLst/>
                          <a:latin typeface="+mn-lt"/>
                          <a:ea typeface="+mn-ea"/>
                          <a:cs typeface="+mn-cs"/>
                        </a:rPr>
                        <a:t>LHe</a:t>
                      </a:r>
                      <a:r>
                        <a:rPr lang="en-GB" sz="1800" kern="1200" dirty="0" smtClean="0">
                          <a:solidFill>
                            <a:schemeClr val="dk1"/>
                          </a:solidFill>
                          <a:effectLst/>
                          <a:latin typeface="+mn-lt"/>
                          <a:ea typeface="+mn-ea"/>
                          <a:cs typeface="+mn-cs"/>
                        </a:rPr>
                        <a:t> vessel, 105 g/sec flow;</a:t>
                      </a:r>
                      <a:endParaRPr lang="ru-RU" sz="18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n-GB" sz="1800" kern="1200" dirty="0" smtClean="0">
                          <a:solidFill>
                            <a:schemeClr val="dk1"/>
                          </a:solidFill>
                          <a:effectLst/>
                          <a:latin typeface="+mn-lt"/>
                          <a:ea typeface="+mn-ea"/>
                          <a:cs typeface="+mn-cs"/>
                        </a:rPr>
                        <a:t>BINP defined a design of vacuum shell. Conceptual 3D model is ready;</a:t>
                      </a:r>
                      <a:endParaRPr lang="ru-RU" sz="1800" kern="1200" dirty="0" smtClean="0">
                        <a:solidFill>
                          <a:schemeClr val="dk1"/>
                        </a:solidFill>
                        <a:effectLst/>
                        <a:latin typeface="+mn-lt"/>
                        <a:ea typeface="+mn-ea"/>
                        <a:cs typeface="+mn-cs"/>
                      </a:endParaRPr>
                    </a:p>
                    <a:p>
                      <a:pPr marL="285750" lvl="0" indent="-285750">
                        <a:buFont typeface="Arial" panose="020B0604020202020204" pitchFamily="34" charset="0"/>
                        <a:buChar char="•"/>
                      </a:pPr>
                      <a:r>
                        <a:rPr lang="en-GB" sz="1800" kern="1200" dirty="0" smtClean="0">
                          <a:solidFill>
                            <a:schemeClr val="dk1"/>
                          </a:solidFill>
                          <a:effectLst/>
                          <a:latin typeface="+mn-lt"/>
                          <a:ea typeface="+mn-ea"/>
                          <a:cs typeface="+mn-cs"/>
                        </a:rPr>
                        <a:t>For next design works, BINP needs a Detail specification of BB. It should be ready 2020/01.</a:t>
                      </a:r>
                      <a:endParaRPr lang="ru-RU" sz="1800" kern="1200" dirty="0">
                        <a:solidFill>
                          <a:schemeClr val="dk1"/>
                        </a:solidFill>
                        <a:effectLst/>
                        <a:latin typeface="+mn-lt"/>
                        <a:ea typeface="+mn-ea"/>
                        <a:cs typeface="+mn-cs"/>
                      </a:endParaRPr>
                    </a:p>
                  </a:txBody>
                  <a:tcPr/>
                </a:tc>
              </a:tr>
              <a:tr h="370840">
                <a:tc>
                  <a:txBody>
                    <a:bodyPr/>
                    <a:lstStyle/>
                    <a:p>
                      <a:r>
                        <a:rPr lang="en-GB" sz="1800" kern="1200" dirty="0" smtClean="0">
                          <a:solidFill>
                            <a:schemeClr val="dk1"/>
                          </a:solidFill>
                          <a:effectLst/>
                          <a:latin typeface="+mn-lt"/>
                          <a:ea typeface="+mn-ea"/>
                          <a:cs typeface="+mn-cs"/>
                        </a:rPr>
                        <a:t>According to our agreements 27 November 2019, GSI will prepare a contract FAIR-BINP for development and production of Transfer lines, part of Feed/End boxes and BB in May, 2020.</a:t>
                      </a:r>
                      <a:endParaRPr lang="ru-RU" sz="1800" kern="1200" dirty="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10000460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p:cNvSpPr txBox="1">
            <a:spLocks/>
          </p:cNvSpPr>
          <p:nvPr/>
        </p:nvSpPr>
        <p:spPr>
          <a:xfrm>
            <a:off x="1507249" y="184839"/>
            <a:ext cx="6686550" cy="705544"/>
          </a:xfrm>
          <a:prstGeom prst="rect">
            <a:avLst/>
          </a:prstGeom>
        </p:spPr>
        <p:txBody>
          <a:bodyPr vert="horz" lIns="74295" tIns="37148" rIns="74295" bIns="37148"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en-US" sz="2925" dirty="0">
                <a:solidFill>
                  <a:srgbClr val="17375E"/>
                </a:solidFill>
                <a:latin typeface="Comic Sans MS" pitchFamily="66" charset="0"/>
              </a:rPr>
              <a:t>design of the BRANCH BOX (BB)</a:t>
            </a:r>
            <a:endParaRPr lang="ru-RU" sz="2925" dirty="0">
              <a:solidFill>
                <a:srgbClr val="17375E"/>
              </a:solidFill>
              <a:latin typeface="Comic Sans MS" pitchFamily="66" charset="0"/>
            </a:endParaRPr>
          </a:p>
        </p:txBody>
      </p:sp>
      <p:sp>
        <p:nvSpPr>
          <p:cNvPr id="3" name="Нижний колонтитул 2"/>
          <p:cNvSpPr>
            <a:spLocks noGrp="1"/>
          </p:cNvSpPr>
          <p:nvPr>
            <p:ph type="ftr" sz="quarter" idx="11"/>
          </p:nvPr>
        </p:nvSpPr>
        <p:spPr>
          <a:xfrm>
            <a:off x="1124607" y="6356352"/>
            <a:ext cx="7220607" cy="365125"/>
          </a:xfrm>
        </p:spPr>
        <p:txBody>
          <a:bodyPr/>
          <a:lstStyle/>
          <a:p>
            <a:r>
              <a:rPr lang="en-US" dirty="0" smtClean="0"/>
              <a:t>BINP_FAIR meeting 2020 May 25_29                                 SFRS local cryogenic          </a:t>
            </a:r>
            <a:r>
              <a:rPr lang="en-US" dirty="0" err="1" smtClean="0"/>
              <a:t>E.Pyata</a:t>
            </a:r>
            <a:endParaRPr lang="en-US" dirty="0"/>
          </a:p>
        </p:txBody>
      </p:sp>
      <p:sp>
        <p:nvSpPr>
          <p:cNvPr id="4" name="Номер слайда 3"/>
          <p:cNvSpPr>
            <a:spLocks noGrp="1"/>
          </p:cNvSpPr>
          <p:nvPr>
            <p:ph type="sldNum" sz="quarter" idx="12"/>
          </p:nvPr>
        </p:nvSpPr>
        <p:spPr/>
        <p:txBody>
          <a:bodyPr/>
          <a:lstStyle/>
          <a:p>
            <a:fld id="{ABA80EE7-ABEB-45F5-9263-42A0E4DE94A6}" type="slidenum">
              <a:rPr lang="en-US" smtClean="0"/>
              <a:t>3</a:t>
            </a:fld>
            <a:endParaRPr lang="en-US"/>
          </a:p>
        </p:txBody>
      </p:sp>
      <p:pic>
        <p:nvPicPr>
          <p:cNvPr id="6" name="Рисунок 5"/>
          <p:cNvPicPr>
            <a:picLocks noChangeAspect="1"/>
          </p:cNvPicPr>
          <p:nvPr/>
        </p:nvPicPr>
        <p:blipFill>
          <a:blip r:embed="rId3"/>
          <a:stretch>
            <a:fillRect/>
          </a:stretch>
        </p:blipFill>
        <p:spPr>
          <a:xfrm>
            <a:off x="152662" y="1152065"/>
            <a:ext cx="5113020" cy="3649980"/>
          </a:xfrm>
          <a:prstGeom prst="rect">
            <a:avLst/>
          </a:prstGeom>
        </p:spPr>
      </p:pic>
      <p:pic>
        <p:nvPicPr>
          <p:cNvPr id="10" name="Рисунок 9"/>
          <p:cNvPicPr>
            <a:picLocks noChangeAspect="1"/>
          </p:cNvPicPr>
          <p:nvPr/>
        </p:nvPicPr>
        <p:blipFill>
          <a:blip r:embed="rId4"/>
          <a:stretch>
            <a:fillRect/>
          </a:stretch>
        </p:blipFill>
        <p:spPr>
          <a:xfrm>
            <a:off x="5725379" y="2444690"/>
            <a:ext cx="3878580" cy="3665220"/>
          </a:xfrm>
          <a:prstGeom prst="rect">
            <a:avLst/>
          </a:prstGeom>
        </p:spPr>
      </p:pic>
    </p:spTree>
    <p:extLst>
      <p:ext uri="{BB962C8B-B14F-4D97-AF65-F5344CB8AC3E}">
        <p14:creationId xmlns:p14="http://schemas.microsoft.com/office/powerpoint/2010/main" val="9099882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p:cNvSpPr txBox="1">
            <a:spLocks/>
          </p:cNvSpPr>
          <p:nvPr/>
        </p:nvSpPr>
        <p:spPr>
          <a:xfrm>
            <a:off x="1507249" y="184839"/>
            <a:ext cx="6686550" cy="705544"/>
          </a:xfrm>
          <a:prstGeom prst="rect">
            <a:avLst/>
          </a:prstGeom>
        </p:spPr>
        <p:txBody>
          <a:bodyPr vert="horz" lIns="74295" tIns="37148" rIns="74295" bIns="37148"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en-US" sz="2925" dirty="0">
                <a:solidFill>
                  <a:srgbClr val="17375E"/>
                </a:solidFill>
                <a:latin typeface="Comic Sans MS" pitchFamily="66" charset="0"/>
              </a:rPr>
              <a:t>design of the BRANCH BOX (BB)</a:t>
            </a:r>
            <a:endParaRPr lang="ru-RU" sz="2925" dirty="0">
              <a:solidFill>
                <a:srgbClr val="17375E"/>
              </a:solidFill>
              <a:latin typeface="Comic Sans MS" pitchFamily="66" charset="0"/>
            </a:endParaRPr>
          </a:p>
        </p:txBody>
      </p:sp>
      <p:sp>
        <p:nvSpPr>
          <p:cNvPr id="3" name="Нижний колонтитул 2"/>
          <p:cNvSpPr>
            <a:spLocks noGrp="1"/>
          </p:cNvSpPr>
          <p:nvPr>
            <p:ph type="ftr" sz="quarter" idx="11"/>
          </p:nvPr>
        </p:nvSpPr>
        <p:spPr>
          <a:xfrm>
            <a:off x="1124607" y="6356352"/>
            <a:ext cx="7220607" cy="365125"/>
          </a:xfrm>
        </p:spPr>
        <p:txBody>
          <a:bodyPr/>
          <a:lstStyle/>
          <a:p>
            <a:r>
              <a:rPr lang="en-US" dirty="0" smtClean="0"/>
              <a:t>BINP_FAIR meeting 2020 May 25_29                                 SFRS local cryogenic          </a:t>
            </a:r>
            <a:r>
              <a:rPr lang="en-US" dirty="0" err="1" smtClean="0"/>
              <a:t>E.Pyata</a:t>
            </a:r>
            <a:endParaRPr lang="en-US" dirty="0"/>
          </a:p>
        </p:txBody>
      </p:sp>
      <p:sp>
        <p:nvSpPr>
          <p:cNvPr id="4" name="Номер слайда 3"/>
          <p:cNvSpPr>
            <a:spLocks noGrp="1"/>
          </p:cNvSpPr>
          <p:nvPr>
            <p:ph type="sldNum" sz="quarter" idx="12"/>
          </p:nvPr>
        </p:nvSpPr>
        <p:spPr/>
        <p:txBody>
          <a:bodyPr/>
          <a:lstStyle/>
          <a:p>
            <a:fld id="{ABA80EE7-ABEB-45F5-9263-42A0E4DE94A6}" type="slidenum">
              <a:rPr lang="en-US" smtClean="0"/>
              <a:t>4</a:t>
            </a:fld>
            <a:endParaRPr lang="en-US"/>
          </a:p>
        </p:txBody>
      </p:sp>
      <p:pic>
        <p:nvPicPr>
          <p:cNvPr id="2" name="Рисунок 1"/>
          <p:cNvPicPr>
            <a:picLocks noChangeAspect="1"/>
          </p:cNvPicPr>
          <p:nvPr/>
        </p:nvPicPr>
        <p:blipFill rotWithShape="1">
          <a:blip r:embed="rId3" cstate="email">
            <a:extLst>
              <a:ext uri="{28A0092B-C50C-407E-A947-70E740481C1C}">
                <a14:useLocalDpi xmlns:a14="http://schemas.microsoft.com/office/drawing/2010/main"/>
              </a:ext>
            </a:extLst>
          </a:blip>
          <a:srcRect r="-4378" b="-875"/>
          <a:stretch/>
        </p:blipFill>
        <p:spPr>
          <a:xfrm>
            <a:off x="409757" y="1396985"/>
            <a:ext cx="8881534" cy="3913110"/>
          </a:xfrm>
          <a:prstGeom prst="rect">
            <a:avLst/>
          </a:prstGeom>
        </p:spPr>
      </p:pic>
      <p:sp>
        <p:nvSpPr>
          <p:cNvPr id="5" name="Прямоугольник 4"/>
          <p:cNvSpPr/>
          <p:nvPr/>
        </p:nvSpPr>
        <p:spPr>
          <a:xfrm>
            <a:off x="1367366" y="1060705"/>
            <a:ext cx="6430434" cy="369332"/>
          </a:xfrm>
          <a:prstGeom prst="rect">
            <a:avLst/>
          </a:prstGeom>
        </p:spPr>
        <p:txBody>
          <a:bodyPr wrap="square">
            <a:spAutoFit/>
          </a:bodyPr>
          <a:lstStyle/>
          <a:p>
            <a:r>
              <a:rPr lang="en-US" b="1" dirty="0" smtClean="0">
                <a:solidFill>
                  <a:schemeClr val="accent1">
                    <a:lumMod val="75000"/>
                  </a:schemeClr>
                </a:solidFill>
                <a:latin typeface="Comic Sans MS" panose="030F0702030302020204" pitchFamily="66" charset="0"/>
              </a:rPr>
              <a:t>Evaluation of sub-cooler (Y. Xiang 11/11/2019)</a:t>
            </a:r>
            <a:endParaRPr lang="en-US" b="1" dirty="0">
              <a:solidFill>
                <a:schemeClr val="accent1">
                  <a:lumMod val="75000"/>
                </a:schemeClr>
              </a:solidFill>
              <a:latin typeface="Comic Sans MS" panose="030F0702030302020204" pitchFamily="66" charset="0"/>
            </a:endParaRPr>
          </a:p>
        </p:txBody>
      </p:sp>
      <p:sp>
        <p:nvSpPr>
          <p:cNvPr id="9" name="Прямоугольник 8"/>
          <p:cNvSpPr/>
          <p:nvPr/>
        </p:nvSpPr>
        <p:spPr>
          <a:xfrm>
            <a:off x="185591" y="5310095"/>
            <a:ext cx="9559542" cy="923330"/>
          </a:xfrm>
          <a:prstGeom prst="rect">
            <a:avLst/>
          </a:prstGeom>
        </p:spPr>
        <p:txBody>
          <a:bodyPr wrap="square">
            <a:spAutoFit/>
          </a:bodyPr>
          <a:lstStyle/>
          <a:p>
            <a:r>
              <a:rPr lang="en-US" b="1" dirty="0" smtClean="0">
                <a:solidFill>
                  <a:schemeClr val="accent1">
                    <a:lumMod val="75000"/>
                  </a:schemeClr>
                </a:solidFill>
                <a:latin typeface="Comic Sans MS" panose="030F0702030302020204" pitchFamily="66" charset="0"/>
              </a:rPr>
              <a:t>The </a:t>
            </a:r>
            <a:r>
              <a:rPr lang="en-US" b="1" dirty="0" err="1">
                <a:solidFill>
                  <a:schemeClr val="accent1">
                    <a:lumMod val="75000"/>
                  </a:schemeClr>
                </a:solidFill>
                <a:latin typeface="Comic Sans MS" panose="030F0702030302020204" pitchFamily="66" charset="0"/>
              </a:rPr>
              <a:t>subcooler</a:t>
            </a:r>
            <a:r>
              <a:rPr lang="en-US" b="1" dirty="0">
                <a:solidFill>
                  <a:schemeClr val="accent1">
                    <a:lumMod val="75000"/>
                  </a:schemeClr>
                </a:solidFill>
                <a:latin typeface="Comic Sans MS" panose="030F0702030302020204" pitchFamily="66" charset="0"/>
              </a:rPr>
              <a:t> vessel layout above was presented by the BINP colleague, Sergei G. Pivovarov on </a:t>
            </a:r>
            <a:r>
              <a:rPr lang="en-US" b="1" dirty="0" smtClean="0">
                <a:solidFill>
                  <a:schemeClr val="accent1">
                    <a:lumMod val="75000"/>
                  </a:schemeClr>
                </a:solidFill>
                <a:latin typeface="Comic Sans MS" panose="030F0702030302020204" pitchFamily="66" charset="0"/>
              </a:rPr>
              <a:t>07-11-2019 </a:t>
            </a:r>
            <a:r>
              <a:rPr lang="en-US" b="1" dirty="0">
                <a:solidFill>
                  <a:schemeClr val="accent1">
                    <a:lumMod val="75000"/>
                  </a:schemeClr>
                </a:solidFill>
                <a:latin typeface="Comic Sans MS" panose="030F0702030302020204" pitchFamily="66" charset="0"/>
              </a:rPr>
              <a:t>at GSI. The total effective volume of the </a:t>
            </a:r>
            <a:r>
              <a:rPr lang="en-US" b="1" dirty="0" err="1">
                <a:solidFill>
                  <a:schemeClr val="accent1">
                    <a:lumMod val="75000"/>
                  </a:schemeClr>
                </a:solidFill>
                <a:latin typeface="Comic Sans MS" panose="030F0702030302020204" pitchFamily="66" charset="0"/>
              </a:rPr>
              <a:t>subcooler</a:t>
            </a:r>
            <a:r>
              <a:rPr lang="en-US" b="1" dirty="0">
                <a:solidFill>
                  <a:schemeClr val="accent1">
                    <a:lumMod val="75000"/>
                  </a:schemeClr>
                </a:solidFill>
                <a:latin typeface="Comic Sans MS" panose="030F0702030302020204" pitchFamily="66" charset="0"/>
              </a:rPr>
              <a:t> vessel can be </a:t>
            </a:r>
            <a:r>
              <a:rPr lang="en-US" b="1" dirty="0" smtClean="0">
                <a:solidFill>
                  <a:schemeClr val="accent1">
                    <a:lumMod val="75000"/>
                  </a:schemeClr>
                </a:solidFill>
                <a:latin typeface="Comic Sans MS" panose="030F0702030302020204" pitchFamily="66" charset="0"/>
              </a:rPr>
              <a:t>calculated, ca</a:t>
            </a:r>
            <a:r>
              <a:rPr lang="en-US" b="1" dirty="0">
                <a:solidFill>
                  <a:schemeClr val="accent1">
                    <a:lumMod val="75000"/>
                  </a:schemeClr>
                </a:solidFill>
                <a:latin typeface="Comic Sans MS" panose="030F0702030302020204" pitchFamily="66" charset="0"/>
              </a:rPr>
              <a:t>. 929 liter (= [ π x (0.608/2)² x 3.2 ] x 1000). </a:t>
            </a:r>
          </a:p>
        </p:txBody>
      </p:sp>
    </p:spTree>
    <p:extLst>
      <p:ext uri="{BB962C8B-B14F-4D97-AF65-F5344CB8AC3E}">
        <p14:creationId xmlns:p14="http://schemas.microsoft.com/office/powerpoint/2010/main" val="29181716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p:cNvSpPr txBox="1">
            <a:spLocks/>
          </p:cNvSpPr>
          <p:nvPr/>
        </p:nvSpPr>
        <p:spPr>
          <a:xfrm>
            <a:off x="1658664" y="0"/>
            <a:ext cx="6686550" cy="705544"/>
          </a:xfrm>
          <a:prstGeom prst="rect">
            <a:avLst/>
          </a:prstGeom>
        </p:spPr>
        <p:txBody>
          <a:bodyPr vert="horz" lIns="74295" tIns="37148" rIns="74295" bIns="37148"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en-US" sz="2925" dirty="0" smtClean="0">
                <a:solidFill>
                  <a:srgbClr val="17375E"/>
                </a:solidFill>
                <a:latin typeface="Comic Sans MS" pitchFamily="66" charset="0"/>
              </a:rPr>
              <a:t>Sub-cooler of </a:t>
            </a:r>
            <a:r>
              <a:rPr lang="en-US" sz="2925" dirty="0">
                <a:solidFill>
                  <a:srgbClr val="17375E"/>
                </a:solidFill>
                <a:latin typeface="Comic Sans MS" pitchFamily="66" charset="0"/>
              </a:rPr>
              <a:t>the BRANCH </a:t>
            </a:r>
            <a:r>
              <a:rPr lang="en-US" sz="2925" dirty="0" smtClean="0">
                <a:solidFill>
                  <a:srgbClr val="17375E"/>
                </a:solidFill>
                <a:latin typeface="Comic Sans MS" pitchFamily="66" charset="0"/>
              </a:rPr>
              <a:t>BOX</a:t>
            </a:r>
            <a:endParaRPr lang="ru-RU" sz="2925" dirty="0">
              <a:solidFill>
                <a:srgbClr val="17375E"/>
              </a:solidFill>
              <a:latin typeface="Comic Sans MS" pitchFamily="66" charset="0"/>
            </a:endParaRPr>
          </a:p>
        </p:txBody>
      </p:sp>
      <p:sp>
        <p:nvSpPr>
          <p:cNvPr id="3" name="Нижний колонтитул 2"/>
          <p:cNvSpPr>
            <a:spLocks noGrp="1"/>
          </p:cNvSpPr>
          <p:nvPr>
            <p:ph type="ftr" sz="quarter" idx="11"/>
          </p:nvPr>
        </p:nvSpPr>
        <p:spPr>
          <a:xfrm>
            <a:off x="1124607" y="6356352"/>
            <a:ext cx="7220607" cy="365125"/>
          </a:xfrm>
        </p:spPr>
        <p:txBody>
          <a:bodyPr/>
          <a:lstStyle/>
          <a:p>
            <a:r>
              <a:rPr lang="en-US" dirty="0" smtClean="0"/>
              <a:t>BINP_FAIR meeting 2020 May 25_29                                 SFRS local cryogenic          </a:t>
            </a:r>
            <a:r>
              <a:rPr lang="en-US" dirty="0" err="1" smtClean="0"/>
              <a:t>E.Pyata</a:t>
            </a:r>
            <a:endParaRPr lang="en-US" dirty="0"/>
          </a:p>
        </p:txBody>
      </p:sp>
      <p:sp>
        <p:nvSpPr>
          <p:cNvPr id="4" name="Номер слайда 3"/>
          <p:cNvSpPr>
            <a:spLocks noGrp="1"/>
          </p:cNvSpPr>
          <p:nvPr>
            <p:ph type="sldNum" sz="quarter" idx="12"/>
          </p:nvPr>
        </p:nvSpPr>
        <p:spPr/>
        <p:txBody>
          <a:bodyPr/>
          <a:lstStyle/>
          <a:p>
            <a:fld id="{ABA80EE7-ABEB-45F5-9263-42A0E4DE94A6}" type="slidenum">
              <a:rPr lang="en-US" smtClean="0"/>
              <a:t>5</a:t>
            </a:fld>
            <a:endParaRPr lang="en-US"/>
          </a:p>
        </p:txBody>
      </p:sp>
      <p:sp>
        <p:nvSpPr>
          <p:cNvPr id="2" name="Прямоугольник 1"/>
          <p:cNvSpPr/>
          <p:nvPr/>
        </p:nvSpPr>
        <p:spPr>
          <a:xfrm>
            <a:off x="800099" y="813506"/>
            <a:ext cx="8250767" cy="1200329"/>
          </a:xfrm>
          <a:prstGeom prst="rect">
            <a:avLst/>
          </a:prstGeom>
        </p:spPr>
        <p:txBody>
          <a:bodyPr wrap="square">
            <a:spAutoFit/>
          </a:bodyPr>
          <a:lstStyle/>
          <a:p>
            <a:r>
              <a:rPr lang="en-US" b="1" dirty="0" smtClean="0">
                <a:solidFill>
                  <a:schemeClr val="accent1">
                    <a:lumMod val="75000"/>
                  </a:schemeClr>
                </a:solidFill>
                <a:latin typeface="Comic Sans MS" panose="030F0702030302020204" pitchFamily="66" charset="0"/>
              </a:rPr>
              <a:t> </a:t>
            </a:r>
            <a:r>
              <a:rPr lang="en-US" b="1" dirty="0">
                <a:solidFill>
                  <a:schemeClr val="accent1">
                    <a:lumMod val="75000"/>
                  </a:schemeClr>
                </a:solidFill>
                <a:latin typeface="Comic Sans MS" panose="030F0702030302020204" pitchFamily="66" charset="0"/>
              </a:rPr>
              <a:t>According to the specification (draft) of GSI, the required ullage is ~ 20% of total volume: ca. 185 liter (=</a:t>
            </a:r>
          </a:p>
          <a:p>
            <a:r>
              <a:rPr lang="en-US" b="1" dirty="0">
                <a:solidFill>
                  <a:schemeClr val="accent1">
                    <a:lumMod val="75000"/>
                  </a:schemeClr>
                </a:solidFill>
                <a:latin typeface="Comic Sans MS" panose="030F0702030302020204" pitchFamily="66" charset="0"/>
              </a:rPr>
              <a:t>929 x 0.2). Therefore the maximum </a:t>
            </a:r>
            <a:r>
              <a:rPr lang="en-US" b="1" dirty="0" err="1">
                <a:solidFill>
                  <a:schemeClr val="accent1">
                    <a:lumMod val="75000"/>
                  </a:schemeClr>
                </a:solidFill>
                <a:latin typeface="Comic Sans MS" panose="030F0702030302020204" pitchFamily="66" charset="0"/>
              </a:rPr>
              <a:t>LHe</a:t>
            </a:r>
            <a:r>
              <a:rPr lang="en-US" b="1" dirty="0">
                <a:solidFill>
                  <a:schemeClr val="accent1">
                    <a:lumMod val="75000"/>
                  </a:schemeClr>
                </a:solidFill>
                <a:latin typeface="Comic Sans MS" panose="030F0702030302020204" pitchFamily="66" charset="0"/>
              </a:rPr>
              <a:t> level in vessel shall be less than 460 mm from the bottom.</a:t>
            </a:r>
          </a:p>
        </p:txBody>
      </p:sp>
      <p:pic>
        <p:nvPicPr>
          <p:cNvPr id="5" name="Рисунок 4"/>
          <p:cNvPicPr>
            <a:picLocks noChangeAspect="1"/>
          </p:cNvPicPr>
          <p:nvPr/>
        </p:nvPicPr>
        <p:blipFill>
          <a:blip r:embed="rId3"/>
          <a:stretch>
            <a:fillRect/>
          </a:stretch>
        </p:blipFill>
        <p:spPr>
          <a:xfrm>
            <a:off x="719666" y="2121797"/>
            <a:ext cx="7758412" cy="3965411"/>
          </a:xfrm>
          <a:prstGeom prst="rect">
            <a:avLst/>
          </a:prstGeom>
        </p:spPr>
      </p:pic>
    </p:spTree>
    <p:extLst>
      <p:ext uri="{BB962C8B-B14F-4D97-AF65-F5344CB8AC3E}">
        <p14:creationId xmlns:p14="http://schemas.microsoft.com/office/powerpoint/2010/main" val="23883619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p:cNvSpPr txBox="1">
            <a:spLocks/>
          </p:cNvSpPr>
          <p:nvPr/>
        </p:nvSpPr>
        <p:spPr>
          <a:xfrm>
            <a:off x="1658664" y="0"/>
            <a:ext cx="6686550" cy="705544"/>
          </a:xfrm>
          <a:prstGeom prst="rect">
            <a:avLst/>
          </a:prstGeom>
        </p:spPr>
        <p:txBody>
          <a:bodyPr vert="horz" lIns="74295" tIns="37148" rIns="74295" bIns="37148"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en-US" sz="2925" dirty="0" smtClean="0">
                <a:solidFill>
                  <a:srgbClr val="17375E"/>
                </a:solidFill>
                <a:latin typeface="Comic Sans MS" pitchFamily="66" charset="0"/>
              </a:rPr>
              <a:t>Sub-cooler of </a:t>
            </a:r>
            <a:r>
              <a:rPr lang="en-US" sz="2925" dirty="0">
                <a:solidFill>
                  <a:srgbClr val="17375E"/>
                </a:solidFill>
                <a:latin typeface="Comic Sans MS" pitchFamily="66" charset="0"/>
              </a:rPr>
              <a:t>the BRANCH </a:t>
            </a:r>
            <a:r>
              <a:rPr lang="en-US" sz="2925" dirty="0" smtClean="0">
                <a:solidFill>
                  <a:srgbClr val="17375E"/>
                </a:solidFill>
                <a:latin typeface="Comic Sans MS" pitchFamily="66" charset="0"/>
              </a:rPr>
              <a:t>BOX</a:t>
            </a:r>
            <a:endParaRPr lang="ru-RU" sz="2925" dirty="0">
              <a:solidFill>
                <a:srgbClr val="17375E"/>
              </a:solidFill>
              <a:latin typeface="Comic Sans MS" pitchFamily="66" charset="0"/>
            </a:endParaRPr>
          </a:p>
        </p:txBody>
      </p:sp>
      <p:sp>
        <p:nvSpPr>
          <p:cNvPr id="3" name="Нижний колонтитул 2"/>
          <p:cNvSpPr>
            <a:spLocks noGrp="1"/>
          </p:cNvSpPr>
          <p:nvPr>
            <p:ph type="ftr" sz="quarter" idx="11"/>
          </p:nvPr>
        </p:nvSpPr>
        <p:spPr>
          <a:xfrm>
            <a:off x="1124607" y="6356352"/>
            <a:ext cx="7220607" cy="365125"/>
          </a:xfrm>
        </p:spPr>
        <p:txBody>
          <a:bodyPr/>
          <a:lstStyle/>
          <a:p>
            <a:r>
              <a:rPr lang="en-US" dirty="0" smtClean="0"/>
              <a:t>BINP_FAIR meeting 2020 May 25_29                                 SFRS local cryogenic          </a:t>
            </a:r>
            <a:r>
              <a:rPr lang="en-US" dirty="0" err="1" smtClean="0"/>
              <a:t>E.Pyata</a:t>
            </a:r>
            <a:endParaRPr lang="en-US" dirty="0"/>
          </a:p>
        </p:txBody>
      </p:sp>
      <p:sp>
        <p:nvSpPr>
          <p:cNvPr id="4" name="Номер слайда 3"/>
          <p:cNvSpPr>
            <a:spLocks noGrp="1"/>
          </p:cNvSpPr>
          <p:nvPr>
            <p:ph type="sldNum" sz="quarter" idx="12"/>
          </p:nvPr>
        </p:nvSpPr>
        <p:spPr/>
        <p:txBody>
          <a:bodyPr/>
          <a:lstStyle/>
          <a:p>
            <a:fld id="{ABA80EE7-ABEB-45F5-9263-42A0E4DE94A6}" type="slidenum">
              <a:rPr lang="en-US" smtClean="0"/>
              <a:t>6</a:t>
            </a:fld>
            <a:endParaRPr lang="en-US"/>
          </a:p>
        </p:txBody>
      </p:sp>
      <p:sp>
        <p:nvSpPr>
          <p:cNvPr id="2" name="Прямоугольник 1"/>
          <p:cNvSpPr/>
          <p:nvPr/>
        </p:nvSpPr>
        <p:spPr>
          <a:xfrm>
            <a:off x="800099" y="813506"/>
            <a:ext cx="8250767" cy="2585323"/>
          </a:xfrm>
          <a:prstGeom prst="rect">
            <a:avLst/>
          </a:prstGeom>
        </p:spPr>
        <p:txBody>
          <a:bodyPr wrap="square">
            <a:spAutoFit/>
          </a:bodyPr>
          <a:lstStyle/>
          <a:p>
            <a:r>
              <a:rPr lang="en-US" b="1" dirty="0" smtClean="0">
                <a:solidFill>
                  <a:schemeClr val="accent1">
                    <a:lumMod val="75000"/>
                  </a:schemeClr>
                </a:solidFill>
                <a:latin typeface="Comic Sans MS" panose="030F0702030302020204" pitchFamily="66" charset="0"/>
              </a:rPr>
              <a:t> </a:t>
            </a:r>
            <a:r>
              <a:rPr lang="en-US" b="1" dirty="0">
                <a:solidFill>
                  <a:schemeClr val="accent1">
                    <a:lumMod val="75000"/>
                  </a:schemeClr>
                </a:solidFill>
                <a:latin typeface="Comic Sans MS" panose="030F0702030302020204" pitchFamily="66" charset="0"/>
              </a:rPr>
              <a:t>According to the specification (draft) of GSI, the required ullage is ~ 20% of total volume: ca. 185 liter (=</a:t>
            </a:r>
          </a:p>
          <a:p>
            <a:r>
              <a:rPr lang="en-US" b="1" dirty="0">
                <a:solidFill>
                  <a:schemeClr val="accent1">
                    <a:lumMod val="75000"/>
                  </a:schemeClr>
                </a:solidFill>
                <a:latin typeface="Comic Sans MS" panose="030F0702030302020204" pitchFamily="66" charset="0"/>
              </a:rPr>
              <a:t>929 x 0.2). Therefore the maximum </a:t>
            </a:r>
            <a:r>
              <a:rPr lang="en-US" b="1" dirty="0" err="1">
                <a:solidFill>
                  <a:schemeClr val="accent1">
                    <a:lumMod val="75000"/>
                  </a:schemeClr>
                </a:solidFill>
                <a:latin typeface="Comic Sans MS" panose="030F0702030302020204" pitchFamily="66" charset="0"/>
              </a:rPr>
              <a:t>LHe</a:t>
            </a:r>
            <a:r>
              <a:rPr lang="en-US" b="1" dirty="0">
                <a:solidFill>
                  <a:schemeClr val="accent1">
                    <a:lumMod val="75000"/>
                  </a:schemeClr>
                </a:solidFill>
                <a:latin typeface="Comic Sans MS" panose="030F0702030302020204" pitchFamily="66" charset="0"/>
              </a:rPr>
              <a:t> level in vessel shall be less than 460 mm from the bottom</a:t>
            </a:r>
            <a:r>
              <a:rPr lang="en-US" b="1" dirty="0" smtClean="0">
                <a:solidFill>
                  <a:schemeClr val="accent1">
                    <a:lumMod val="75000"/>
                  </a:schemeClr>
                </a:solidFill>
                <a:latin typeface="Comic Sans MS" panose="030F0702030302020204" pitchFamily="66" charset="0"/>
              </a:rPr>
              <a:t>.</a:t>
            </a:r>
          </a:p>
          <a:p>
            <a:endParaRPr lang="en-US" b="1" dirty="0">
              <a:solidFill>
                <a:schemeClr val="accent1">
                  <a:lumMod val="75000"/>
                </a:schemeClr>
              </a:solidFill>
              <a:latin typeface="Comic Sans MS" panose="030F0702030302020204" pitchFamily="66" charset="0"/>
            </a:endParaRPr>
          </a:p>
          <a:p>
            <a:r>
              <a:rPr lang="en-US" b="1" dirty="0">
                <a:solidFill>
                  <a:schemeClr val="accent1">
                    <a:lumMod val="75000"/>
                  </a:schemeClr>
                </a:solidFill>
                <a:latin typeface="Comic Sans MS" panose="030F0702030302020204" pitchFamily="66" charset="0"/>
              </a:rPr>
              <a:t>In addition, the minimal required </a:t>
            </a:r>
            <a:r>
              <a:rPr lang="en-US" b="1" dirty="0" err="1" smtClean="0">
                <a:solidFill>
                  <a:schemeClr val="accent1">
                    <a:lumMod val="75000"/>
                  </a:schemeClr>
                </a:solidFill>
                <a:latin typeface="Comic Sans MS" panose="030F0702030302020204" pitchFamily="66" charset="0"/>
              </a:rPr>
              <a:t>Lhe</a:t>
            </a:r>
            <a:r>
              <a:rPr lang="en-US" b="1" dirty="0" smtClean="0">
                <a:solidFill>
                  <a:schemeClr val="accent1">
                    <a:lumMod val="75000"/>
                  </a:schemeClr>
                </a:solidFill>
                <a:latin typeface="Comic Sans MS" panose="030F0702030302020204" pitchFamily="66" charset="0"/>
              </a:rPr>
              <a:t> volume </a:t>
            </a:r>
            <a:r>
              <a:rPr lang="en-US" b="1" dirty="0">
                <a:solidFill>
                  <a:schemeClr val="accent1">
                    <a:lumMod val="75000"/>
                  </a:schemeClr>
                </a:solidFill>
                <a:latin typeface="Comic Sans MS" panose="030F0702030302020204" pitchFamily="66" charset="0"/>
              </a:rPr>
              <a:t>above the heat exchanger </a:t>
            </a:r>
            <a:r>
              <a:rPr lang="en-US" b="1" dirty="0" smtClean="0">
                <a:solidFill>
                  <a:schemeClr val="accent1">
                    <a:lumMod val="75000"/>
                  </a:schemeClr>
                </a:solidFill>
                <a:latin typeface="Comic Sans MS" panose="030F0702030302020204" pitchFamily="66" charset="0"/>
              </a:rPr>
              <a:t>in </a:t>
            </a:r>
            <a:r>
              <a:rPr lang="en-US" b="1" dirty="0" err="1" smtClean="0">
                <a:solidFill>
                  <a:schemeClr val="accent1">
                    <a:lumMod val="75000"/>
                  </a:schemeClr>
                </a:solidFill>
                <a:latin typeface="Comic Sans MS" panose="030F0702030302020204" pitchFamily="66" charset="0"/>
              </a:rPr>
              <a:t>subcooler</a:t>
            </a:r>
            <a:r>
              <a:rPr lang="en-US" b="1" dirty="0" smtClean="0">
                <a:solidFill>
                  <a:schemeClr val="accent1">
                    <a:lumMod val="75000"/>
                  </a:schemeClr>
                </a:solidFill>
                <a:latin typeface="Comic Sans MS" panose="030F0702030302020204" pitchFamily="66" charset="0"/>
              </a:rPr>
              <a:t> </a:t>
            </a:r>
            <a:r>
              <a:rPr lang="en-US" b="1" dirty="0">
                <a:solidFill>
                  <a:schemeClr val="accent1">
                    <a:lumMod val="75000"/>
                  </a:schemeClr>
                </a:solidFill>
                <a:latin typeface="Comic Sans MS" panose="030F0702030302020204" pitchFamily="66" charset="0"/>
              </a:rPr>
              <a:t>is ca. 300 liters. </a:t>
            </a:r>
            <a:r>
              <a:rPr lang="en-US" b="1" dirty="0" smtClean="0">
                <a:solidFill>
                  <a:schemeClr val="accent1">
                    <a:lumMod val="75000"/>
                  </a:schemeClr>
                </a:solidFill>
                <a:latin typeface="Comic Sans MS" panose="030F0702030302020204" pitchFamily="66" charset="0"/>
              </a:rPr>
              <a:t>Therefore the </a:t>
            </a:r>
            <a:r>
              <a:rPr lang="en-US" b="1" dirty="0">
                <a:solidFill>
                  <a:schemeClr val="accent1">
                    <a:lumMod val="75000"/>
                  </a:schemeClr>
                </a:solidFill>
                <a:latin typeface="Comic Sans MS" panose="030F0702030302020204" pitchFamily="66" charset="0"/>
              </a:rPr>
              <a:t>installation height of the </a:t>
            </a:r>
            <a:r>
              <a:rPr lang="en-US" b="1" dirty="0" smtClean="0">
                <a:solidFill>
                  <a:schemeClr val="accent1">
                    <a:lumMod val="75000"/>
                  </a:schemeClr>
                </a:solidFill>
                <a:latin typeface="Comic Sans MS" panose="030F0702030302020204" pitchFamily="66" charset="0"/>
              </a:rPr>
              <a:t>heat exchanger </a:t>
            </a:r>
            <a:r>
              <a:rPr lang="en-US" b="1" dirty="0">
                <a:solidFill>
                  <a:schemeClr val="accent1">
                    <a:lumMod val="75000"/>
                  </a:schemeClr>
                </a:solidFill>
                <a:latin typeface="Comic Sans MS" panose="030F0702030302020204" pitchFamily="66" charset="0"/>
              </a:rPr>
              <a:t>has to below 300 mm </a:t>
            </a:r>
            <a:r>
              <a:rPr lang="en-US" b="1" dirty="0" smtClean="0">
                <a:solidFill>
                  <a:schemeClr val="accent1">
                    <a:lumMod val="75000"/>
                  </a:schemeClr>
                </a:solidFill>
                <a:latin typeface="Comic Sans MS" panose="030F0702030302020204" pitchFamily="66" charset="0"/>
              </a:rPr>
              <a:t>from the </a:t>
            </a:r>
            <a:r>
              <a:rPr lang="en-US" b="1" dirty="0">
                <a:solidFill>
                  <a:schemeClr val="accent1">
                    <a:lumMod val="75000"/>
                  </a:schemeClr>
                </a:solidFill>
                <a:latin typeface="Comic Sans MS" panose="030F0702030302020204" pitchFamily="66" charset="0"/>
              </a:rPr>
              <a:t>bottom. </a:t>
            </a:r>
            <a:r>
              <a:rPr lang="en-US" b="1" dirty="0">
                <a:solidFill>
                  <a:srgbClr val="FF0000"/>
                </a:solidFill>
                <a:latin typeface="Comic Sans MS" panose="030F0702030302020204" pitchFamily="66" charset="0"/>
              </a:rPr>
              <a:t>It shall be very tight!</a:t>
            </a:r>
          </a:p>
        </p:txBody>
      </p:sp>
      <p:pic>
        <p:nvPicPr>
          <p:cNvPr id="6" name="Рисунок 5"/>
          <p:cNvPicPr>
            <a:picLocks noChangeAspect="1"/>
          </p:cNvPicPr>
          <p:nvPr/>
        </p:nvPicPr>
        <p:blipFill>
          <a:blip r:embed="rId3"/>
          <a:stretch>
            <a:fillRect/>
          </a:stretch>
        </p:blipFill>
        <p:spPr>
          <a:xfrm>
            <a:off x="2757902" y="3398829"/>
            <a:ext cx="4867275" cy="2657475"/>
          </a:xfrm>
          <a:prstGeom prst="rect">
            <a:avLst/>
          </a:prstGeom>
        </p:spPr>
      </p:pic>
    </p:spTree>
    <p:extLst>
      <p:ext uri="{BB962C8B-B14F-4D97-AF65-F5344CB8AC3E}">
        <p14:creationId xmlns:p14="http://schemas.microsoft.com/office/powerpoint/2010/main" val="30988813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1"/>
          <p:cNvSpPr txBox="1">
            <a:spLocks/>
          </p:cNvSpPr>
          <p:nvPr/>
        </p:nvSpPr>
        <p:spPr>
          <a:xfrm>
            <a:off x="1658664" y="0"/>
            <a:ext cx="6686550" cy="705544"/>
          </a:xfrm>
          <a:prstGeom prst="rect">
            <a:avLst/>
          </a:prstGeom>
        </p:spPr>
        <p:txBody>
          <a:bodyPr vert="horz" lIns="74295" tIns="37148" rIns="74295" bIns="37148"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en-US" sz="2925" dirty="0" smtClean="0">
                <a:solidFill>
                  <a:srgbClr val="17375E"/>
                </a:solidFill>
                <a:latin typeface="Comic Sans MS" pitchFamily="66" charset="0"/>
              </a:rPr>
              <a:t>Sub-cooler of </a:t>
            </a:r>
            <a:r>
              <a:rPr lang="en-US" sz="2925" dirty="0">
                <a:solidFill>
                  <a:srgbClr val="17375E"/>
                </a:solidFill>
                <a:latin typeface="Comic Sans MS" pitchFamily="66" charset="0"/>
              </a:rPr>
              <a:t>the BRANCH </a:t>
            </a:r>
            <a:r>
              <a:rPr lang="en-US" sz="2925" dirty="0" smtClean="0">
                <a:solidFill>
                  <a:srgbClr val="17375E"/>
                </a:solidFill>
                <a:latin typeface="Comic Sans MS" pitchFamily="66" charset="0"/>
              </a:rPr>
              <a:t>BOX</a:t>
            </a:r>
            <a:endParaRPr lang="ru-RU" sz="2925" dirty="0">
              <a:solidFill>
                <a:srgbClr val="17375E"/>
              </a:solidFill>
              <a:latin typeface="Comic Sans MS" pitchFamily="66" charset="0"/>
            </a:endParaRPr>
          </a:p>
        </p:txBody>
      </p:sp>
      <p:sp>
        <p:nvSpPr>
          <p:cNvPr id="3" name="Нижний колонтитул 2"/>
          <p:cNvSpPr>
            <a:spLocks noGrp="1"/>
          </p:cNvSpPr>
          <p:nvPr>
            <p:ph type="ftr" sz="quarter" idx="11"/>
          </p:nvPr>
        </p:nvSpPr>
        <p:spPr>
          <a:xfrm>
            <a:off x="1124607" y="6356352"/>
            <a:ext cx="7220607" cy="365125"/>
          </a:xfrm>
        </p:spPr>
        <p:txBody>
          <a:bodyPr/>
          <a:lstStyle/>
          <a:p>
            <a:r>
              <a:rPr lang="en-US" dirty="0" smtClean="0"/>
              <a:t>BINP_FAIR meeting 2020 May 25_29                                 SFRS local cryogenic          </a:t>
            </a:r>
            <a:r>
              <a:rPr lang="en-US" dirty="0" err="1" smtClean="0"/>
              <a:t>E.Pyata</a:t>
            </a:r>
            <a:endParaRPr lang="en-US" dirty="0"/>
          </a:p>
        </p:txBody>
      </p:sp>
      <p:sp>
        <p:nvSpPr>
          <p:cNvPr id="4" name="Номер слайда 3"/>
          <p:cNvSpPr>
            <a:spLocks noGrp="1"/>
          </p:cNvSpPr>
          <p:nvPr>
            <p:ph type="sldNum" sz="quarter" idx="12"/>
          </p:nvPr>
        </p:nvSpPr>
        <p:spPr/>
        <p:txBody>
          <a:bodyPr/>
          <a:lstStyle/>
          <a:p>
            <a:fld id="{ABA80EE7-ABEB-45F5-9263-42A0E4DE94A6}" type="slidenum">
              <a:rPr lang="en-US" smtClean="0"/>
              <a:t>7</a:t>
            </a:fld>
            <a:endParaRPr lang="en-US"/>
          </a:p>
        </p:txBody>
      </p:sp>
      <p:sp>
        <p:nvSpPr>
          <p:cNvPr id="2" name="Прямоугольник 1"/>
          <p:cNvSpPr/>
          <p:nvPr/>
        </p:nvSpPr>
        <p:spPr>
          <a:xfrm>
            <a:off x="800099" y="813506"/>
            <a:ext cx="8250767" cy="1477328"/>
          </a:xfrm>
          <a:prstGeom prst="rect">
            <a:avLst/>
          </a:prstGeom>
        </p:spPr>
        <p:txBody>
          <a:bodyPr wrap="square">
            <a:spAutoFit/>
          </a:bodyPr>
          <a:lstStyle/>
          <a:p>
            <a:r>
              <a:rPr lang="en-US" b="1" dirty="0" smtClean="0">
                <a:solidFill>
                  <a:schemeClr val="accent1">
                    <a:lumMod val="75000"/>
                  </a:schemeClr>
                </a:solidFill>
                <a:latin typeface="Comic Sans MS" panose="030F0702030302020204" pitchFamily="66" charset="0"/>
              </a:rPr>
              <a:t> </a:t>
            </a:r>
            <a:r>
              <a:rPr lang="en-US" b="1" dirty="0">
                <a:solidFill>
                  <a:schemeClr val="accent1">
                    <a:lumMod val="75000"/>
                  </a:schemeClr>
                </a:solidFill>
                <a:latin typeface="Comic Sans MS" panose="030F0702030302020204" pitchFamily="66" charset="0"/>
              </a:rPr>
              <a:t>According to the specification (draft) of GSI, the required ullage is ~ 20% of total volume: ca. 185 liter (=</a:t>
            </a:r>
          </a:p>
          <a:p>
            <a:r>
              <a:rPr lang="en-US" b="1" dirty="0">
                <a:solidFill>
                  <a:schemeClr val="accent1">
                    <a:lumMod val="75000"/>
                  </a:schemeClr>
                </a:solidFill>
                <a:latin typeface="Comic Sans MS" panose="030F0702030302020204" pitchFamily="66" charset="0"/>
              </a:rPr>
              <a:t>929 x 0.2). Therefore the maximum </a:t>
            </a:r>
            <a:r>
              <a:rPr lang="en-US" b="1" dirty="0" err="1">
                <a:solidFill>
                  <a:schemeClr val="accent1">
                    <a:lumMod val="75000"/>
                  </a:schemeClr>
                </a:solidFill>
                <a:latin typeface="Comic Sans MS" panose="030F0702030302020204" pitchFamily="66" charset="0"/>
              </a:rPr>
              <a:t>LHe</a:t>
            </a:r>
            <a:r>
              <a:rPr lang="en-US" b="1" dirty="0">
                <a:solidFill>
                  <a:schemeClr val="accent1">
                    <a:lumMod val="75000"/>
                  </a:schemeClr>
                </a:solidFill>
                <a:latin typeface="Comic Sans MS" panose="030F0702030302020204" pitchFamily="66" charset="0"/>
              </a:rPr>
              <a:t> level in vessel shall be less than 460 mm from the bottom</a:t>
            </a:r>
            <a:r>
              <a:rPr lang="en-US" b="1" dirty="0" smtClean="0">
                <a:solidFill>
                  <a:schemeClr val="accent1">
                    <a:lumMod val="75000"/>
                  </a:schemeClr>
                </a:solidFill>
                <a:latin typeface="Comic Sans MS" panose="030F0702030302020204" pitchFamily="66" charset="0"/>
              </a:rPr>
              <a:t>.</a:t>
            </a:r>
          </a:p>
          <a:p>
            <a:r>
              <a:rPr lang="en-US" b="1" dirty="0">
                <a:solidFill>
                  <a:schemeClr val="accent1">
                    <a:lumMod val="75000"/>
                  </a:schemeClr>
                </a:solidFill>
                <a:latin typeface="Comic Sans MS" panose="030F0702030302020204" pitchFamily="66" charset="0"/>
              </a:rPr>
              <a:t>GSI suggests to enlarge the </a:t>
            </a:r>
            <a:r>
              <a:rPr lang="en-US" b="1" dirty="0" err="1">
                <a:solidFill>
                  <a:schemeClr val="accent1">
                    <a:lumMod val="75000"/>
                  </a:schemeClr>
                </a:solidFill>
                <a:latin typeface="Comic Sans MS" panose="030F0702030302020204" pitchFamily="66" charset="0"/>
              </a:rPr>
              <a:t>LHe</a:t>
            </a:r>
            <a:r>
              <a:rPr lang="en-US" b="1" dirty="0">
                <a:solidFill>
                  <a:schemeClr val="accent1">
                    <a:lumMod val="75000"/>
                  </a:schemeClr>
                </a:solidFill>
                <a:latin typeface="Comic Sans MS" panose="030F0702030302020204" pitchFamily="66" charset="0"/>
              </a:rPr>
              <a:t> vessel as follows.</a:t>
            </a:r>
          </a:p>
        </p:txBody>
      </p:sp>
      <p:pic>
        <p:nvPicPr>
          <p:cNvPr id="5" name="Рисунок 4"/>
          <p:cNvPicPr>
            <a:picLocks noChangeAspect="1"/>
          </p:cNvPicPr>
          <p:nvPr/>
        </p:nvPicPr>
        <p:blipFill>
          <a:blip r:embed="rId3"/>
          <a:stretch>
            <a:fillRect/>
          </a:stretch>
        </p:blipFill>
        <p:spPr>
          <a:xfrm>
            <a:off x="258417" y="2398796"/>
            <a:ext cx="6362907" cy="3564208"/>
          </a:xfrm>
          <a:prstGeom prst="rect">
            <a:avLst/>
          </a:prstGeom>
        </p:spPr>
      </p:pic>
      <p:pic>
        <p:nvPicPr>
          <p:cNvPr id="7" name="Рисунок 6"/>
          <p:cNvPicPr>
            <a:picLocks noChangeAspect="1"/>
          </p:cNvPicPr>
          <p:nvPr/>
        </p:nvPicPr>
        <p:blipFill>
          <a:blip r:embed="rId4"/>
          <a:stretch>
            <a:fillRect/>
          </a:stretch>
        </p:blipFill>
        <p:spPr>
          <a:xfrm>
            <a:off x="6324861" y="3269972"/>
            <a:ext cx="3394574" cy="1892991"/>
          </a:xfrm>
          <a:prstGeom prst="rect">
            <a:avLst/>
          </a:prstGeom>
        </p:spPr>
      </p:pic>
    </p:spTree>
    <p:extLst>
      <p:ext uri="{BB962C8B-B14F-4D97-AF65-F5344CB8AC3E}">
        <p14:creationId xmlns:p14="http://schemas.microsoft.com/office/powerpoint/2010/main" val="3076283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a:blip r:embed="rId3"/>
          <a:stretch>
            <a:fillRect/>
          </a:stretch>
        </p:blipFill>
        <p:spPr>
          <a:xfrm>
            <a:off x="4217672" y="3911774"/>
            <a:ext cx="4127542" cy="2301732"/>
          </a:xfrm>
          <a:prstGeom prst="rect">
            <a:avLst/>
          </a:prstGeom>
        </p:spPr>
      </p:pic>
      <p:sp>
        <p:nvSpPr>
          <p:cNvPr id="8" name="Заголовок 1"/>
          <p:cNvSpPr txBox="1">
            <a:spLocks/>
          </p:cNvSpPr>
          <p:nvPr/>
        </p:nvSpPr>
        <p:spPr>
          <a:xfrm>
            <a:off x="1658664" y="0"/>
            <a:ext cx="6686550" cy="705544"/>
          </a:xfrm>
          <a:prstGeom prst="rect">
            <a:avLst/>
          </a:prstGeom>
        </p:spPr>
        <p:txBody>
          <a:bodyPr vert="horz" lIns="74295" tIns="37148" rIns="74295" bIns="37148"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en-US" sz="2925" dirty="0" smtClean="0">
                <a:solidFill>
                  <a:srgbClr val="17375E"/>
                </a:solidFill>
                <a:latin typeface="Comic Sans MS" pitchFamily="66" charset="0"/>
              </a:rPr>
              <a:t>Sub-cooler of </a:t>
            </a:r>
            <a:r>
              <a:rPr lang="en-US" sz="2925" dirty="0">
                <a:solidFill>
                  <a:srgbClr val="17375E"/>
                </a:solidFill>
                <a:latin typeface="Comic Sans MS" pitchFamily="66" charset="0"/>
              </a:rPr>
              <a:t>the BRANCH </a:t>
            </a:r>
            <a:r>
              <a:rPr lang="en-US" sz="2925" dirty="0" smtClean="0">
                <a:solidFill>
                  <a:srgbClr val="17375E"/>
                </a:solidFill>
                <a:latin typeface="Comic Sans MS" pitchFamily="66" charset="0"/>
              </a:rPr>
              <a:t>BOX</a:t>
            </a:r>
            <a:endParaRPr lang="ru-RU" sz="2925" dirty="0">
              <a:solidFill>
                <a:srgbClr val="17375E"/>
              </a:solidFill>
              <a:latin typeface="Comic Sans MS" pitchFamily="66" charset="0"/>
            </a:endParaRPr>
          </a:p>
        </p:txBody>
      </p:sp>
      <p:sp>
        <p:nvSpPr>
          <p:cNvPr id="3" name="Нижний колонтитул 2"/>
          <p:cNvSpPr>
            <a:spLocks noGrp="1"/>
          </p:cNvSpPr>
          <p:nvPr>
            <p:ph type="ftr" sz="quarter" idx="11"/>
          </p:nvPr>
        </p:nvSpPr>
        <p:spPr>
          <a:xfrm>
            <a:off x="1124607" y="6356352"/>
            <a:ext cx="7220607" cy="365125"/>
          </a:xfrm>
        </p:spPr>
        <p:txBody>
          <a:bodyPr/>
          <a:lstStyle/>
          <a:p>
            <a:r>
              <a:rPr lang="en-US" dirty="0" smtClean="0"/>
              <a:t>BINP_FAIR meeting 2020 May 25_29                                 SFRS local cryogenic          </a:t>
            </a:r>
            <a:r>
              <a:rPr lang="en-US" dirty="0" err="1" smtClean="0"/>
              <a:t>E.Pyata</a:t>
            </a:r>
            <a:endParaRPr lang="en-US" dirty="0"/>
          </a:p>
        </p:txBody>
      </p:sp>
      <p:sp>
        <p:nvSpPr>
          <p:cNvPr id="4" name="Номер слайда 3"/>
          <p:cNvSpPr>
            <a:spLocks noGrp="1"/>
          </p:cNvSpPr>
          <p:nvPr>
            <p:ph type="sldNum" sz="quarter" idx="12"/>
          </p:nvPr>
        </p:nvSpPr>
        <p:spPr/>
        <p:txBody>
          <a:bodyPr/>
          <a:lstStyle/>
          <a:p>
            <a:fld id="{ABA80EE7-ABEB-45F5-9263-42A0E4DE94A6}" type="slidenum">
              <a:rPr lang="en-US" smtClean="0"/>
              <a:t>8</a:t>
            </a:fld>
            <a:endParaRPr lang="en-US"/>
          </a:p>
        </p:txBody>
      </p:sp>
      <p:sp>
        <p:nvSpPr>
          <p:cNvPr id="2" name="Прямоугольник 1"/>
          <p:cNvSpPr/>
          <p:nvPr/>
        </p:nvSpPr>
        <p:spPr>
          <a:xfrm>
            <a:off x="318052" y="813506"/>
            <a:ext cx="9283147" cy="3139321"/>
          </a:xfrm>
          <a:prstGeom prst="rect">
            <a:avLst/>
          </a:prstGeom>
        </p:spPr>
        <p:txBody>
          <a:bodyPr wrap="square">
            <a:spAutoFit/>
          </a:bodyPr>
          <a:lstStyle/>
          <a:p>
            <a:r>
              <a:rPr lang="en-US" b="1" dirty="0" smtClean="0">
                <a:solidFill>
                  <a:schemeClr val="accent1">
                    <a:lumMod val="75000"/>
                  </a:schemeClr>
                </a:solidFill>
                <a:latin typeface="Comic Sans MS" panose="030F0702030302020204" pitchFamily="66" charset="0"/>
              </a:rPr>
              <a:t>GSI </a:t>
            </a:r>
            <a:r>
              <a:rPr lang="en-US" b="1" dirty="0">
                <a:solidFill>
                  <a:schemeClr val="accent1">
                    <a:lumMod val="75000"/>
                  </a:schemeClr>
                </a:solidFill>
                <a:latin typeface="Comic Sans MS" panose="030F0702030302020204" pitchFamily="66" charset="0"/>
              </a:rPr>
              <a:t>suggests to enlarge the </a:t>
            </a:r>
            <a:r>
              <a:rPr lang="en-US" b="1" dirty="0" err="1">
                <a:solidFill>
                  <a:schemeClr val="accent1">
                    <a:lumMod val="75000"/>
                  </a:schemeClr>
                </a:solidFill>
                <a:latin typeface="Comic Sans MS" panose="030F0702030302020204" pitchFamily="66" charset="0"/>
              </a:rPr>
              <a:t>LHe</a:t>
            </a:r>
            <a:r>
              <a:rPr lang="en-US" b="1" dirty="0">
                <a:solidFill>
                  <a:schemeClr val="accent1">
                    <a:lumMod val="75000"/>
                  </a:schemeClr>
                </a:solidFill>
                <a:latin typeface="Comic Sans MS" panose="030F0702030302020204" pitchFamily="66" charset="0"/>
              </a:rPr>
              <a:t> vessel as follows</a:t>
            </a:r>
            <a:r>
              <a:rPr lang="en-US" b="1" dirty="0" smtClean="0">
                <a:solidFill>
                  <a:schemeClr val="accent1">
                    <a:lumMod val="75000"/>
                  </a:schemeClr>
                </a:solidFill>
                <a:latin typeface="Comic Sans MS" panose="030F0702030302020204" pitchFamily="66" charset="0"/>
              </a:rPr>
              <a:t>. </a:t>
            </a:r>
          </a:p>
          <a:p>
            <a:endParaRPr lang="en-US" b="1" dirty="0">
              <a:solidFill>
                <a:schemeClr val="accent1">
                  <a:lumMod val="75000"/>
                </a:schemeClr>
              </a:solidFill>
              <a:latin typeface="Comic Sans MS" panose="030F0702030302020204" pitchFamily="66" charset="0"/>
            </a:endParaRPr>
          </a:p>
          <a:p>
            <a:r>
              <a:rPr lang="en-US" b="1" dirty="0">
                <a:solidFill>
                  <a:schemeClr val="accent1">
                    <a:lumMod val="75000"/>
                  </a:schemeClr>
                </a:solidFill>
                <a:latin typeface="Comic Sans MS" panose="030F0702030302020204" pitchFamily="66" charset="0"/>
              </a:rPr>
              <a:t>The maximum </a:t>
            </a:r>
            <a:r>
              <a:rPr lang="en-US" b="1" dirty="0" err="1">
                <a:solidFill>
                  <a:schemeClr val="accent1">
                    <a:lumMod val="75000"/>
                  </a:schemeClr>
                </a:solidFill>
                <a:latin typeface="Comic Sans MS" panose="030F0702030302020204" pitchFamily="66" charset="0"/>
              </a:rPr>
              <a:t>LHe</a:t>
            </a:r>
            <a:r>
              <a:rPr lang="en-US" b="1" dirty="0">
                <a:solidFill>
                  <a:schemeClr val="accent1">
                    <a:lumMod val="75000"/>
                  </a:schemeClr>
                </a:solidFill>
                <a:latin typeface="Comic Sans MS" panose="030F0702030302020204" pitchFamily="66" charset="0"/>
              </a:rPr>
              <a:t> level in vessel shall be about 530 mm from bottom. The </a:t>
            </a:r>
            <a:r>
              <a:rPr lang="en-US" b="1" dirty="0" err="1">
                <a:solidFill>
                  <a:schemeClr val="accent1">
                    <a:lumMod val="75000"/>
                  </a:schemeClr>
                </a:solidFill>
                <a:latin typeface="Comic Sans MS" panose="030F0702030302020204" pitchFamily="66" charset="0"/>
              </a:rPr>
              <a:t>LHe</a:t>
            </a:r>
            <a:r>
              <a:rPr lang="en-US" b="1" dirty="0">
                <a:solidFill>
                  <a:schemeClr val="accent1">
                    <a:lumMod val="75000"/>
                  </a:schemeClr>
                </a:solidFill>
                <a:latin typeface="Comic Sans MS" panose="030F0702030302020204" pitchFamily="66" charset="0"/>
              </a:rPr>
              <a:t> volume ca. 1000 liters </a:t>
            </a:r>
            <a:r>
              <a:rPr lang="en-US" b="1" dirty="0" smtClean="0">
                <a:solidFill>
                  <a:schemeClr val="accent1">
                    <a:lumMod val="75000"/>
                  </a:schemeClr>
                </a:solidFill>
                <a:latin typeface="Comic Sans MS" panose="030F0702030302020204" pitchFamily="66" charset="0"/>
              </a:rPr>
              <a:t>in the </a:t>
            </a:r>
            <a:r>
              <a:rPr lang="en-US" b="1" dirty="0" err="1">
                <a:solidFill>
                  <a:schemeClr val="accent1">
                    <a:lumMod val="75000"/>
                  </a:schemeClr>
                </a:solidFill>
                <a:latin typeface="Comic Sans MS" panose="030F0702030302020204" pitchFamily="66" charset="0"/>
              </a:rPr>
              <a:t>subcooler</a:t>
            </a:r>
            <a:r>
              <a:rPr lang="en-US" b="1" dirty="0">
                <a:solidFill>
                  <a:schemeClr val="accent1">
                    <a:lumMod val="75000"/>
                  </a:schemeClr>
                </a:solidFill>
                <a:latin typeface="Comic Sans MS" panose="030F0702030302020204" pitchFamily="66" charset="0"/>
              </a:rPr>
              <a:t> vessel as well as the required ullage, ca. 254 liters shall be </a:t>
            </a:r>
            <a:r>
              <a:rPr lang="en-US" b="1" dirty="0" err="1">
                <a:solidFill>
                  <a:schemeClr val="accent1">
                    <a:lumMod val="75000"/>
                  </a:schemeClr>
                </a:solidFill>
                <a:latin typeface="Comic Sans MS" panose="030F0702030302020204" pitchFamily="66" charset="0"/>
              </a:rPr>
              <a:t>garanteed</a:t>
            </a:r>
            <a:r>
              <a:rPr lang="en-US" b="1" dirty="0">
                <a:solidFill>
                  <a:schemeClr val="accent1">
                    <a:lumMod val="75000"/>
                  </a:schemeClr>
                </a:solidFill>
                <a:latin typeface="Comic Sans MS" panose="030F0702030302020204" pitchFamily="66" charset="0"/>
              </a:rPr>
              <a:t>. The installation </a:t>
            </a:r>
            <a:r>
              <a:rPr lang="en-US" b="1" dirty="0" smtClean="0">
                <a:solidFill>
                  <a:schemeClr val="accent1">
                    <a:lumMod val="75000"/>
                  </a:schemeClr>
                </a:solidFill>
                <a:latin typeface="Comic Sans MS" panose="030F0702030302020204" pitchFamily="66" charset="0"/>
              </a:rPr>
              <a:t>height of </a:t>
            </a:r>
            <a:r>
              <a:rPr lang="en-US" b="1" dirty="0">
                <a:solidFill>
                  <a:schemeClr val="accent1">
                    <a:lumMod val="75000"/>
                  </a:schemeClr>
                </a:solidFill>
                <a:latin typeface="Comic Sans MS" panose="030F0702030302020204" pitchFamily="66" charset="0"/>
              </a:rPr>
              <a:t>the heat exchanger shall be around 380 mm from the bottom. It is more than 25% of installation </a:t>
            </a:r>
            <a:r>
              <a:rPr lang="en-US" b="1" dirty="0" smtClean="0">
                <a:solidFill>
                  <a:schemeClr val="accent1">
                    <a:lumMod val="75000"/>
                  </a:schemeClr>
                </a:solidFill>
                <a:latin typeface="Comic Sans MS" panose="030F0702030302020204" pitchFamily="66" charset="0"/>
              </a:rPr>
              <a:t>height increases </a:t>
            </a:r>
            <a:r>
              <a:rPr lang="en-US" b="1" dirty="0">
                <a:solidFill>
                  <a:schemeClr val="accent1">
                    <a:lumMod val="75000"/>
                  </a:schemeClr>
                </a:solidFill>
                <a:latin typeface="Comic Sans MS" panose="030F0702030302020204" pitchFamily="66" charset="0"/>
              </a:rPr>
              <a:t>compared with the BINP layout, i.e., 300 mm. It shall cause the increase, ca. 17% of the </a:t>
            </a:r>
            <a:r>
              <a:rPr lang="en-US" b="1" dirty="0" smtClean="0">
                <a:solidFill>
                  <a:schemeClr val="accent1">
                    <a:lumMod val="75000"/>
                  </a:schemeClr>
                </a:solidFill>
                <a:latin typeface="Comic Sans MS" panose="030F0702030302020204" pitchFamily="66" charset="0"/>
              </a:rPr>
              <a:t>vessel diameter </a:t>
            </a:r>
            <a:r>
              <a:rPr lang="en-US" b="1" dirty="0">
                <a:solidFill>
                  <a:schemeClr val="accent1">
                    <a:lumMod val="75000"/>
                  </a:schemeClr>
                </a:solidFill>
                <a:latin typeface="Comic Sans MS" panose="030F0702030302020204" pitchFamily="66" charset="0"/>
              </a:rPr>
              <a:t>from 608 mm (~DN600) to 711 mm (DN700). In fact the installation height increase of about </a:t>
            </a:r>
            <a:r>
              <a:rPr lang="en-US" b="1" dirty="0" smtClean="0">
                <a:solidFill>
                  <a:schemeClr val="accent1">
                    <a:lumMod val="75000"/>
                  </a:schemeClr>
                </a:solidFill>
                <a:latin typeface="Comic Sans MS" panose="030F0702030302020204" pitchFamily="66" charset="0"/>
              </a:rPr>
              <a:t>100 mm </a:t>
            </a:r>
            <a:r>
              <a:rPr lang="en-US" b="1" dirty="0">
                <a:solidFill>
                  <a:schemeClr val="accent1">
                    <a:lumMod val="75000"/>
                  </a:schemeClr>
                </a:solidFill>
                <a:latin typeface="Comic Sans MS" panose="030F0702030302020204" pitchFamily="66" charset="0"/>
              </a:rPr>
              <a:t>for cryo-valves and internal </a:t>
            </a:r>
            <a:r>
              <a:rPr lang="en-US" b="1" dirty="0" err="1">
                <a:solidFill>
                  <a:schemeClr val="accent1">
                    <a:lumMod val="75000"/>
                  </a:schemeClr>
                </a:solidFill>
                <a:latin typeface="Comic Sans MS" panose="030F0702030302020204" pitchFamily="66" charset="0"/>
              </a:rPr>
              <a:t>pipings</a:t>
            </a:r>
            <a:r>
              <a:rPr lang="en-US" b="1" dirty="0">
                <a:solidFill>
                  <a:schemeClr val="accent1">
                    <a:lumMod val="75000"/>
                  </a:schemeClr>
                </a:solidFill>
                <a:latin typeface="Comic Sans MS" panose="030F0702030302020204" pitchFamily="66" charset="0"/>
              </a:rPr>
              <a:t> shall be </a:t>
            </a:r>
            <a:r>
              <a:rPr lang="en-US" b="1" dirty="0" err="1">
                <a:solidFill>
                  <a:schemeClr val="accent1">
                    <a:lumMod val="75000"/>
                  </a:schemeClr>
                </a:solidFill>
                <a:latin typeface="Comic Sans MS" panose="030F0702030302020204" pitchFamily="66" charset="0"/>
              </a:rPr>
              <a:t>neglectable</a:t>
            </a:r>
            <a:r>
              <a:rPr lang="en-US" b="1" dirty="0">
                <a:solidFill>
                  <a:schemeClr val="accent1">
                    <a:lumMod val="75000"/>
                  </a:schemeClr>
                </a:solidFill>
                <a:latin typeface="Comic Sans MS" panose="030F0702030302020204" pitchFamily="66" charset="0"/>
              </a:rPr>
              <a:t> compared with the </a:t>
            </a:r>
            <a:r>
              <a:rPr lang="en-US" b="1" dirty="0" err="1">
                <a:solidFill>
                  <a:schemeClr val="accent1">
                    <a:lumMod val="75000"/>
                  </a:schemeClr>
                </a:solidFill>
                <a:latin typeface="Comic Sans MS" panose="030F0702030302020204" pitchFamily="66" charset="0"/>
              </a:rPr>
              <a:t>overal</a:t>
            </a:r>
            <a:r>
              <a:rPr lang="en-US" b="1" dirty="0">
                <a:solidFill>
                  <a:schemeClr val="accent1">
                    <a:lumMod val="75000"/>
                  </a:schemeClr>
                </a:solidFill>
                <a:latin typeface="Comic Sans MS" panose="030F0702030302020204" pitchFamily="66" charset="0"/>
              </a:rPr>
              <a:t> height of </a:t>
            </a:r>
            <a:r>
              <a:rPr lang="en-US" b="1" dirty="0" smtClean="0">
                <a:solidFill>
                  <a:schemeClr val="accent1">
                    <a:lumMod val="75000"/>
                  </a:schemeClr>
                </a:solidFill>
                <a:latin typeface="Comic Sans MS" panose="030F0702030302020204" pitchFamily="66" charset="0"/>
              </a:rPr>
              <a:t>vacuum vessel </a:t>
            </a:r>
            <a:r>
              <a:rPr lang="en-US" b="1" dirty="0">
                <a:solidFill>
                  <a:schemeClr val="accent1">
                    <a:lumMod val="75000"/>
                  </a:schemeClr>
                </a:solidFill>
                <a:latin typeface="Comic Sans MS" panose="030F0702030302020204" pitchFamily="66" charset="0"/>
              </a:rPr>
              <a:t>design ca. </a:t>
            </a:r>
            <a:r>
              <a:rPr lang="en-US" b="1" dirty="0" smtClean="0">
                <a:solidFill>
                  <a:schemeClr val="accent1">
                    <a:lumMod val="75000"/>
                  </a:schemeClr>
                </a:solidFill>
                <a:latin typeface="Comic Sans MS" panose="030F0702030302020204" pitchFamily="66" charset="0"/>
              </a:rPr>
              <a:t>2m </a:t>
            </a:r>
            <a:r>
              <a:rPr lang="en-US" b="1" dirty="0">
                <a:solidFill>
                  <a:schemeClr val="accent1">
                    <a:lumMod val="75000"/>
                  </a:schemeClr>
                </a:solidFill>
                <a:latin typeface="Comic Sans MS" panose="030F0702030302020204" pitchFamily="66" charset="0"/>
              </a:rPr>
              <a:t>for Branch Box.</a:t>
            </a:r>
          </a:p>
        </p:txBody>
      </p:sp>
    </p:spTree>
    <p:extLst>
      <p:ext uri="{BB962C8B-B14F-4D97-AF65-F5344CB8AC3E}">
        <p14:creationId xmlns:p14="http://schemas.microsoft.com/office/powerpoint/2010/main" val="7672413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Рисунок 12"/>
          <p:cNvPicPr>
            <a:picLocks noChangeAspect="1"/>
          </p:cNvPicPr>
          <p:nvPr/>
        </p:nvPicPr>
        <p:blipFill>
          <a:blip r:embed="rId3"/>
          <a:stretch>
            <a:fillRect/>
          </a:stretch>
        </p:blipFill>
        <p:spPr>
          <a:xfrm>
            <a:off x="4104249" y="1996971"/>
            <a:ext cx="5570220" cy="3192780"/>
          </a:xfrm>
          <a:prstGeom prst="rect">
            <a:avLst/>
          </a:prstGeom>
        </p:spPr>
      </p:pic>
      <p:sp>
        <p:nvSpPr>
          <p:cNvPr id="8" name="Заголовок 1"/>
          <p:cNvSpPr txBox="1">
            <a:spLocks/>
          </p:cNvSpPr>
          <p:nvPr/>
        </p:nvSpPr>
        <p:spPr>
          <a:xfrm>
            <a:off x="1658664" y="0"/>
            <a:ext cx="6686550" cy="516701"/>
          </a:xfrm>
          <a:prstGeom prst="rect">
            <a:avLst/>
          </a:prstGeom>
        </p:spPr>
        <p:txBody>
          <a:bodyPr vert="horz" lIns="74295" tIns="37148" rIns="74295" bIns="37148"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en-US" sz="2400" b="1" dirty="0" smtClean="0">
                <a:solidFill>
                  <a:srgbClr val="FF0000"/>
                </a:solidFill>
                <a:latin typeface="Comic Sans MS" pitchFamily="66" charset="0"/>
              </a:rPr>
              <a:t>Sub-cooler of </a:t>
            </a:r>
            <a:r>
              <a:rPr lang="en-US" sz="2400" b="1" dirty="0">
                <a:solidFill>
                  <a:srgbClr val="FF0000"/>
                </a:solidFill>
                <a:latin typeface="Comic Sans MS" pitchFamily="66" charset="0"/>
              </a:rPr>
              <a:t>the BRANCH </a:t>
            </a:r>
            <a:r>
              <a:rPr lang="en-US" sz="2400" b="1" dirty="0" smtClean="0">
                <a:solidFill>
                  <a:srgbClr val="FF0000"/>
                </a:solidFill>
                <a:latin typeface="Comic Sans MS" pitchFamily="66" charset="0"/>
              </a:rPr>
              <a:t>BOX</a:t>
            </a:r>
            <a:endParaRPr lang="ru-RU" sz="2400" b="1" dirty="0">
              <a:solidFill>
                <a:srgbClr val="FF0000"/>
              </a:solidFill>
              <a:latin typeface="Comic Sans MS" pitchFamily="66" charset="0"/>
            </a:endParaRPr>
          </a:p>
        </p:txBody>
      </p:sp>
      <p:sp>
        <p:nvSpPr>
          <p:cNvPr id="3" name="Нижний колонтитул 2"/>
          <p:cNvSpPr>
            <a:spLocks noGrp="1"/>
          </p:cNvSpPr>
          <p:nvPr>
            <p:ph type="ftr" sz="quarter" idx="11"/>
          </p:nvPr>
        </p:nvSpPr>
        <p:spPr>
          <a:xfrm>
            <a:off x="1124607" y="6356352"/>
            <a:ext cx="7220607" cy="365125"/>
          </a:xfrm>
        </p:spPr>
        <p:txBody>
          <a:bodyPr/>
          <a:lstStyle/>
          <a:p>
            <a:r>
              <a:rPr lang="en-US" dirty="0" smtClean="0"/>
              <a:t>BINP_FAIR meeting 2020 May 25_29                                 SFRS local cryogenic          </a:t>
            </a:r>
            <a:r>
              <a:rPr lang="en-US" dirty="0" err="1" smtClean="0"/>
              <a:t>E.Pyata</a:t>
            </a:r>
            <a:endParaRPr lang="en-US" dirty="0"/>
          </a:p>
        </p:txBody>
      </p:sp>
      <p:sp>
        <p:nvSpPr>
          <p:cNvPr id="4" name="Номер слайда 3"/>
          <p:cNvSpPr>
            <a:spLocks noGrp="1"/>
          </p:cNvSpPr>
          <p:nvPr>
            <p:ph type="sldNum" sz="quarter" idx="12"/>
          </p:nvPr>
        </p:nvSpPr>
        <p:spPr/>
        <p:txBody>
          <a:bodyPr/>
          <a:lstStyle/>
          <a:p>
            <a:fld id="{ABA80EE7-ABEB-45F5-9263-42A0E4DE94A6}" type="slidenum">
              <a:rPr lang="en-US" smtClean="0"/>
              <a:t>9</a:t>
            </a:fld>
            <a:endParaRPr lang="en-US"/>
          </a:p>
        </p:txBody>
      </p:sp>
      <p:sp>
        <p:nvSpPr>
          <p:cNvPr id="7" name="Прямоугольник 6"/>
          <p:cNvSpPr/>
          <p:nvPr/>
        </p:nvSpPr>
        <p:spPr>
          <a:xfrm>
            <a:off x="450630" y="383058"/>
            <a:ext cx="7894584" cy="2850139"/>
          </a:xfrm>
          <a:prstGeom prst="rect">
            <a:avLst/>
          </a:prstGeom>
        </p:spPr>
        <p:txBody>
          <a:bodyPr wrap="square">
            <a:spAutoFit/>
          </a:bodyPr>
          <a:lstStyle/>
          <a:p>
            <a:pPr>
              <a:lnSpc>
                <a:spcPct val="112000"/>
              </a:lnSpc>
            </a:pPr>
            <a:r>
              <a:rPr lang="en-US" sz="1600" dirty="0" smtClean="0">
                <a:solidFill>
                  <a:srgbClr val="000000"/>
                </a:solidFill>
                <a:latin typeface="Arial Rounded MT Bold" panose="020F0704030504030204" pitchFamily="34" charset="0"/>
              </a:rPr>
              <a:t>Specified</a:t>
            </a:r>
          </a:p>
          <a:p>
            <a:pPr marL="285750" indent="-285750">
              <a:lnSpc>
                <a:spcPct val="112000"/>
              </a:lnSpc>
              <a:buFont typeface="Arial" panose="020B0604020202020204" pitchFamily="34" charset="0"/>
              <a:buChar char="•"/>
            </a:pPr>
            <a:r>
              <a:rPr lang="en-US" sz="1600" dirty="0" smtClean="0">
                <a:solidFill>
                  <a:srgbClr val="000000"/>
                </a:solidFill>
                <a:latin typeface="Arial Rounded MT Bold" panose="020F0704030504030204" pitchFamily="34" charset="0"/>
              </a:rPr>
              <a:t>The </a:t>
            </a:r>
            <a:r>
              <a:rPr lang="en-US" sz="1600" dirty="0">
                <a:solidFill>
                  <a:srgbClr val="000000"/>
                </a:solidFill>
                <a:latin typeface="Arial Rounded MT Bold" panose="020F0704030504030204" pitchFamily="34" charset="0"/>
              </a:rPr>
              <a:t>maximum design pressure </a:t>
            </a:r>
            <a:r>
              <a:rPr lang="en-US" sz="1600" dirty="0" smtClean="0">
                <a:solidFill>
                  <a:srgbClr val="000000"/>
                </a:solidFill>
                <a:latin typeface="Arial Rounded MT Bold" panose="020F0704030504030204" pitchFamily="34" charset="0"/>
              </a:rPr>
              <a:t>is 20 </a:t>
            </a:r>
            <a:r>
              <a:rPr lang="en-US" sz="1600" dirty="0">
                <a:solidFill>
                  <a:srgbClr val="000000"/>
                </a:solidFill>
                <a:latin typeface="Arial Rounded MT Bold" panose="020F0704030504030204" pitchFamily="34" charset="0"/>
              </a:rPr>
              <a:t>bara against vacuum at all possible operating temperatures.</a:t>
            </a:r>
            <a:r>
              <a:rPr lang="en-US" sz="1600" dirty="0">
                <a:latin typeface="Arial Rounded MT Bold" panose="020F0704030504030204" pitchFamily="34" charset="0"/>
              </a:rPr>
              <a:t> </a:t>
            </a:r>
            <a:endParaRPr lang="en-US" sz="1600" dirty="0" smtClean="0">
              <a:latin typeface="Arial Rounded MT Bold" panose="020F0704030504030204" pitchFamily="34" charset="0"/>
            </a:endParaRPr>
          </a:p>
          <a:p>
            <a:pPr marL="285750" indent="-285750">
              <a:lnSpc>
                <a:spcPct val="112000"/>
              </a:lnSpc>
              <a:buFont typeface="Arial" panose="020B0604020202020204" pitchFamily="34" charset="0"/>
              <a:buChar char="•"/>
            </a:pPr>
            <a:r>
              <a:rPr lang="en-US" sz="1600" dirty="0" smtClean="0">
                <a:latin typeface="Arial Rounded MT Bold" panose="020F0704030504030204" pitchFamily="34" charset="0"/>
              </a:rPr>
              <a:t>Temperature inlet                               – 6 K;</a:t>
            </a:r>
          </a:p>
          <a:p>
            <a:pPr marL="285750" indent="-285750">
              <a:lnSpc>
                <a:spcPct val="112000"/>
              </a:lnSpc>
              <a:buFont typeface="Arial" panose="020B0604020202020204" pitchFamily="34" charset="0"/>
              <a:buChar char="•"/>
            </a:pPr>
            <a:r>
              <a:rPr lang="en-US" sz="1600" dirty="0">
                <a:latin typeface="Arial Rounded MT Bold" panose="020F0704030504030204" pitchFamily="34" charset="0"/>
              </a:rPr>
              <a:t>Temperature </a:t>
            </a:r>
            <a:r>
              <a:rPr lang="en-US" sz="1600" dirty="0" smtClean="0">
                <a:latin typeface="Arial Rounded MT Bold" panose="020F0704030504030204" pitchFamily="34" charset="0"/>
              </a:rPr>
              <a:t>outlet                            – 4,6 K;</a:t>
            </a:r>
            <a:endParaRPr lang="en-US" sz="1600" dirty="0">
              <a:latin typeface="Arial Rounded MT Bold" panose="020F0704030504030204" pitchFamily="34" charset="0"/>
            </a:endParaRPr>
          </a:p>
          <a:p>
            <a:pPr marL="285750" indent="-285750">
              <a:lnSpc>
                <a:spcPct val="112000"/>
              </a:lnSpc>
              <a:buFont typeface="Arial" panose="020B0604020202020204" pitchFamily="34" charset="0"/>
              <a:buChar char="•"/>
            </a:pPr>
            <a:r>
              <a:rPr lang="en-US" sz="1600" dirty="0" smtClean="0">
                <a:latin typeface="Arial Rounded MT Bold" panose="020F0704030504030204" pitchFamily="34" charset="0"/>
              </a:rPr>
              <a:t>Pressure inlet                                       - 4,0 bar;</a:t>
            </a:r>
          </a:p>
          <a:p>
            <a:pPr marL="285750" indent="-285750">
              <a:lnSpc>
                <a:spcPct val="112000"/>
              </a:lnSpc>
              <a:buFont typeface="Arial" panose="020B0604020202020204" pitchFamily="34" charset="0"/>
              <a:buChar char="•"/>
            </a:pPr>
            <a:r>
              <a:rPr lang="en-US" sz="1600" dirty="0">
                <a:latin typeface="Arial Rounded MT Bold" panose="020F0704030504030204" pitchFamily="34" charset="0"/>
              </a:rPr>
              <a:t>Pressure </a:t>
            </a:r>
            <a:r>
              <a:rPr lang="en-US" sz="1600" dirty="0" smtClean="0">
                <a:latin typeface="Arial Rounded MT Bold" panose="020F0704030504030204" pitchFamily="34" charset="0"/>
              </a:rPr>
              <a:t>outlet, worst case             </a:t>
            </a:r>
            <a:r>
              <a:rPr lang="en-US" sz="1600" dirty="0">
                <a:latin typeface="Arial Rounded MT Bold" panose="020F0704030504030204" pitchFamily="34" charset="0"/>
              </a:rPr>
              <a:t>- </a:t>
            </a:r>
            <a:r>
              <a:rPr lang="en-US" sz="1600" dirty="0" smtClean="0">
                <a:latin typeface="Arial Rounded MT Bold" panose="020F0704030504030204" pitchFamily="34" charset="0"/>
              </a:rPr>
              <a:t>3,9 bar;</a:t>
            </a:r>
          </a:p>
          <a:p>
            <a:pPr marL="285750" indent="-285750">
              <a:lnSpc>
                <a:spcPct val="112000"/>
              </a:lnSpc>
              <a:buFont typeface="Arial" panose="020B0604020202020204" pitchFamily="34" charset="0"/>
              <a:buChar char="•"/>
            </a:pPr>
            <a:r>
              <a:rPr lang="en-US" sz="1600" dirty="0" smtClean="0">
                <a:latin typeface="Arial Rounded MT Bold" panose="020F0704030504030204" pitchFamily="34" charset="0"/>
              </a:rPr>
              <a:t>Flow rate                                               - 105 g/s;</a:t>
            </a:r>
            <a:endParaRPr lang="en-US" sz="1600" dirty="0">
              <a:latin typeface="Arial Rounded MT Bold" panose="020F0704030504030204" pitchFamily="34" charset="0"/>
            </a:endParaRPr>
          </a:p>
          <a:p>
            <a:pPr marL="285750" indent="-285750">
              <a:lnSpc>
                <a:spcPct val="112000"/>
              </a:lnSpc>
              <a:buFont typeface="Arial" panose="020B0604020202020204" pitchFamily="34" charset="0"/>
              <a:buChar char="•"/>
            </a:pPr>
            <a:r>
              <a:rPr lang="en-US" sz="1600" dirty="0">
                <a:latin typeface="Arial Rounded MT Bold" panose="020F0704030504030204" pitchFamily="34" charset="0"/>
              </a:rPr>
              <a:t>The volume of liquid helium above the highest position of the heat exchanger in the </a:t>
            </a:r>
            <a:r>
              <a:rPr lang="en-US" sz="1600" dirty="0" err="1">
                <a:latin typeface="Arial Rounded MT Bold" panose="020F0704030504030204" pitchFamily="34" charset="0"/>
              </a:rPr>
              <a:t>LHe</a:t>
            </a:r>
            <a:r>
              <a:rPr lang="en-US" sz="1600" dirty="0">
                <a:latin typeface="Arial Rounded MT Bold" panose="020F0704030504030204" pitchFamily="34" charset="0"/>
              </a:rPr>
              <a:t> </a:t>
            </a:r>
            <a:r>
              <a:rPr lang="en-US" sz="1600" dirty="0" smtClean="0">
                <a:latin typeface="Arial Rounded MT Bold" panose="020F0704030504030204" pitchFamily="34" charset="0"/>
              </a:rPr>
              <a:t>vessel shall </a:t>
            </a:r>
            <a:r>
              <a:rPr lang="en-US" sz="1600" dirty="0">
                <a:latin typeface="Arial Rounded MT Bold" panose="020F0704030504030204" pitchFamily="34" charset="0"/>
              </a:rPr>
              <a:t>be 300 liters at least </a:t>
            </a:r>
            <a:endParaRPr lang="ru-RU" sz="1600" dirty="0"/>
          </a:p>
        </p:txBody>
      </p:sp>
      <p:sp>
        <p:nvSpPr>
          <p:cNvPr id="10" name="Прямоугольник 9"/>
          <p:cNvSpPr/>
          <p:nvPr/>
        </p:nvSpPr>
        <p:spPr>
          <a:xfrm>
            <a:off x="347743" y="3231815"/>
            <a:ext cx="8774334" cy="3125920"/>
          </a:xfrm>
          <a:prstGeom prst="rect">
            <a:avLst/>
          </a:prstGeom>
        </p:spPr>
        <p:txBody>
          <a:bodyPr wrap="square">
            <a:spAutoFit/>
          </a:bodyPr>
          <a:lstStyle/>
          <a:p>
            <a:pPr>
              <a:lnSpc>
                <a:spcPct val="112000"/>
              </a:lnSpc>
            </a:pPr>
            <a:r>
              <a:rPr lang="en-US" sz="1600" dirty="0" smtClean="0">
                <a:solidFill>
                  <a:srgbClr val="FF0000"/>
                </a:solidFill>
                <a:latin typeface="Arial Rounded MT Bold" panose="020F0704030504030204" pitchFamily="34" charset="0"/>
              </a:rPr>
              <a:t>BINP suggestion</a:t>
            </a:r>
          </a:p>
          <a:p>
            <a:pPr marL="285750" indent="-285750">
              <a:lnSpc>
                <a:spcPct val="112000"/>
              </a:lnSpc>
              <a:buFont typeface="Arial" panose="020B0604020202020204" pitchFamily="34" charset="0"/>
              <a:buChar char="•"/>
            </a:pPr>
            <a:r>
              <a:rPr lang="en-US" sz="1600" dirty="0" smtClean="0">
                <a:solidFill>
                  <a:srgbClr val="FF0000"/>
                </a:solidFill>
                <a:latin typeface="Arial Rounded MT Bold" panose="020F0704030504030204" pitchFamily="34" charset="0"/>
              </a:rPr>
              <a:t>The </a:t>
            </a:r>
            <a:r>
              <a:rPr lang="en-US" sz="1600" dirty="0">
                <a:solidFill>
                  <a:srgbClr val="FF0000"/>
                </a:solidFill>
                <a:latin typeface="Arial Rounded MT Bold" panose="020F0704030504030204" pitchFamily="34" charset="0"/>
              </a:rPr>
              <a:t>maximum design pressure </a:t>
            </a:r>
            <a:r>
              <a:rPr lang="en-US" sz="1600" dirty="0" smtClean="0">
                <a:solidFill>
                  <a:srgbClr val="FF0000"/>
                </a:solidFill>
                <a:latin typeface="Arial Rounded MT Bold" panose="020F0704030504030204" pitchFamily="34" charset="0"/>
              </a:rPr>
              <a:t>is 20 </a:t>
            </a:r>
            <a:r>
              <a:rPr lang="en-US" sz="1600" dirty="0">
                <a:solidFill>
                  <a:srgbClr val="FF0000"/>
                </a:solidFill>
                <a:latin typeface="Arial Rounded MT Bold" panose="020F0704030504030204" pitchFamily="34" charset="0"/>
              </a:rPr>
              <a:t>bara against vacuum at all possible operating temperatures. </a:t>
            </a:r>
            <a:r>
              <a:rPr lang="en-US" sz="1600" dirty="0" smtClean="0">
                <a:solidFill>
                  <a:srgbClr val="FF0000"/>
                </a:solidFill>
                <a:latin typeface="Arial Rounded MT Bold" panose="020F0704030504030204" pitchFamily="34" charset="0"/>
              </a:rPr>
              <a:t>OD 711 mm, ID695 mm. Thickness of covers are 12 mm;</a:t>
            </a:r>
          </a:p>
          <a:p>
            <a:pPr marL="285750" indent="-285750">
              <a:lnSpc>
                <a:spcPct val="112000"/>
              </a:lnSpc>
              <a:buFont typeface="Arial" panose="020B0604020202020204" pitchFamily="34" charset="0"/>
              <a:buChar char="•"/>
            </a:pPr>
            <a:r>
              <a:rPr lang="en-US" sz="1600" dirty="0" smtClean="0">
                <a:solidFill>
                  <a:srgbClr val="FF0000"/>
                </a:solidFill>
                <a:latin typeface="Arial Rounded MT Bold" panose="020F0704030504030204" pitchFamily="34" charset="0"/>
              </a:rPr>
              <a:t>Temperature inlet – 6K;</a:t>
            </a:r>
          </a:p>
          <a:p>
            <a:pPr marL="285750" indent="-285750">
              <a:lnSpc>
                <a:spcPct val="112000"/>
              </a:lnSpc>
              <a:buFont typeface="Arial" panose="020B0604020202020204" pitchFamily="34" charset="0"/>
              <a:buChar char="•"/>
            </a:pPr>
            <a:r>
              <a:rPr lang="en-US" sz="1600" dirty="0">
                <a:solidFill>
                  <a:srgbClr val="FF0000"/>
                </a:solidFill>
                <a:latin typeface="Arial Rounded MT Bold" panose="020F0704030504030204" pitchFamily="34" charset="0"/>
              </a:rPr>
              <a:t>Temperature </a:t>
            </a:r>
            <a:r>
              <a:rPr lang="en-US" sz="1600" dirty="0" smtClean="0">
                <a:solidFill>
                  <a:srgbClr val="FF0000"/>
                </a:solidFill>
                <a:latin typeface="Arial Rounded MT Bold" panose="020F0704030504030204" pitchFamily="34" charset="0"/>
              </a:rPr>
              <a:t>outlet </a:t>
            </a:r>
            <a:r>
              <a:rPr lang="en-US" sz="1600" dirty="0">
                <a:solidFill>
                  <a:srgbClr val="FF0000"/>
                </a:solidFill>
                <a:latin typeface="Arial Rounded MT Bold" panose="020F0704030504030204" pitchFamily="34" charset="0"/>
              </a:rPr>
              <a:t>– </a:t>
            </a:r>
            <a:r>
              <a:rPr lang="en-US" sz="1600" dirty="0" smtClean="0">
                <a:solidFill>
                  <a:srgbClr val="FF0000"/>
                </a:solidFill>
                <a:latin typeface="Arial Rounded MT Bold" panose="020F0704030504030204" pitchFamily="34" charset="0"/>
              </a:rPr>
              <a:t>4,6K;</a:t>
            </a:r>
            <a:endParaRPr lang="en-US" sz="1600" dirty="0">
              <a:solidFill>
                <a:srgbClr val="FF0000"/>
              </a:solidFill>
              <a:latin typeface="Arial Rounded MT Bold" panose="020F0704030504030204" pitchFamily="34" charset="0"/>
            </a:endParaRPr>
          </a:p>
          <a:p>
            <a:pPr marL="285750" indent="-285750">
              <a:lnSpc>
                <a:spcPct val="112000"/>
              </a:lnSpc>
              <a:buFont typeface="Arial" panose="020B0604020202020204" pitchFamily="34" charset="0"/>
              <a:buChar char="•"/>
            </a:pPr>
            <a:r>
              <a:rPr lang="en-US" sz="1600" dirty="0" smtClean="0">
                <a:solidFill>
                  <a:srgbClr val="FF0000"/>
                </a:solidFill>
                <a:latin typeface="Arial Rounded MT Bold" panose="020F0704030504030204" pitchFamily="34" charset="0"/>
              </a:rPr>
              <a:t>Pressure inlet             - 4,0 bar;</a:t>
            </a:r>
          </a:p>
          <a:p>
            <a:pPr marL="285750" indent="-285750">
              <a:lnSpc>
                <a:spcPct val="112000"/>
              </a:lnSpc>
              <a:buFont typeface="Arial" panose="020B0604020202020204" pitchFamily="34" charset="0"/>
              <a:buChar char="•"/>
            </a:pPr>
            <a:r>
              <a:rPr lang="en-US" sz="1600" dirty="0">
                <a:solidFill>
                  <a:srgbClr val="FF0000"/>
                </a:solidFill>
                <a:latin typeface="Arial Rounded MT Bold" panose="020F0704030504030204" pitchFamily="34" charset="0"/>
              </a:rPr>
              <a:t>Pressure </a:t>
            </a:r>
            <a:r>
              <a:rPr lang="en-US" sz="1600" dirty="0" smtClean="0">
                <a:solidFill>
                  <a:srgbClr val="FF0000"/>
                </a:solidFill>
                <a:latin typeface="Arial Rounded MT Bold" panose="020F0704030504030204" pitchFamily="34" charset="0"/>
              </a:rPr>
              <a:t>outlet             </a:t>
            </a:r>
            <a:r>
              <a:rPr lang="en-US" sz="1600" dirty="0">
                <a:solidFill>
                  <a:srgbClr val="FF0000"/>
                </a:solidFill>
                <a:latin typeface="Arial Rounded MT Bold" panose="020F0704030504030204" pitchFamily="34" charset="0"/>
              </a:rPr>
              <a:t>- </a:t>
            </a:r>
            <a:r>
              <a:rPr lang="en-US" sz="1600" dirty="0" smtClean="0">
                <a:solidFill>
                  <a:srgbClr val="FF0000"/>
                </a:solidFill>
                <a:latin typeface="Arial Rounded MT Bold" panose="020F0704030504030204" pitchFamily="34" charset="0"/>
              </a:rPr>
              <a:t>3,96 bar;</a:t>
            </a:r>
          </a:p>
          <a:p>
            <a:pPr marL="285750" indent="-285750">
              <a:lnSpc>
                <a:spcPct val="112000"/>
              </a:lnSpc>
              <a:buFont typeface="Arial" panose="020B0604020202020204" pitchFamily="34" charset="0"/>
              <a:buChar char="•"/>
            </a:pPr>
            <a:r>
              <a:rPr lang="en-US" sz="1600" dirty="0" smtClean="0">
                <a:solidFill>
                  <a:srgbClr val="FF0000"/>
                </a:solidFill>
                <a:latin typeface="Arial Rounded MT Bold" panose="020F0704030504030204" pitchFamily="34" charset="0"/>
              </a:rPr>
              <a:t>Flow rate                       - 105 g/s; </a:t>
            </a:r>
          </a:p>
          <a:p>
            <a:pPr marL="285750" indent="-285750">
              <a:lnSpc>
                <a:spcPct val="112000"/>
              </a:lnSpc>
              <a:buFont typeface="Arial" panose="020B0604020202020204" pitchFamily="34" charset="0"/>
              <a:buChar char="•"/>
            </a:pPr>
            <a:r>
              <a:rPr lang="en-US" sz="1600" dirty="0" smtClean="0">
                <a:solidFill>
                  <a:srgbClr val="FF0000"/>
                </a:solidFill>
                <a:latin typeface="Arial Rounded MT Bold" panose="020F0704030504030204" pitchFamily="34" charset="0"/>
              </a:rPr>
              <a:t>6 copper pipes OD12 x 1mm and length of the each pipe is 9 meters.</a:t>
            </a:r>
            <a:endParaRPr lang="en-US" sz="1600" dirty="0">
              <a:solidFill>
                <a:srgbClr val="FF0000"/>
              </a:solidFill>
              <a:latin typeface="Arial Rounded MT Bold" panose="020F0704030504030204" pitchFamily="34" charset="0"/>
            </a:endParaRPr>
          </a:p>
          <a:p>
            <a:pPr marL="285750" indent="-285750">
              <a:lnSpc>
                <a:spcPct val="112000"/>
              </a:lnSpc>
              <a:buFont typeface="Arial" panose="020B0604020202020204" pitchFamily="34" charset="0"/>
              <a:buChar char="•"/>
            </a:pPr>
            <a:r>
              <a:rPr lang="en-US" sz="1600" dirty="0">
                <a:solidFill>
                  <a:srgbClr val="FF0000"/>
                </a:solidFill>
                <a:latin typeface="Arial Rounded MT Bold" panose="020F0704030504030204" pitchFamily="34" charset="0"/>
              </a:rPr>
              <a:t>The volume of liquid helium above the highest position of the heat exchanger in the </a:t>
            </a:r>
            <a:r>
              <a:rPr lang="en-US" sz="1600" dirty="0" err="1">
                <a:solidFill>
                  <a:srgbClr val="FF0000"/>
                </a:solidFill>
                <a:latin typeface="Arial Rounded MT Bold" panose="020F0704030504030204" pitchFamily="34" charset="0"/>
              </a:rPr>
              <a:t>LHe</a:t>
            </a:r>
            <a:r>
              <a:rPr lang="en-US" sz="1600" dirty="0">
                <a:solidFill>
                  <a:srgbClr val="FF0000"/>
                </a:solidFill>
                <a:latin typeface="Arial Rounded MT Bold" panose="020F0704030504030204" pitchFamily="34" charset="0"/>
              </a:rPr>
              <a:t> </a:t>
            </a:r>
            <a:r>
              <a:rPr lang="en-US" sz="1600" dirty="0" smtClean="0">
                <a:solidFill>
                  <a:srgbClr val="FF0000"/>
                </a:solidFill>
                <a:latin typeface="Arial Rounded MT Bold" panose="020F0704030504030204" pitchFamily="34" charset="0"/>
              </a:rPr>
              <a:t>vessel shall </a:t>
            </a:r>
            <a:r>
              <a:rPr lang="en-US" sz="1600" dirty="0">
                <a:solidFill>
                  <a:srgbClr val="FF0000"/>
                </a:solidFill>
                <a:latin typeface="Arial Rounded MT Bold" panose="020F0704030504030204" pitchFamily="34" charset="0"/>
              </a:rPr>
              <a:t>be 300 liters at least </a:t>
            </a:r>
            <a:r>
              <a:rPr lang="en-US" sz="1600" dirty="0" smtClean="0">
                <a:solidFill>
                  <a:srgbClr val="FF0000"/>
                </a:solidFill>
                <a:latin typeface="Arial Rounded MT Bold" panose="020F0704030504030204" pitchFamily="34" charset="0"/>
              </a:rPr>
              <a:t> - OK</a:t>
            </a:r>
            <a:endParaRPr lang="ru-RU" sz="1600" dirty="0">
              <a:solidFill>
                <a:srgbClr val="FF0000"/>
              </a:solidFill>
            </a:endParaRPr>
          </a:p>
        </p:txBody>
      </p:sp>
    </p:spTree>
    <p:extLst>
      <p:ext uri="{BB962C8B-B14F-4D97-AF65-F5344CB8AC3E}">
        <p14:creationId xmlns:p14="http://schemas.microsoft.com/office/powerpoint/2010/main" val="16220647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10017</TotalTime>
  <Words>843</Words>
  <Application>Microsoft Office PowerPoint</Application>
  <PresentationFormat>Лист A4 (210x297 мм)</PresentationFormat>
  <Paragraphs>71</Paragraphs>
  <Slides>11</Slides>
  <Notes>9</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11</vt:i4>
      </vt:variant>
    </vt:vector>
  </HeadingPairs>
  <TitlesOfParts>
    <vt:vector size="17" baseType="lpstr">
      <vt:lpstr>Arial</vt:lpstr>
      <vt:lpstr>Arial Rounded MT Bold</vt:lpstr>
      <vt:lpstr>Calibri</vt:lpstr>
      <vt:lpstr>Calibri Light</vt:lpstr>
      <vt:lpstr>Comic Sans MS</vt:lpstr>
      <vt:lpstr>Office Theme</vt:lpstr>
      <vt:lpstr> 4th BINP-FAIR Collaboration Coordination Workshop SFRS local cryogenic</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hotel</dc:creator>
  <cp:lastModifiedBy>BINP User</cp:lastModifiedBy>
  <cp:revision>212</cp:revision>
  <dcterms:created xsi:type="dcterms:W3CDTF">2017-07-14T12:29:42Z</dcterms:created>
  <dcterms:modified xsi:type="dcterms:W3CDTF">2020-05-29T05:40:26Z</dcterms:modified>
</cp:coreProperties>
</file>