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82" r:id="rId2"/>
    <p:sldId id="298" r:id="rId3"/>
    <p:sldId id="297" r:id="rId4"/>
    <p:sldId id="311" r:id="rId5"/>
    <p:sldId id="315" r:id="rId6"/>
    <p:sldId id="310" r:id="rId7"/>
    <p:sldId id="313" r:id="rId8"/>
    <p:sldId id="312" r:id="rId9"/>
    <p:sldId id="299" r:id="rId10"/>
    <p:sldId id="309" r:id="rId11"/>
    <p:sldId id="300" r:id="rId12"/>
    <p:sldId id="314" r:id="rId13"/>
    <p:sldId id="302" r:id="rId14"/>
    <p:sldId id="303" r:id="rId15"/>
    <p:sldId id="305" r:id="rId16"/>
    <p:sldId id="306" r:id="rId17"/>
    <p:sldId id="307" r:id="rId18"/>
  </p:sldIdLst>
  <p:sldSz cx="12801600" cy="9601200" type="A3"/>
  <p:notesSz cx="9774238" cy="6724650"/>
  <p:defaultTextStyle>
    <a:defPPr>
      <a:defRPr lang="en-US"/>
    </a:defPPr>
    <a:lvl1pPr marL="0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854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710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2564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3416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4271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5126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5979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6834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C7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 varScale="1">
        <p:scale>
          <a:sx n="111" d="100"/>
          <a:sy n="111" d="100"/>
        </p:scale>
        <p:origin x="1962" y="126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7200" y="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7B938-9146-4E2B-9AAB-ADBBB3276041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75025" y="841375"/>
            <a:ext cx="3024188" cy="2268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7900" y="3236913"/>
            <a:ext cx="7818438" cy="2647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8810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37200" y="638810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7ED9F-BBF4-480A-8AF6-7C473851A9A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37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54612" y="1984016"/>
            <a:ext cx="12497220" cy="707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2188" y="4542110"/>
            <a:ext cx="9250522" cy="1091812"/>
          </a:xfrm>
        </p:spPr>
        <p:txBody>
          <a:bodyPr anchor="b" anchorCtr="0">
            <a:noAutofit/>
          </a:bodyPr>
          <a:lstStyle>
            <a:lvl1pPr algn="ctr">
              <a:defRPr sz="5000">
                <a:solidFill>
                  <a:srgbClr val="333333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20240" y="5633922"/>
            <a:ext cx="8961120" cy="81852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666666"/>
                </a:solidFill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65728" y="9310255"/>
            <a:ext cx="4719782" cy="29094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 defTabSz="640003"/>
            <a:endParaRPr lang="en-GB" sz="2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50989" y="9173702"/>
            <a:ext cx="1042857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9940638" y="9173702"/>
            <a:ext cx="1187724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110258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91591" y="9171522"/>
            <a:ext cx="9347008" cy="50002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4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 smtClean="0"/>
              <a:t>Hanno Leibrock / BINP-FAIR Collaboration Coordination Workshop, 25-29 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0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0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50989" y="9173702"/>
            <a:ext cx="1042857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9940638" y="9173702"/>
            <a:ext cx="1187724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110258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91591" y="9171522"/>
            <a:ext cx="9347008" cy="50002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4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50989" y="9173702"/>
            <a:ext cx="1042857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9940638" y="9173702"/>
            <a:ext cx="1187724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110258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91591" y="9171522"/>
            <a:ext cx="9347008" cy="50002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4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Haik Simon / FAIR-GSI Workshop, Novosibirsk, 25-29 November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9257375"/>
            <a:ext cx="12801600" cy="35784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 defTabSz="640003"/>
            <a:endParaRPr lang="en-GB" sz="2500" dirty="0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1591" y="2030961"/>
            <a:ext cx="11496568" cy="6865019"/>
          </a:xfrm>
          <a:prstGeom prst="rect">
            <a:avLst/>
          </a:prstGeom>
        </p:spPr>
        <p:txBody>
          <a:bodyPr vert="horz" lIns="128001" tIns="64001" rIns="128001" bIns="6400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50989" y="9173702"/>
            <a:ext cx="1042857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 defTabSz="640003"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495582"/>
            <a:ext cx="128016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110258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1315279"/>
            <a:ext cx="357840" cy="35784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 defTabSz="640003"/>
            <a:endParaRPr lang="en-GB" sz="2500" dirty="0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9253819"/>
            <a:ext cx="357840" cy="35784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 defTabSz="640003"/>
            <a:endParaRPr lang="en-GB" sz="2500" dirty="0">
              <a:solidFill>
                <a:prstClr val="white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940638" y="9173702"/>
            <a:ext cx="1187724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 defTabSz="640003">
              <a:defRPr sz="14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91591" y="9171522"/>
            <a:ext cx="9347008" cy="50002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l" defTabSz="640003">
              <a:defRPr sz="1400">
                <a:solidFill>
                  <a:srgbClr val="333333"/>
                </a:solidFill>
              </a:defRPr>
            </a:lvl1pPr>
          </a:lstStyle>
          <a:p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  <p:pic>
        <p:nvPicPr>
          <p:cNvPr id="13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168" y="357309"/>
            <a:ext cx="921717" cy="768097"/>
          </a:xfrm>
          <a:prstGeom prst="rect">
            <a:avLst/>
          </a:prstGeom>
        </p:spPr>
      </p:pic>
      <p:pic>
        <p:nvPicPr>
          <p:cNvPr id="14" name="Bild 6" descr="GSI_Logo_rgb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151" y="363708"/>
            <a:ext cx="1889322" cy="62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</p:sldLayoutIdLst>
  <p:hf hdr="0" dt="0"/>
  <p:txStyles>
    <p:titleStyle>
      <a:lvl1pPr algn="l" defTabSz="640003" rtl="0" eaLnBrk="1" latinLnBrk="0" hangingPunct="1">
        <a:spcBef>
          <a:spcPct val="0"/>
        </a:spcBef>
        <a:buNone/>
        <a:defRPr sz="3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480003" indent="-480003" algn="l" defTabSz="640003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3400" kern="1200">
          <a:solidFill>
            <a:srgbClr val="333333"/>
          </a:solidFill>
          <a:latin typeface="Arial"/>
          <a:ea typeface="+mn-ea"/>
          <a:cs typeface="Arial"/>
        </a:defRPr>
      </a:lvl1pPr>
      <a:lvl2pPr marL="1040005" indent="-400002" algn="l" defTabSz="640003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800" kern="1200">
          <a:solidFill>
            <a:srgbClr val="333333"/>
          </a:solidFill>
          <a:latin typeface="Arial"/>
          <a:ea typeface="+mn-ea"/>
          <a:cs typeface="Arial"/>
        </a:defRPr>
      </a:lvl2pPr>
      <a:lvl3pPr marL="1600008" indent="-320002" algn="l" defTabSz="640003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500" kern="1200">
          <a:solidFill>
            <a:srgbClr val="333333"/>
          </a:solidFill>
          <a:latin typeface="Arial"/>
          <a:ea typeface="+mn-ea"/>
          <a:cs typeface="Arial"/>
        </a:defRPr>
      </a:lvl3pPr>
      <a:lvl4pPr marL="2240011" indent="-320002" algn="l" defTabSz="640003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200" kern="1200">
          <a:solidFill>
            <a:srgbClr val="333333"/>
          </a:solidFill>
          <a:latin typeface="Arial"/>
          <a:ea typeface="+mn-ea"/>
          <a:cs typeface="Arial"/>
        </a:defRPr>
      </a:lvl4pPr>
      <a:lvl5pPr marL="2880014" indent="-320002" algn="l" defTabSz="640003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000" kern="1200">
          <a:solidFill>
            <a:srgbClr val="333333"/>
          </a:solidFill>
          <a:latin typeface="Arial"/>
          <a:ea typeface="+mn-ea"/>
          <a:cs typeface="Arial"/>
        </a:defRPr>
      </a:lvl5pPr>
      <a:lvl6pPr marL="3520017" indent="-320002" algn="l" defTabSz="64000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20" indent="-320002" algn="l" defTabSz="64000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25" indent="-320002" algn="l" defTabSz="64000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28" indent="-320002" algn="l" defTabSz="64000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39" y="4152528"/>
            <a:ext cx="9250522" cy="1091812"/>
          </a:xfrm>
        </p:spPr>
        <p:txBody>
          <a:bodyPr/>
          <a:lstStyle/>
          <a:p>
            <a:r>
              <a:rPr lang="en-GB" dirty="0" smtClean="0"/>
              <a:t>BINP magnets for the </a:t>
            </a:r>
            <a:r>
              <a:rPr lang="de-DE" dirty="0" err="1" smtClean="0"/>
              <a:t>pbar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633922"/>
            <a:ext cx="8961120" cy="1038886"/>
          </a:xfrm>
        </p:spPr>
        <p:txBody>
          <a:bodyPr>
            <a:normAutofit/>
          </a:bodyPr>
          <a:lstStyle/>
          <a:p>
            <a:r>
              <a:rPr lang="en-GB" dirty="0" smtClean="0"/>
              <a:t>Hanno Leibrock</a:t>
            </a:r>
          </a:p>
          <a:p>
            <a:r>
              <a:rPr lang="en-GB" dirty="0" smtClean="0"/>
              <a:t>May</a:t>
            </a:r>
            <a:r>
              <a:rPr lang="de-DE" dirty="0" smtClean="0"/>
              <a:t>, 2020</a:t>
            </a:r>
            <a:endParaRPr lang="en-GB" dirty="0"/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568152" y="9291602"/>
            <a:ext cx="11929889" cy="309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854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710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564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416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271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126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5979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6834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Hanno Leibrock / BINP-FAIR Collaboration Coordination Workshop, 25-29 May 2020</a:t>
            </a:r>
          </a:p>
        </p:txBody>
      </p:sp>
    </p:spTree>
    <p:extLst>
      <p:ext uri="{BB962C8B-B14F-4D97-AF65-F5344CB8AC3E}">
        <p14:creationId xmlns:p14="http://schemas.microsoft.com/office/powerpoint/2010/main" val="38990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/>
          </a:bodyPr>
          <a:lstStyle/>
          <a:p>
            <a:r>
              <a:rPr lang="en-GB" sz="4400" dirty="0" err="1" smtClean="0">
                <a:solidFill>
                  <a:srgbClr val="0070C0"/>
                </a:solidFill>
              </a:rPr>
              <a:t>pbar</a:t>
            </a:r>
            <a:r>
              <a:rPr lang="en-GB" sz="4400" dirty="0" smtClean="0">
                <a:solidFill>
                  <a:srgbClr val="0070C0"/>
                </a:solidFill>
              </a:rPr>
              <a:t> dipole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dirty="0"/>
              <a:t>Hanno Leibrock / BINP-FAIR Collaboration Coordination Workshop, 25-29 May 2020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660" y="1640160"/>
            <a:ext cx="6716572" cy="755292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1317" y="2136304"/>
            <a:ext cx="3629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exchange</a:t>
            </a:r>
            <a:r>
              <a:rPr lang="de-DE" dirty="0"/>
              <a:t> a </a:t>
            </a:r>
            <a:r>
              <a:rPr lang="de-DE" dirty="0" err="1" smtClean="0"/>
              <a:t>broken</a:t>
            </a:r>
            <a:r>
              <a:rPr lang="de-DE" dirty="0" smtClean="0"/>
              <a:t> </a:t>
            </a:r>
            <a:r>
              <a:rPr lang="de-DE" dirty="0" err="1" smtClean="0"/>
              <a:t>coil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70C0"/>
                </a:solidFill>
              </a:rPr>
              <a:t>quadrupole and sextupole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dirty="0"/>
              <a:t>Hanno Leibrock / BINP-FAIR Collaboration Coordination Workshop, 25-29 May 2020</a:t>
            </a:r>
          </a:p>
        </p:txBody>
      </p:sp>
      <p:pic>
        <p:nvPicPr>
          <p:cNvPr id="7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8" t="51488" r="-110" b="-4335"/>
          <a:stretch/>
        </p:blipFill>
        <p:spPr bwMode="auto">
          <a:xfrm>
            <a:off x="352128" y="2208312"/>
            <a:ext cx="5102165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425553"/>
              </p:ext>
            </p:extLst>
          </p:nvPr>
        </p:nvGraphicFramePr>
        <p:xfrm>
          <a:off x="1144216" y="6091156"/>
          <a:ext cx="3456384" cy="79767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52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325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PSP code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Type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Quantity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2.9.2.2.1.1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 WQ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5" t="15120" r="21593" b="18088"/>
          <a:stretch/>
        </p:blipFill>
        <p:spPr bwMode="auto">
          <a:xfrm>
            <a:off x="6558858" y="2064296"/>
            <a:ext cx="5818606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784176" y="8074059"/>
            <a:ext cx="4493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Contract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BINP </a:t>
            </a:r>
            <a:r>
              <a:rPr lang="de-DE" dirty="0" err="1" smtClean="0"/>
              <a:t>is</a:t>
            </a:r>
            <a:r>
              <a:rPr lang="de-DE" dirty="0" smtClean="0"/>
              <a:t> in </a:t>
            </a:r>
            <a:r>
              <a:rPr lang="de-DE" dirty="0" err="1" smtClean="0"/>
              <a:t>preparation</a:t>
            </a:r>
            <a:r>
              <a:rPr lang="de-DE" dirty="0" smtClean="0"/>
              <a:t>.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784176" y="6960840"/>
            <a:ext cx="4493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GSI will </a:t>
            </a:r>
            <a:r>
              <a:rPr lang="de-DE" dirty="0" err="1" smtClean="0"/>
              <a:t>provide</a:t>
            </a:r>
            <a:r>
              <a:rPr lang="de-DE" dirty="0" smtClean="0"/>
              <a:t> extra </a:t>
            </a:r>
            <a:r>
              <a:rPr lang="de-DE" dirty="0" err="1" smtClean="0"/>
              <a:t>adapter</a:t>
            </a:r>
            <a:r>
              <a:rPr lang="de-DE" dirty="0" smtClean="0"/>
              <a:t> </a:t>
            </a:r>
            <a:r>
              <a:rPr lang="de-DE" dirty="0" err="1" smtClean="0"/>
              <a:t>boxes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enable</a:t>
            </a:r>
            <a:r>
              <a:rPr lang="de-DE" dirty="0" smtClean="0"/>
              <a:t> </a:t>
            </a:r>
            <a:r>
              <a:rPr lang="de-DE" dirty="0" err="1" smtClean="0"/>
              <a:t>coaxial</a:t>
            </a:r>
            <a:r>
              <a:rPr lang="de-DE" dirty="0" smtClean="0"/>
              <a:t> </a:t>
            </a:r>
            <a:r>
              <a:rPr lang="de-DE" dirty="0" err="1" smtClean="0"/>
              <a:t>cables</a:t>
            </a:r>
            <a:r>
              <a:rPr lang="de-DE" dirty="0" smtClean="0"/>
              <a:t>.</a:t>
            </a:r>
            <a:endParaRPr lang="en-US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618316"/>
              </p:ext>
            </p:extLst>
          </p:nvPr>
        </p:nvGraphicFramePr>
        <p:xfrm>
          <a:off x="7912968" y="6096744"/>
          <a:ext cx="3456384" cy="77765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52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626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PSP code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Type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Quantity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81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2.9.2.3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 </a:t>
                      </a:r>
                      <a:r>
                        <a:rPr lang="en-US" sz="1600" dirty="0" smtClean="0">
                          <a:effectLst/>
                        </a:rPr>
                        <a:t>WS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640160" y="1632248"/>
            <a:ext cx="1791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quadrupole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10433248" y="163224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sextupole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7236296" y="6960840"/>
            <a:ext cx="4493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sextupoles </a:t>
            </a:r>
            <a:r>
              <a:rPr lang="de-DE" dirty="0" err="1" smtClean="0"/>
              <a:t>is</a:t>
            </a:r>
            <a:r>
              <a:rPr lang="de-DE" dirty="0" smtClean="0"/>
              <a:t> in </a:t>
            </a:r>
            <a:r>
              <a:rPr lang="de-DE" dirty="0" err="1" smtClean="0"/>
              <a:t>discussion</a:t>
            </a:r>
            <a:r>
              <a:rPr lang="de-D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/>
          </a:bodyPr>
          <a:lstStyle/>
          <a:p>
            <a:r>
              <a:rPr lang="en-GB" sz="4400" dirty="0" err="1" smtClean="0">
                <a:solidFill>
                  <a:srgbClr val="0070C0"/>
                </a:solidFill>
              </a:rPr>
              <a:t>pbar</a:t>
            </a:r>
            <a:r>
              <a:rPr lang="en-GB" sz="4400" dirty="0" smtClean="0">
                <a:solidFill>
                  <a:srgbClr val="0070C0"/>
                </a:solidFill>
              </a:rPr>
              <a:t> steering magnets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dirty="0"/>
              <a:t>Hanno Leibrock / BINP-FAIR Collaboration Coordination Workshop, 25-29 May </a:t>
            </a:r>
            <a:r>
              <a:rPr lang="en-GB" dirty="0" smtClean="0"/>
              <a:t>2020</a:t>
            </a:r>
            <a:endParaRPr lang="en-GB" dirty="0"/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r="15539"/>
          <a:stretch/>
        </p:blipFill>
        <p:spPr>
          <a:xfrm rot="16200000">
            <a:off x="373851" y="3223912"/>
            <a:ext cx="5962632" cy="554367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856" y="1113719"/>
            <a:ext cx="5022392" cy="800736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24136" y="1656055"/>
            <a:ext cx="5976664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Standard CR-Typ </a:t>
            </a:r>
            <a:r>
              <a:rPr lang="de-DE" dirty="0" err="1" smtClean="0"/>
              <a:t>steering</a:t>
            </a:r>
            <a:r>
              <a:rPr lang="de-DE" dirty="0" smtClean="0"/>
              <a:t> </a:t>
            </a:r>
            <a:r>
              <a:rPr lang="de-DE" dirty="0" err="1" smtClean="0"/>
              <a:t>magnets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. Problem: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a </a:t>
            </a:r>
            <a:r>
              <a:rPr lang="de-DE" dirty="0" err="1" smtClean="0"/>
              <a:t>steering</a:t>
            </a:r>
            <a:r>
              <a:rPr lang="de-DE" dirty="0" smtClean="0"/>
              <a:t> angle </a:t>
            </a:r>
            <a:r>
              <a:rPr lang="de-DE" dirty="0" err="1" smtClean="0"/>
              <a:t>of</a:t>
            </a:r>
            <a:r>
              <a:rPr lang="de-DE" dirty="0" smtClean="0"/>
              <a:t> 1.5 </a:t>
            </a:r>
            <a:r>
              <a:rPr lang="de-DE" dirty="0" err="1" smtClean="0"/>
              <a:t>mrad</a:t>
            </a:r>
            <a:r>
              <a:rPr lang="de-DE" dirty="0" smtClean="0"/>
              <a:t> </a:t>
            </a:r>
            <a:r>
              <a:rPr lang="de-DE" dirty="0" err="1" smtClean="0"/>
              <a:t>instead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3 </a:t>
            </a:r>
            <a:r>
              <a:rPr lang="de-DE" dirty="0" err="1" smtClean="0"/>
              <a:t>mrad</a:t>
            </a:r>
            <a:endParaRPr lang="de-DE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1000200" y="7838968"/>
            <a:ext cx="4896544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 Vertical correctors practically </a:t>
            </a:r>
            <a:r>
              <a:rPr lang="en-US" dirty="0" smtClean="0">
                <a:solidFill>
                  <a:schemeClr val="bg1"/>
                </a:solidFill>
              </a:rPr>
              <a:t>ready (A. Starostenko, May 2020)</a:t>
            </a:r>
            <a:endParaRPr lang="de-D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/>
          </a:bodyPr>
          <a:lstStyle/>
          <a:p>
            <a:r>
              <a:rPr lang="en-GB" sz="4400" dirty="0" err="1" smtClean="0">
                <a:solidFill>
                  <a:srgbClr val="0070C0"/>
                </a:solidFill>
              </a:rPr>
              <a:t>pbar</a:t>
            </a:r>
            <a:r>
              <a:rPr lang="en-GB" sz="4400" dirty="0" smtClean="0">
                <a:solidFill>
                  <a:srgbClr val="0070C0"/>
                </a:solidFill>
              </a:rPr>
              <a:t> steering magnets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dirty="0"/>
              <a:t>Hanno Leibrock / BINP-FAIR Collaboration Coordination Workshop, 25-29 May 2020</a:t>
            </a:r>
          </a:p>
        </p:txBody>
      </p:sp>
      <p:pic>
        <p:nvPicPr>
          <p:cNvPr id="1026" name="Grafik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00" y="2136304"/>
            <a:ext cx="10518576" cy="58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056984" y="6456784"/>
            <a:ext cx="3094005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err="1" smtClean="0">
                <a:solidFill>
                  <a:schemeClr val="bg1"/>
                </a:solidFill>
              </a:rPr>
              <a:t>model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special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steerers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for</a:t>
            </a:r>
            <a:r>
              <a:rPr lang="de-DE" dirty="0" smtClean="0">
                <a:solidFill>
                  <a:schemeClr val="bg1"/>
                </a:solidFill>
              </a:rPr>
              <a:t> 3 </a:t>
            </a:r>
            <a:r>
              <a:rPr lang="de-DE" dirty="0" err="1" smtClean="0">
                <a:solidFill>
                  <a:schemeClr val="bg1"/>
                </a:solidFill>
              </a:rPr>
              <a:t>mrad</a:t>
            </a:r>
            <a:endParaRPr lang="de-DE" dirty="0" smtClean="0">
              <a:solidFill>
                <a:schemeClr val="bg1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10073208" y="5304656"/>
            <a:ext cx="72008" cy="1152128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648272" y="2352328"/>
            <a:ext cx="3094005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chemeClr val="bg1"/>
                </a:solidFill>
              </a:rPr>
              <a:t>2 CR </a:t>
            </a:r>
            <a:r>
              <a:rPr lang="de-DE" dirty="0" err="1" smtClean="0">
                <a:solidFill>
                  <a:schemeClr val="bg1"/>
                </a:solidFill>
              </a:rPr>
              <a:t>steerer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can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substitute</a:t>
            </a:r>
            <a:r>
              <a:rPr lang="de-DE" dirty="0" smtClean="0">
                <a:solidFill>
                  <a:schemeClr val="bg1"/>
                </a:solidFill>
              </a:rPr>
              <a:t> 1 </a:t>
            </a:r>
            <a:r>
              <a:rPr lang="de-DE" dirty="0" err="1" smtClean="0">
                <a:solidFill>
                  <a:schemeClr val="bg1"/>
                </a:solidFill>
              </a:rPr>
              <a:t>special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steerer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for</a:t>
            </a:r>
            <a:r>
              <a:rPr lang="de-DE" dirty="0" smtClean="0">
                <a:solidFill>
                  <a:schemeClr val="bg1"/>
                </a:solidFill>
              </a:rPr>
              <a:t> 3 </a:t>
            </a:r>
            <a:r>
              <a:rPr lang="de-DE" dirty="0" err="1" smtClean="0">
                <a:solidFill>
                  <a:schemeClr val="bg1"/>
                </a:solidFill>
              </a:rPr>
              <a:t>mrad</a:t>
            </a:r>
            <a:endParaRPr lang="de-DE" dirty="0" smtClean="0">
              <a:solidFill>
                <a:schemeClr val="bg1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8130526" y="3203582"/>
            <a:ext cx="790554" cy="1000398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971091" y="2280320"/>
            <a:ext cx="4750189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chemeClr val="bg1"/>
                </a:solidFill>
              </a:rPr>
              <a:t>a pair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two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single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steerers</a:t>
            </a:r>
            <a:r>
              <a:rPr lang="de-DE" dirty="0" smtClean="0">
                <a:solidFill>
                  <a:schemeClr val="bg1"/>
                </a:solidFill>
              </a:rPr>
              <a:t> on individual </a:t>
            </a:r>
            <a:r>
              <a:rPr lang="de-DE" dirty="0" err="1" smtClean="0">
                <a:solidFill>
                  <a:schemeClr val="bg1"/>
                </a:solidFill>
              </a:rPr>
              <a:t>stands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would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take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to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much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space</a:t>
            </a:r>
            <a:endParaRPr lang="de-D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/>
          </a:bodyPr>
          <a:lstStyle/>
          <a:p>
            <a:r>
              <a:rPr lang="en-GB" sz="4400" dirty="0" err="1" smtClean="0">
                <a:solidFill>
                  <a:srgbClr val="0070C0"/>
                </a:solidFill>
              </a:rPr>
              <a:t>pbar</a:t>
            </a:r>
            <a:r>
              <a:rPr lang="en-GB" sz="4400" dirty="0" smtClean="0">
                <a:solidFill>
                  <a:srgbClr val="0070C0"/>
                </a:solidFill>
              </a:rPr>
              <a:t> steering magnets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dirty="0"/>
              <a:t>Hanno Leibrock / BINP-FAIR Collaboration Coordination Workshop, 25-29 May 2020</a:t>
            </a:r>
          </a:p>
        </p:txBody>
      </p:sp>
      <p:pic>
        <p:nvPicPr>
          <p:cNvPr id="2050" name="Grafik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368" y="1992288"/>
            <a:ext cx="8486580" cy="688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176664" y="7858035"/>
            <a:ext cx="3094005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err="1" smtClean="0">
                <a:solidFill>
                  <a:schemeClr val="bg1"/>
                </a:solidFill>
              </a:rPr>
              <a:t>two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vertical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steerers</a:t>
            </a:r>
            <a:r>
              <a:rPr lang="de-DE" dirty="0" smtClean="0">
                <a:solidFill>
                  <a:schemeClr val="bg1"/>
                </a:solidFill>
              </a:rPr>
              <a:t> on a </a:t>
            </a:r>
            <a:r>
              <a:rPr lang="de-DE" dirty="0" err="1" smtClean="0">
                <a:solidFill>
                  <a:schemeClr val="bg1"/>
                </a:solidFill>
              </a:rPr>
              <a:t>common</a:t>
            </a:r>
            <a:r>
              <a:rPr lang="de-DE" dirty="0" smtClean="0">
                <a:solidFill>
                  <a:schemeClr val="bg1"/>
                </a:solidFill>
              </a:rPr>
              <a:t> stand 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6040760" y="5880720"/>
            <a:ext cx="432048" cy="1977316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82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/>
          </a:bodyPr>
          <a:lstStyle/>
          <a:p>
            <a:r>
              <a:rPr lang="en-GB" sz="4400" dirty="0" err="1" smtClean="0">
                <a:solidFill>
                  <a:srgbClr val="0070C0"/>
                </a:solidFill>
              </a:rPr>
              <a:t>pbar</a:t>
            </a:r>
            <a:r>
              <a:rPr lang="en-GB" sz="4400" dirty="0" smtClean="0">
                <a:solidFill>
                  <a:srgbClr val="0070C0"/>
                </a:solidFill>
              </a:rPr>
              <a:t> steering magnets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dirty="0"/>
              <a:t>Hanno Leibrock / BINP-FAIR Collaboration Coordination Workshop, 25-29 May 2020</a:t>
            </a:r>
          </a:p>
        </p:txBody>
      </p:sp>
      <p:pic>
        <p:nvPicPr>
          <p:cNvPr id="3074" name="Grafik 3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6" y="2064297"/>
            <a:ext cx="12233200" cy="657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96144" y="1992288"/>
            <a:ext cx="10369152" cy="30469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Question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to</a:t>
            </a:r>
            <a:r>
              <a:rPr lang="de-DE" dirty="0" smtClean="0">
                <a:solidFill>
                  <a:schemeClr val="bg1"/>
                </a:solidFill>
              </a:rPr>
              <a:t> BINP: </a:t>
            </a:r>
            <a:r>
              <a:rPr lang="de-DE" dirty="0" err="1" smtClean="0">
                <a:solidFill>
                  <a:schemeClr val="bg1"/>
                </a:solidFill>
              </a:rPr>
              <a:t>can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two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identical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steerers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be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combined</a:t>
            </a:r>
            <a:r>
              <a:rPr lang="de-DE" dirty="0" smtClean="0">
                <a:solidFill>
                  <a:schemeClr val="bg1"/>
                </a:solidFill>
              </a:rPr>
              <a:t> on </a:t>
            </a:r>
            <a:r>
              <a:rPr lang="de-DE" dirty="0" err="1" smtClean="0">
                <a:solidFill>
                  <a:schemeClr val="bg1"/>
                </a:solidFill>
              </a:rPr>
              <a:t>one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common</a:t>
            </a:r>
            <a:r>
              <a:rPr lang="de-DE" dirty="0" smtClean="0">
                <a:solidFill>
                  <a:schemeClr val="bg1"/>
                </a:solidFill>
              </a:rPr>
              <a:t> stand </a:t>
            </a:r>
            <a:r>
              <a:rPr lang="de-DE" dirty="0" err="1" smtClean="0">
                <a:solidFill>
                  <a:schemeClr val="bg1"/>
                </a:solidFill>
              </a:rPr>
              <a:t>for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saving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space</a:t>
            </a:r>
            <a:r>
              <a:rPr lang="de-DE" dirty="0" smtClean="0">
                <a:solidFill>
                  <a:schemeClr val="bg1"/>
                </a:solidFill>
              </a:rPr>
              <a:t>?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Task </a:t>
            </a:r>
            <a:r>
              <a:rPr lang="de-DE" dirty="0" err="1" smtClean="0">
                <a:solidFill>
                  <a:schemeClr val="bg1"/>
                </a:solidFill>
              </a:rPr>
              <a:t>for</a:t>
            </a:r>
            <a:r>
              <a:rPr lang="de-DE" dirty="0" smtClean="0">
                <a:solidFill>
                  <a:schemeClr val="bg1"/>
                </a:solidFill>
              </a:rPr>
              <a:t> GSI: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Must </a:t>
            </a:r>
            <a:r>
              <a:rPr lang="de-DE" dirty="0" err="1" smtClean="0">
                <a:solidFill>
                  <a:schemeClr val="bg1"/>
                </a:solidFill>
              </a:rPr>
              <a:t>be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every</a:t>
            </a:r>
            <a:r>
              <a:rPr lang="de-DE" dirty="0" smtClean="0">
                <a:solidFill>
                  <a:schemeClr val="bg1"/>
                </a:solidFill>
              </a:rPr>
              <a:t> 3mrad </a:t>
            </a:r>
            <a:r>
              <a:rPr lang="de-DE" dirty="0" err="1" smtClean="0">
                <a:solidFill>
                  <a:schemeClr val="bg1"/>
                </a:solidFill>
              </a:rPr>
              <a:t>steerer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substituted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with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two</a:t>
            </a:r>
            <a:r>
              <a:rPr lang="de-DE" dirty="0" smtClean="0">
                <a:solidFill>
                  <a:schemeClr val="bg1"/>
                </a:solidFill>
              </a:rPr>
              <a:t> 1.5 </a:t>
            </a:r>
            <a:r>
              <a:rPr lang="de-DE" dirty="0" err="1" smtClean="0">
                <a:solidFill>
                  <a:schemeClr val="bg1"/>
                </a:solidFill>
              </a:rPr>
              <a:t>mrad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steerer</a:t>
            </a:r>
            <a:r>
              <a:rPr lang="de-DE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bg1"/>
                </a:solidFill>
              </a:rPr>
              <a:t>Where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are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optimal </a:t>
            </a:r>
            <a:r>
              <a:rPr lang="de-DE" dirty="0" err="1" smtClean="0">
                <a:solidFill>
                  <a:schemeClr val="bg1"/>
                </a:solidFill>
              </a:rPr>
              <a:t>positions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for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steering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magnets</a:t>
            </a:r>
            <a:r>
              <a:rPr lang="de-DE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bg1"/>
                </a:solidFill>
              </a:rPr>
              <a:t>How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many</a:t>
            </a:r>
            <a:r>
              <a:rPr lang="de-DE" dirty="0" smtClean="0">
                <a:solidFill>
                  <a:schemeClr val="bg1"/>
                </a:solidFill>
              </a:rPr>
              <a:t> 1.5 </a:t>
            </a:r>
            <a:r>
              <a:rPr lang="de-DE" dirty="0" err="1" smtClean="0">
                <a:solidFill>
                  <a:schemeClr val="bg1"/>
                </a:solidFill>
              </a:rPr>
              <a:t>mrad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steerers</a:t>
            </a:r>
            <a:r>
              <a:rPr lang="de-DE" dirty="0" smtClean="0">
                <a:solidFill>
                  <a:schemeClr val="bg1"/>
                </a:solidFill>
              </a:rPr>
              <a:t> do </a:t>
            </a:r>
            <a:r>
              <a:rPr lang="de-DE" dirty="0" err="1" smtClean="0">
                <a:solidFill>
                  <a:schemeClr val="bg1"/>
                </a:solidFill>
              </a:rPr>
              <a:t>we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need</a:t>
            </a:r>
            <a:r>
              <a:rPr lang="de-DE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/>
          </a:bodyPr>
          <a:lstStyle/>
          <a:p>
            <a:r>
              <a:rPr lang="en-GB" sz="4400" dirty="0" err="1" smtClean="0">
                <a:solidFill>
                  <a:srgbClr val="0070C0"/>
                </a:solidFill>
              </a:rPr>
              <a:t>pbar</a:t>
            </a:r>
            <a:r>
              <a:rPr lang="en-GB" sz="4400" dirty="0" smtClean="0">
                <a:solidFill>
                  <a:srgbClr val="0070C0"/>
                </a:solidFill>
              </a:rPr>
              <a:t> steering magnets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dirty="0"/>
              <a:t>Hanno Leibrock / BINP-FAIR Collaboration Coordination Workshop, 25-29 May 2020</a:t>
            </a:r>
          </a:p>
        </p:txBody>
      </p:sp>
      <p:pic>
        <p:nvPicPr>
          <p:cNvPr id="4098" name="Grafik 4" descr="imag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40" y="1698105"/>
            <a:ext cx="10153128" cy="736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288232" y="1632248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Question to BINP: besides the coils and the connection box, is the rest of the magnet radiation resistant?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Gerade Verbindung 10"/>
          <p:cNvCxnSpPr/>
          <p:nvPr/>
        </p:nvCxnSpPr>
        <p:spPr>
          <a:xfrm>
            <a:off x="2872408" y="3000400"/>
            <a:ext cx="360040" cy="2952328"/>
          </a:xfrm>
          <a:prstGeom prst="line">
            <a:avLst/>
          </a:prstGeom>
          <a:ln w="22225">
            <a:solidFill>
              <a:schemeClr val="bg1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0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/>
          </a:bodyPr>
          <a:lstStyle/>
          <a:p>
            <a:r>
              <a:rPr lang="en-GB" sz="4400" dirty="0" err="1" smtClean="0">
                <a:solidFill>
                  <a:srgbClr val="0070C0"/>
                </a:solidFill>
              </a:rPr>
              <a:t>pbar</a:t>
            </a:r>
            <a:r>
              <a:rPr lang="en-GB" sz="4400" dirty="0" smtClean="0">
                <a:solidFill>
                  <a:srgbClr val="0070C0"/>
                </a:solidFill>
              </a:rPr>
              <a:t> steering magnets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dirty="0"/>
              <a:t>Hanno Leibrock / BINP-FAIR Collaboration Coordination Workshop, 25-29 May 2020</a:t>
            </a:r>
          </a:p>
        </p:txBody>
      </p:sp>
      <p:pic>
        <p:nvPicPr>
          <p:cNvPr id="5122" name="Grafik 5" descr="imag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04" y="1645317"/>
            <a:ext cx="9000000" cy="754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84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/>
          </a:bodyPr>
          <a:lstStyle/>
          <a:p>
            <a:r>
              <a:rPr lang="en-GB" sz="4400" dirty="0" err="1" smtClean="0">
                <a:solidFill>
                  <a:srgbClr val="0070C0"/>
                </a:solidFill>
              </a:rPr>
              <a:t>pbar</a:t>
            </a:r>
            <a:r>
              <a:rPr lang="en-GB" sz="4400" dirty="0" smtClean="0">
                <a:solidFill>
                  <a:srgbClr val="0070C0"/>
                </a:solidFill>
              </a:rPr>
              <a:t> layout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dirty="0"/>
              <a:t>Hanno Leibrock / BINP-FAIR Collaboration Coordination Workshop, 25-29 May 2020</a:t>
            </a:r>
          </a:p>
        </p:txBody>
      </p:sp>
      <p:pic>
        <p:nvPicPr>
          <p:cNvPr id="148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27" y="3140968"/>
            <a:ext cx="12366581" cy="3675856"/>
          </a:xfrm>
          <a:prstGeom prst="rect">
            <a:avLst/>
          </a:prstGeom>
        </p:spPr>
      </p:pic>
      <p:sp>
        <p:nvSpPr>
          <p:cNvPr id="149" name="Ellipse 148"/>
          <p:cNvSpPr/>
          <p:nvPr/>
        </p:nvSpPr>
        <p:spPr>
          <a:xfrm>
            <a:off x="2780756" y="4656584"/>
            <a:ext cx="4916188" cy="1368152"/>
          </a:xfrm>
          <a:prstGeom prst="ellipse">
            <a:avLst/>
          </a:prstGeom>
          <a:noFill/>
          <a:ln>
            <a:solidFill>
              <a:srgbClr val="00B050"/>
            </a:solidFill>
          </a:ln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Gerade Verbindung 5"/>
          <p:cNvCxnSpPr/>
          <p:nvPr/>
        </p:nvCxnSpPr>
        <p:spPr>
          <a:xfrm>
            <a:off x="4456584" y="2928392"/>
            <a:ext cx="452914" cy="180524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feld 150"/>
          <p:cNvSpPr txBox="1"/>
          <p:nvPr/>
        </p:nvSpPr>
        <p:spPr>
          <a:xfrm>
            <a:off x="251520" y="1728063"/>
            <a:ext cx="9536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Standard </a:t>
            </a:r>
            <a:r>
              <a:rPr lang="de-DE" dirty="0" err="1" smtClean="0"/>
              <a:t>pbar</a:t>
            </a:r>
            <a:r>
              <a:rPr lang="de-DE" dirty="0" smtClean="0"/>
              <a:t> </a:t>
            </a:r>
            <a:r>
              <a:rPr lang="de-DE" dirty="0" err="1" smtClean="0"/>
              <a:t>magnets</a:t>
            </a:r>
            <a:r>
              <a:rPr lang="de-DE" dirty="0" smtClean="0"/>
              <a:t>,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identical</a:t>
            </a:r>
            <a:r>
              <a:rPr lang="de-DE" dirty="0" smtClean="0"/>
              <a:t> in </a:t>
            </a:r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CR </a:t>
            </a:r>
            <a:r>
              <a:rPr lang="de-DE" dirty="0" err="1" smtClean="0"/>
              <a:t>magnets</a:t>
            </a:r>
            <a:r>
              <a:rPr lang="de-DE" dirty="0" smtClean="0"/>
              <a:t>. </a:t>
            </a:r>
            <a:r>
              <a:rPr lang="de-DE" dirty="0" err="1" smtClean="0"/>
              <a:t>Coaxial</a:t>
            </a:r>
            <a:r>
              <a:rPr lang="de-DE" dirty="0" smtClean="0"/>
              <a:t> </a:t>
            </a:r>
            <a:r>
              <a:rPr lang="de-DE" dirty="0" err="1" smtClean="0"/>
              <a:t>cables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power </a:t>
            </a:r>
            <a:r>
              <a:rPr lang="de-DE" dirty="0" err="1" smtClean="0"/>
              <a:t>converter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magnets</a:t>
            </a:r>
            <a:r>
              <a:rPr lang="de-DE" dirty="0" smtClean="0"/>
              <a:t>. The </a:t>
            </a:r>
            <a:r>
              <a:rPr lang="de-DE" dirty="0" err="1" smtClean="0"/>
              <a:t>coaxial</a:t>
            </a:r>
            <a:r>
              <a:rPr lang="de-DE" dirty="0" smtClean="0"/>
              <a:t> </a:t>
            </a:r>
            <a:r>
              <a:rPr lang="de-DE" dirty="0" err="1" smtClean="0"/>
              <a:t>cables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not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cooled</a:t>
            </a:r>
            <a:r>
              <a:rPr lang="de-DE" dirty="0" smtClean="0"/>
              <a:t>.</a:t>
            </a:r>
            <a:endParaRPr lang="en-US" dirty="0"/>
          </a:p>
        </p:txBody>
      </p:sp>
      <p:sp>
        <p:nvSpPr>
          <p:cNvPr id="152" name="Ellipse 151"/>
          <p:cNvSpPr/>
          <p:nvPr/>
        </p:nvSpPr>
        <p:spPr>
          <a:xfrm>
            <a:off x="208112" y="5520680"/>
            <a:ext cx="2376264" cy="151216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3" name="Gerade Verbindung 5"/>
          <p:cNvCxnSpPr/>
          <p:nvPr/>
        </p:nvCxnSpPr>
        <p:spPr>
          <a:xfrm>
            <a:off x="2233331" y="6796042"/>
            <a:ext cx="288032" cy="50405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feld 153"/>
          <p:cNvSpPr txBox="1"/>
          <p:nvPr/>
        </p:nvSpPr>
        <p:spPr>
          <a:xfrm>
            <a:off x="457200" y="7335396"/>
            <a:ext cx="11632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magnets</a:t>
            </a:r>
            <a:r>
              <a:rPr lang="de-DE" dirty="0" smtClean="0"/>
              <a:t> after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pbar</a:t>
            </a:r>
            <a:r>
              <a:rPr lang="de-DE" dirty="0" smtClean="0"/>
              <a:t>-target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resistant</a:t>
            </a:r>
            <a:r>
              <a:rPr lang="de-DE" dirty="0" smtClean="0"/>
              <a:t>.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vacuum</a:t>
            </a:r>
            <a:r>
              <a:rPr lang="de-DE" dirty="0" smtClean="0"/>
              <a:t> </a:t>
            </a:r>
            <a:r>
              <a:rPr lang="de-DE" dirty="0" err="1" smtClean="0"/>
              <a:t>chambers</a:t>
            </a:r>
            <a:r>
              <a:rPr lang="de-DE" dirty="0" smtClean="0"/>
              <a:t> </a:t>
            </a:r>
            <a:r>
              <a:rPr lang="de-DE" dirty="0" err="1" smtClean="0"/>
              <a:t>inside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magnets</a:t>
            </a:r>
            <a:r>
              <a:rPr lang="de-DE" dirty="0" smtClean="0"/>
              <a:t>! </a:t>
            </a:r>
            <a:endParaRPr lang="en-US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dipole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made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cooled</a:t>
            </a:r>
            <a:r>
              <a:rPr lang="de-DE" dirty="0" smtClean="0"/>
              <a:t> </a:t>
            </a:r>
            <a:r>
              <a:rPr lang="de-DE" dirty="0" err="1" smtClean="0"/>
              <a:t>coils</a:t>
            </a:r>
            <a:r>
              <a:rPr lang="de-DE" dirty="0" smtClean="0"/>
              <a:t>, all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magnets</a:t>
            </a:r>
            <a:r>
              <a:rPr lang="de-DE" dirty="0" smtClean="0"/>
              <a:t> (3 </a:t>
            </a:r>
            <a:r>
              <a:rPr lang="de-DE" dirty="0" err="1" smtClean="0"/>
              <a:t>quadrupoles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steering</a:t>
            </a:r>
            <a:r>
              <a:rPr lang="de-DE" dirty="0" smtClean="0"/>
              <a:t> </a:t>
            </a:r>
            <a:r>
              <a:rPr lang="de-DE" dirty="0" err="1" smtClean="0"/>
              <a:t>magnet</a:t>
            </a:r>
            <a:r>
              <a:rPr lang="de-DE" dirty="0" smtClean="0"/>
              <a:t>)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air</a:t>
            </a:r>
            <a:r>
              <a:rPr lang="de-DE" dirty="0" smtClean="0"/>
              <a:t> </a:t>
            </a:r>
            <a:r>
              <a:rPr lang="de-DE" dirty="0" err="1" smtClean="0"/>
              <a:t>cooled</a:t>
            </a:r>
            <a:r>
              <a:rPr lang="de-DE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355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70C0"/>
                </a:solidFill>
              </a:rPr>
              <a:t>no topic this time</a:t>
            </a:r>
            <a:endParaRPr lang="en-GB" sz="4400" dirty="0">
              <a:solidFill>
                <a:srgbClr val="0070C0"/>
              </a:solidFill>
            </a:endParaRPr>
          </a:p>
        </p:txBody>
      </p:sp>
      <p:pic>
        <p:nvPicPr>
          <p:cNvPr id="159" name="Grafik 1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23" y="3000400"/>
            <a:ext cx="12024249" cy="4440466"/>
          </a:xfrm>
          <a:prstGeom prst="rect">
            <a:avLst/>
          </a:prstGeom>
        </p:spPr>
      </p:pic>
      <p:sp>
        <p:nvSpPr>
          <p:cNvPr id="160" name="Textfeld 159"/>
          <p:cNvSpPr txBox="1"/>
          <p:nvPr/>
        </p:nvSpPr>
        <p:spPr>
          <a:xfrm>
            <a:off x="1835696" y="3969603"/>
            <a:ext cx="290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radiation resistant quadrupoles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1" name="Gerade Verbindung 10"/>
          <p:cNvCxnSpPr/>
          <p:nvPr/>
        </p:nvCxnSpPr>
        <p:spPr>
          <a:xfrm flipH="1">
            <a:off x="1151620" y="4793933"/>
            <a:ext cx="1720788" cy="1160536"/>
          </a:xfrm>
          <a:prstGeom prst="line">
            <a:avLst/>
          </a:prstGeom>
          <a:ln w="22225">
            <a:solidFill>
              <a:schemeClr val="bg1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 Verbindung 10"/>
          <p:cNvCxnSpPr/>
          <p:nvPr/>
        </p:nvCxnSpPr>
        <p:spPr>
          <a:xfrm flipH="1">
            <a:off x="1929408" y="4800600"/>
            <a:ext cx="943000" cy="1140534"/>
          </a:xfrm>
          <a:prstGeom prst="line">
            <a:avLst/>
          </a:prstGeom>
          <a:ln w="22225">
            <a:solidFill>
              <a:schemeClr val="bg1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Gerade Verbindung 10"/>
          <p:cNvCxnSpPr/>
          <p:nvPr/>
        </p:nvCxnSpPr>
        <p:spPr>
          <a:xfrm>
            <a:off x="2872408" y="4800600"/>
            <a:ext cx="2556284" cy="738370"/>
          </a:xfrm>
          <a:prstGeom prst="line">
            <a:avLst/>
          </a:prstGeom>
          <a:ln w="22225">
            <a:solidFill>
              <a:schemeClr val="bg1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6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resistant</a:t>
            </a:r>
            <a:r>
              <a:rPr lang="de-DE" dirty="0" smtClean="0"/>
              <a:t> </a:t>
            </a:r>
            <a:r>
              <a:rPr lang="de-DE" dirty="0" err="1" smtClean="0"/>
              <a:t>dipole</a:t>
            </a:r>
            <a:endParaRPr lang="en-US" dirty="0"/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954" y="2179510"/>
            <a:ext cx="8065008" cy="58149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251317" y="2136304"/>
            <a:ext cx="3629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Problem 1: </a:t>
            </a:r>
            <a:r>
              <a:rPr lang="de-DE" dirty="0" err="1"/>
              <a:t>it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radiation</a:t>
            </a:r>
            <a:r>
              <a:rPr lang="de-DE" dirty="0"/>
              <a:t> </a:t>
            </a:r>
            <a:r>
              <a:rPr lang="de-DE" dirty="0" err="1"/>
              <a:t>resistant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51317" y="3144416"/>
            <a:ext cx="36292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Problem 2: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maximum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crane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pbar</a:t>
            </a:r>
            <a:r>
              <a:rPr lang="de-DE" dirty="0"/>
              <a:t> </a:t>
            </a:r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10 </a:t>
            </a:r>
            <a:r>
              <a:rPr lang="de-DE" dirty="0" err="1"/>
              <a:t>tons</a:t>
            </a:r>
            <a:r>
              <a:rPr lang="de-DE" dirty="0"/>
              <a:t>. The </a:t>
            </a:r>
            <a:r>
              <a:rPr lang="de-DE" dirty="0" err="1"/>
              <a:t>weight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 smtClean="0"/>
              <a:t>removable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/>
              <a:t>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10 </a:t>
            </a:r>
            <a:r>
              <a:rPr lang="de-DE" dirty="0" err="1"/>
              <a:t>tons</a:t>
            </a:r>
            <a:r>
              <a:rPr lang="de-DE" dirty="0"/>
              <a:t> (</a:t>
            </a:r>
            <a:r>
              <a:rPr lang="de-DE" dirty="0" err="1"/>
              <a:t>with</a:t>
            </a:r>
            <a:r>
              <a:rPr lang="de-DE" dirty="0"/>
              <a:t> traverse)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251317" y="6010334"/>
            <a:ext cx="36292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Problem 3: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maximum</a:t>
            </a:r>
            <a:r>
              <a:rPr lang="de-DE" dirty="0"/>
              <a:t> </a:t>
            </a:r>
            <a:r>
              <a:rPr lang="de-DE" dirty="0" err="1"/>
              <a:t>sideway</a:t>
            </a:r>
            <a:r>
              <a:rPr lang="de-DE" dirty="0"/>
              <a:t> </a:t>
            </a:r>
            <a:r>
              <a:rPr lang="de-DE" dirty="0" err="1"/>
              <a:t>movement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crane</a:t>
            </a:r>
            <a:r>
              <a:rPr lang="de-DE" dirty="0"/>
              <a:t> </a:t>
            </a:r>
            <a:r>
              <a:rPr lang="de-DE" dirty="0" err="1"/>
              <a:t>hook</a:t>
            </a:r>
            <a:r>
              <a:rPr lang="de-DE" dirty="0"/>
              <a:t> </a:t>
            </a:r>
            <a:r>
              <a:rPr lang="de-DE" dirty="0" err="1"/>
              <a:t>ends</a:t>
            </a:r>
            <a:r>
              <a:rPr lang="de-DE" dirty="0"/>
              <a:t> </a:t>
            </a:r>
            <a:r>
              <a:rPr lang="de-DE" dirty="0" err="1"/>
              <a:t>above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beamline</a:t>
            </a:r>
            <a:r>
              <a:rPr lang="de-DE" dirty="0"/>
              <a:t>. The </a:t>
            </a:r>
            <a:r>
              <a:rPr lang="de-DE" dirty="0" err="1"/>
              <a:t>center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removable</a:t>
            </a:r>
            <a:r>
              <a:rPr lang="de-DE" dirty="0"/>
              <a:t> </a:t>
            </a:r>
            <a:r>
              <a:rPr lang="de-DE" dirty="0" err="1"/>
              <a:t>yoke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left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. </a:t>
            </a:r>
            <a:endParaRPr lang="en-US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8618646" y="2179509"/>
            <a:ext cx="0" cy="571413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997555" y="3893300"/>
            <a:ext cx="1713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center of beamline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7308101" y="4297991"/>
            <a:ext cx="1209734" cy="99364"/>
          </a:xfrm>
          <a:prstGeom prst="line">
            <a:avLst/>
          </a:prstGeom>
          <a:ln w="31750">
            <a:solidFill>
              <a:schemeClr val="bg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5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70C0"/>
                </a:solidFill>
              </a:rPr>
              <a:t>no topic this time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1317" y="1809363"/>
            <a:ext cx="9533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Problem </a:t>
            </a:r>
            <a:r>
              <a:rPr lang="de-DE" dirty="0" smtClean="0"/>
              <a:t>4: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heavier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/>
              <a:t>10 </a:t>
            </a:r>
            <a:r>
              <a:rPr lang="de-DE" dirty="0" err="1" smtClean="0"/>
              <a:t>tons</a:t>
            </a:r>
            <a:r>
              <a:rPr lang="de-DE" dirty="0" smtClean="0"/>
              <a:t>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shielding</a:t>
            </a:r>
            <a:r>
              <a:rPr lang="de-DE" dirty="0" smtClean="0"/>
              <a:t> wall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built</a:t>
            </a:r>
            <a:r>
              <a:rPr lang="de-DE" dirty="0" smtClean="0"/>
              <a:t>. 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23" y="3000400"/>
            <a:ext cx="12024249" cy="4440466"/>
          </a:xfrm>
          <a:prstGeom prst="rect">
            <a:avLst/>
          </a:prstGeom>
        </p:spPr>
      </p:pic>
      <p:cxnSp>
        <p:nvCxnSpPr>
          <p:cNvPr id="163" name="Gerade Verbindung 10"/>
          <p:cNvCxnSpPr/>
          <p:nvPr/>
        </p:nvCxnSpPr>
        <p:spPr>
          <a:xfrm>
            <a:off x="8056984" y="2352328"/>
            <a:ext cx="4212468" cy="1017257"/>
          </a:xfrm>
          <a:prstGeom prst="line">
            <a:avLst/>
          </a:prstGeom>
          <a:ln w="25400">
            <a:solidFill>
              <a:schemeClr val="accent6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6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566530"/>
            <a:ext cx="11521440" cy="1713790"/>
          </a:xfrm>
        </p:spPr>
        <p:txBody>
          <a:bodyPr>
            <a:normAutofit/>
          </a:bodyPr>
          <a:lstStyle/>
          <a:p>
            <a:pPr lvl="0"/>
            <a:r>
              <a:rPr lang="en-US" altLang="en-US" sz="28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Main parameters of a possible magnetic design solution of the dipole magnet (CR)</a:t>
            </a:r>
            <a:endParaRPr lang="en-US" sz="28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/>
          </p:nvPr>
        </p:nvGraphicFramePr>
        <p:xfrm>
          <a:off x="2146491" y="2179509"/>
          <a:ext cx="8508619" cy="6217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0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 dirty="0">
                          <a:effectLst/>
                        </a:rPr>
                        <a:t>Bending angle 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 dirty="0">
                          <a:effectLst/>
                        </a:rPr>
                        <a:t>15 </a:t>
                      </a:r>
                      <a:r>
                        <a:rPr lang="en-US" sz="1700" baseline="30000" dirty="0">
                          <a:effectLst/>
                        </a:rPr>
                        <a:t>0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Bending radius 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8.125 m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Flux density within gap 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1.6 T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 dirty="0">
                          <a:effectLst/>
                        </a:rPr>
                        <a:t>Ramping rate 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0.054 T/s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 dirty="0">
                          <a:effectLst/>
                        </a:rPr>
                        <a:t>Air gap height 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170 mm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Air gap width 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756 mm 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Homogeneity width 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380 mm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of ∆B/B 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0.2 </a:t>
                      </a:r>
                      <a:r>
                        <a:rPr lang="en-US" sz="1700" dirty="0">
                          <a:effectLst/>
                        </a:rPr>
                        <a:t>%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 dirty="0">
                          <a:effectLst/>
                        </a:rPr>
                        <a:t>Effective length along beam path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2153 mm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 dirty="0">
                          <a:effectLst/>
                        </a:rPr>
                        <a:t>Yoke length 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2121 mm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 dirty="0">
                          <a:effectLst/>
                        </a:rPr>
                        <a:t>Total magnet length 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2690 mm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 dirty="0">
                          <a:effectLst/>
                        </a:rPr>
                        <a:t>Steel weight 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53.54 to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Conductor weight 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3.783 to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Stored energy (gap only) 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330.556 kJ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Number of turns 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176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Current 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1420.455 A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Resistance 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62.44 mΩ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Low field inductance 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480 mH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DC - losses 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126 kW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Duty cycle 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100.000 %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Average losses 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126 kW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Cooling water requirements 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92.5 l/min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for temperature rise 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>
                          <a:effectLst/>
                        </a:rPr>
                        <a:t>20 </a:t>
                      </a:r>
                      <a:r>
                        <a:rPr lang="en-US" sz="1700" baseline="30000">
                          <a:effectLst/>
                        </a:rPr>
                        <a:t>0</a:t>
                      </a:r>
                      <a:r>
                        <a:rPr lang="en-US" sz="1700">
                          <a:effectLst/>
                        </a:rPr>
                        <a:t>C</a:t>
                      </a:r>
                      <a:endParaRPr lang="en-US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 dirty="0">
                          <a:effectLst/>
                        </a:rPr>
                        <a:t>Pressure difference 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1700" dirty="0">
                          <a:effectLst/>
                        </a:rPr>
                        <a:t>6.95 bar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53751" y="8429804"/>
            <a:ext cx="11794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Only a field quality of 0.2 % is required.</a:t>
            </a:r>
          </a:p>
          <a:p>
            <a:pPr algn="ctr"/>
            <a:r>
              <a:rPr lang="en-GB" sz="2000" dirty="0" smtClean="0"/>
              <a:t>The parameters can be modified by mutual agreement with the Company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20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722F4D22-1AB7-8F4E-A7C5-674AF089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592" y="378001"/>
            <a:ext cx="8218575" cy="1102580"/>
          </a:xfrm>
        </p:spPr>
        <p:txBody>
          <a:bodyPr/>
          <a:lstStyle/>
          <a:p>
            <a:r>
              <a:rPr lang="de-DE" dirty="0"/>
              <a:t>Dipole Magnet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E0C7ADD-3B94-5C41-BCB0-E59BE0746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2" y="1872901"/>
            <a:ext cx="4961799" cy="504513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EDEF446-BFD5-0B48-8C9D-07DF48712533}"/>
              </a:ext>
            </a:extLst>
          </p:cNvPr>
          <p:cNvSpPr txBox="1"/>
          <p:nvPr/>
        </p:nvSpPr>
        <p:spPr>
          <a:xfrm>
            <a:off x="275575" y="7051826"/>
            <a:ext cx="5532412" cy="3231654"/>
          </a:xfrm>
          <a:prstGeom prst="rect">
            <a:avLst/>
          </a:prstGeom>
        </p:spPr>
        <p:txBody>
          <a:bodyPr vert="horz" wrap="none" lIns="128016" tIns="64008" rIns="128016" bIns="64008" rtlCol="0" anchor="t">
            <a:spAutoFit/>
          </a:bodyPr>
          <a:lstStyle/>
          <a:p>
            <a:pPr algn="l"/>
            <a:r>
              <a:rPr lang="fr-FR" sz="3360" b="1" dirty="0"/>
              <a:t>pbar </a:t>
            </a:r>
            <a:r>
              <a:rPr lang="fr-FR" sz="3360" b="1" dirty="0" err="1"/>
              <a:t>dipole</a:t>
            </a:r>
            <a:r>
              <a:rPr lang="fr-FR" sz="3360" b="1" dirty="0"/>
              <a:t>: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fr-FR" sz="3360" dirty="0"/>
              <a:t>no </a:t>
            </a:r>
            <a:r>
              <a:rPr lang="fr-FR" sz="3360" dirty="0" err="1"/>
              <a:t>chamber</a:t>
            </a:r>
            <a:endParaRPr lang="fr-FR" sz="3360" dirty="0"/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fr-FR" sz="3360" dirty="0"/>
              <a:t>rad. hard </a:t>
            </a:r>
            <a:r>
              <a:rPr lang="fr-FR" sz="3360" dirty="0" err="1"/>
              <a:t>coil</a:t>
            </a:r>
            <a:endParaRPr lang="fr-FR" sz="3360" dirty="0"/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fr-FR" sz="3360" dirty="0" err="1"/>
              <a:t>upper</a:t>
            </a:r>
            <a:r>
              <a:rPr lang="fr-FR" sz="3360" dirty="0"/>
              <a:t> </a:t>
            </a:r>
            <a:r>
              <a:rPr lang="fr-FR" sz="3360" dirty="0" err="1"/>
              <a:t>yoke</a:t>
            </a:r>
            <a:r>
              <a:rPr lang="fr-FR" sz="3360" dirty="0"/>
              <a:t> in parts &lt; 10 </a:t>
            </a:r>
            <a:r>
              <a:rPr lang="fr-FR" sz="3360" dirty="0" err="1"/>
              <a:t>t</a:t>
            </a:r>
            <a:endParaRPr lang="fr-FR" sz="3360" dirty="0"/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fr-FR" sz="3360" dirty="0" err="1"/>
              <a:t>special</a:t>
            </a:r>
            <a:r>
              <a:rPr lang="fr-FR" sz="3360" dirty="0"/>
              <a:t> </a:t>
            </a:r>
            <a:r>
              <a:rPr lang="fr-FR" sz="3360" dirty="0" err="1"/>
              <a:t>connection</a:t>
            </a:r>
            <a:r>
              <a:rPr lang="fr-FR" sz="3360" dirty="0"/>
              <a:t> box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endParaRPr lang="fr-FR" sz="336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1523774-F8DB-B549-9BCE-C311F1C6680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937" y="2233138"/>
            <a:ext cx="6310459" cy="46849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E5B8AE5-100A-C74E-B2BF-BFB4EF312B64}"/>
              </a:ext>
            </a:extLst>
          </p:cNvPr>
          <p:cNvSpPr txBox="1"/>
          <p:nvPr/>
        </p:nvSpPr>
        <p:spPr>
          <a:xfrm>
            <a:off x="6297963" y="7051825"/>
            <a:ext cx="4734116" cy="646331"/>
          </a:xfrm>
          <a:prstGeom prst="rect">
            <a:avLst/>
          </a:prstGeom>
        </p:spPr>
        <p:txBody>
          <a:bodyPr vert="horz" wrap="none" lIns="128016" tIns="64008" rIns="128016" bIns="64008" rtlCol="0" anchor="t">
            <a:spAutoFit/>
          </a:bodyPr>
          <a:lstStyle/>
          <a:p>
            <a:pPr algn="l"/>
            <a:r>
              <a:rPr lang="fr-FR" sz="3360" dirty="0" err="1"/>
              <a:t>identical</a:t>
            </a:r>
            <a:r>
              <a:rPr lang="fr-FR" sz="3360" dirty="0"/>
              <a:t> </a:t>
            </a:r>
            <a:r>
              <a:rPr lang="fr-FR" sz="3360" dirty="0" err="1"/>
              <a:t>with</a:t>
            </a:r>
            <a:r>
              <a:rPr lang="fr-FR" sz="3360" dirty="0"/>
              <a:t> CR </a:t>
            </a:r>
            <a:r>
              <a:rPr lang="fr-FR" sz="3360" dirty="0" err="1"/>
              <a:t>dipole</a:t>
            </a:r>
            <a:endParaRPr lang="fr-FR" sz="3360" dirty="0"/>
          </a:p>
        </p:txBody>
      </p:sp>
      <p:pic>
        <p:nvPicPr>
          <p:cNvPr id="8" name="Picture 2" descr="LayoutNew-4RefPkt_gr">
            <a:extLst>
              <a:ext uri="{FF2B5EF4-FFF2-40B4-BE49-F238E27FC236}">
                <a16:creationId xmlns:a16="http://schemas.microsoft.com/office/drawing/2014/main" id="{82632D36-62CB-4F4D-9AB1-6B31B6138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6" y="6089338"/>
            <a:ext cx="12403623" cy="31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2410146-065F-894D-B347-07456639A9A6}"/>
              </a:ext>
            </a:extLst>
          </p:cNvPr>
          <p:cNvSpPr/>
          <p:nvPr/>
        </p:nvSpPr>
        <p:spPr>
          <a:xfrm>
            <a:off x="4362721" y="7553557"/>
            <a:ext cx="543465" cy="53138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3360"/>
          </a:p>
        </p:txBody>
      </p:sp>
      <p:sp>
        <p:nvSpPr>
          <p:cNvPr id="4" name="Textfeld 3"/>
          <p:cNvSpPr txBox="1"/>
          <p:nvPr/>
        </p:nvSpPr>
        <p:spPr>
          <a:xfrm>
            <a:off x="6688832" y="1704256"/>
            <a:ext cx="6048672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yoke</a:t>
            </a:r>
            <a:r>
              <a:rPr lang="de-DE" dirty="0" smtClean="0"/>
              <a:t> </a:t>
            </a:r>
            <a:r>
              <a:rPr lang="de-DE" dirty="0" err="1" smtClean="0"/>
              <a:t>parts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standard</a:t>
            </a:r>
            <a:r>
              <a:rPr lang="de-DE" dirty="0" smtClean="0"/>
              <a:t> CR </a:t>
            </a:r>
            <a:r>
              <a:rPr lang="de-DE" dirty="0" err="1" smtClean="0"/>
              <a:t>dipole</a:t>
            </a:r>
            <a:endParaRPr lang="de-DE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7984976" y="2991108"/>
            <a:ext cx="1719808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800" dirty="0" smtClean="0"/>
              <a:t>pole </a:t>
            </a:r>
            <a:r>
              <a:rPr lang="de-DE" sz="1800" dirty="0" err="1" smtClean="0"/>
              <a:t>assembly</a:t>
            </a: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394238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radiation</a:t>
            </a:r>
            <a:r>
              <a:rPr lang="de-DE" dirty="0" smtClean="0"/>
              <a:t> dose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dipole</a:t>
            </a:r>
            <a:endParaRPr lang="en-US" dirty="0"/>
          </a:p>
        </p:txBody>
      </p:sp>
      <p:pic>
        <p:nvPicPr>
          <p:cNvPr id="4" name="Inhaltsplatzhalt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1" t="16132" r="14082" b="5630"/>
          <a:stretch>
            <a:fillRect/>
          </a:stretch>
        </p:blipFill>
        <p:spPr bwMode="auto">
          <a:xfrm>
            <a:off x="5392688" y="2572252"/>
            <a:ext cx="7062408" cy="6044772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84176" y="2280320"/>
            <a:ext cx="45365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Expected </a:t>
            </a:r>
            <a:r>
              <a:rPr lang="en-US" dirty="0" smtClean="0"/>
              <a:t>accumulated dose in </a:t>
            </a:r>
            <a:r>
              <a:rPr lang="en-GB" dirty="0" err="1" smtClean="0"/>
              <a:t>MGy</a:t>
            </a:r>
            <a:r>
              <a:rPr lang="en-GB" dirty="0" smtClean="0"/>
              <a:t> </a:t>
            </a:r>
            <a:r>
              <a:rPr lang="en-US" dirty="0" smtClean="0"/>
              <a:t>after </a:t>
            </a:r>
            <a:r>
              <a:rPr lang="en-US" dirty="0"/>
              <a:t>20 years of operation at the front of the dipole.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the area with the highest radiation exposure at the dipole.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standard CR-dipole coil cannot be used.</a:t>
            </a:r>
          </a:p>
          <a:p>
            <a:endParaRPr lang="en-US" dirty="0" smtClean="0"/>
          </a:p>
          <a:p>
            <a:r>
              <a:rPr lang="en-US" dirty="0" smtClean="0"/>
              <a:t>The pole assembly must be radiation resistant too. 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saddle shaped coil would reduce the dose on the coil but would lead to a more complex winding </a:t>
            </a:r>
            <a:r>
              <a:rPr lang="en-US" dirty="0" smtClean="0"/>
              <a:t>tool.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/>
          </a:bodyPr>
          <a:lstStyle/>
          <a:p>
            <a:r>
              <a:rPr lang="en-GB" sz="4400" dirty="0" err="1" smtClean="0">
                <a:solidFill>
                  <a:srgbClr val="0070C0"/>
                </a:solidFill>
              </a:rPr>
              <a:t>pbar</a:t>
            </a:r>
            <a:r>
              <a:rPr lang="en-GB" sz="4400" dirty="0" smtClean="0">
                <a:solidFill>
                  <a:srgbClr val="0070C0"/>
                </a:solidFill>
              </a:rPr>
              <a:t> dipole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dirty="0"/>
              <a:t>Hanno Leibrock / BINP-FAIR Collaboration Coordination Workshop, 25-29 May 2020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40" y="1731237"/>
            <a:ext cx="7573479" cy="717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-Template-V03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808</Words>
  <Application>Microsoft Office PowerPoint</Application>
  <PresentationFormat>A3-Papier (297 x 420 mm)</PresentationFormat>
  <Paragraphs>148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MAC-Template-V03</vt:lpstr>
      <vt:lpstr>BINP magnets for the pbar</vt:lpstr>
      <vt:lpstr>pbar layout</vt:lpstr>
      <vt:lpstr>no topic this time</vt:lpstr>
      <vt:lpstr>radiation resistant dipole</vt:lpstr>
      <vt:lpstr>no topic this time</vt:lpstr>
      <vt:lpstr>Main parameters of a possible magnetic design solution of the dipole magnet (CR)</vt:lpstr>
      <vt:lpstr>Dipole Magnet</vt:lpstr>
      <vt:lpstr>radiation dose at the dipole</vt:lpstr>
      <vt:lpstr>pbar dipole</vt:lpstr>
      <vt:lpstr>pbar dipole</vt:lpstr>
      <vt:lpstr>quadrupole and sextupole</vt:lpstr>
      <vt:lpstr>pbar steering magnets</vt:lpstr>
      <vt:lpstr>pbar steering magnets</vt:lpstr>
      <vt:lpstr>pbar steering magnets</vt:lpstr>
      <vt:lpstr>pbar steering magnets</vt:lpstr>
      <vt:lpstr>pbar steering magnets</vt:lpstr>
      <vt:lpstr>pbar steering magnets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Ricciardi, Maria Valentina Dr.</dc:creator>
  <cp:lastModifiedBy>Leibrock, Hanno Dr.</cp:lastModifiedBy>
  <cp:revision>192</cp:revision>
  <cp:lastPrinted>2019-11-19T13:22:42Z</cp:lastPrinted>
  <dcterms:created xsi:type="dcterms:W3CDTF">2017-08-11T11:14:23Z</dcterms:created>
  <dcterms:modified xsi:type="dcterms:W3CDTF">2020-05-29T07:10:49Z</dcterms:modified>
</cp:coreProperties>
</file>