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56" r:id="rId2"/>
    <p:sldMasterId id="2147483668" r:id="rId3"/>
  </p:sldMasterIdLst>
  <p:notesMasterIdLst>
    <p:notesMasterId r:id="rId19"/>
  </p:notesMasterIdLst>
  <p:handoutMasterIdLst>
    <p:handoutMasterId r:id="rId20"/>
  </p:handoutMasterIdLst>
  <p:sldIdLst>
    <p:sldId id="267" r:id="rId4"/>
    <p:sldId id="257" r:id="rId5"/>
    <p:sldId id="271" r:id="rId6"/>
    <p:sldId id="273" r:id="rId7"/>
    <p:sldId id="275" r:id="rId8"/>
    <p:sldId id="280" r:id="rId9"/>
    <p:sldId id="277" r:id="rId10"/>
    <p:sldId id="274" r:id="rId11"/>
    <p:sldId id="283" r:id="rId12"/>
    <p:sldId id="282" r:id="rId13"/>
    <p:sldId id="284" r:id="rId14"/>
    <p:sldId id="286" r:id="rId15"/>
    <p:sldId id="279" r:id="rId16"/>
    <p:sldId id="285" r:id="rId17"/>
    <p:sldId id="276" r:id="rId1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1" autoAdjust="0"/>
  </p:normalViewPr>
  <p:slideViewPr>
    <p:cSldViewPr snapToGrid="0" snapToObjects="1">
      <p:cViewPr>
        <p:scale>
          <a:sx n="90" d="100"/>
          <a:sy n="90" d="100"/>
        </p:scale>
        <p:origin x="523"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26.05.2020</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dirty="0"/>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26.05.2020</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dirty="0"/>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079B562-530F-4479-9CAD-BBD40CBB9B48}" type="slidenum">
              <a:rPr lang="ru-RU" altLang="ru-RU" smtClean="0"/>
              <a:pPr>
                <a:spcBef>
                  <a:spcPct val="0"/>
                </a:spcBef>
              </a:pPr>
              <a:t>15</a:t>
            </a:fld>
            <a:endParaRPr lang="ru-RU" altLang="ru-RU" smtClean="0"/>
          </a:p>
        </p:txBody>
      </p:sp>
    </p:spTree>
    <p:extLst>
      <p:ext uri="{BB962C8B-B14F-4D97-AF65-F5344CB8AC3E}">
        <p14:creationId xmlns:p14="http://schemas.microsoft.com/office/powerpoint/2010/main" val="261455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6" descr="fair-mesh.jpg"/>
          <p:cNvPicPr>
            <a:picLocks noChangeAspect="1"/>
          </p:cNvPicPr>
          <p:nvPr userDrawn="1"/>
        </p:nvPicPr>
        <p:blipFill rotWithShape="1">
          <a:blip r:embed="rId2">
            <a:extLst>
              <a:ext uri="{28A0092B-C50C-407E-A947-70E740481C1C}">
                <a14:useLocalDpi xmlns:a14="http://schemas.microsoft.com/office/drawing/2010/main" val="0"/>
              </a:ext>
            </a:extLst>
          </a:blip>
          <a:srcRect l="4773" t="11489" r="5373" b="5511"/>
          <a:stretch/>
        </p:blipFill>
        <p:spPr>
          <a:xfrm>
            <a:off x="110437" y="1417154"/>
            <a:ext cx="8926586" cy="5056250"/>
          </a:xfrm>
          <a:prstGeom prst="rect">
            <a:avLst/>
          </a:prstGeom>
        </p:spPr>
      </p:pic>
      <p:sp>
        <p:nvSpPr>
          <p:cNvPr id="2" name="Titel 1"/>
          <p:cNvSpPr>
            <a:spLocks noGrp="1"/>
          </p:cNvSpPr>
          <p:nvPr>
            <p:ph type="ctrTitle"/>
          </p:nvPr>
        </p:nvSpPr>
        <p:spPr>
          <a:xfrm>
            <a:off x="1251563" y="3244364"/>
            <a:ext cx="6607516" cy="779866"/>
          </a:xfrm>
        </p:spPr>
        <p:txBody>
          <a:bodyPr anchor="b" anchorCtr="0">
            <a:noAutofit/>
          </a:bodyPr>
          <a:lstStyle>
            <a:lvl1pPr algn="ctr">
              <a:defRPr sz="3600">
                <a:solidFill>
                  <a:srgbClr val="333333"/>
                </a:solidFill>
              </a:defRPr>
            </a:lvl1pPr>
          </a:lstStyle>
          <a:p>
            <a:r>
              <a:rPr lang="en-US" noProof="0" smtClean="0"/>
              <a:t>Click to edit Master title style</a:t>
            </a:r>
            <a:endParaRPr lang="en-GB" noProof="0" dirty="0"/>
          </a:p>
        </p:txBody>
      </p:sp>
      <p:sp>
        <p:nvSpPr>
          <p:cNvPr id="3" name="Untertitel 2"/>
          <p:cNvSpPr>
            <a:spLocks noGrp="1"/>
          </p:cNvSpPr>
          <p:nvPr>
            <p:ph type="subTitle" idx="1"/>
          </p:nvPr>
        </p:nvSpPr>
        <p:spPr>
          <a:xfrm>
            <a:off x="1371600" y="4024230"/>
            <a:ext cx="6400800" cy="584660"/>
          </a:xfrm>
        </p:spPr>
        <p:txBody>
          <a:bodyPr>
            <a:normAutofit/>
          </a:bodyPr>
          <a:lstStyle>
            <a:lvl1pPr marL="0" indent="0" algn="ctr">
              <a:buNone/>
              <a:defRPr sz="17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40993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113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87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429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03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903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60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323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741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534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2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22565" y="1047565"/>
            <a:ext cx="8211834" cy="5306705"/>
          </a:xfrm>
        </p:spPr>
        <p:txBody>
          <a:bodyPr/>
          <a:lstStyle>
            <a:lvl1pPr>
              <a:defRPr sz="1800"/>
            </a:lvl1pPr>
            <a:lvl2pPr>
              <a:defRPr sz="1600"/>
            </a:lvl2pPr>
            <a:lvl3pP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Foliennummernplatzhalter 5"/>
          <p:cNvSpPr>
            <a:spLocks noGrp="1"/>
          </p:cNvSpPr>
          <p:nvPr>
            <p:ph type="sldNum" sz="quarter" idx="4"/>
          </p:nvPr>
        </p:nvSpPr>
        <p:spPr>
          <a:xfrm>
            <a:off x="7964992" y="6624000"/>
            <a:ext cx="744898" cy="216000"/>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a:t>
            </a:fld>
            <a:endParaRPr lang="en-GB" noProof="0" dirty="0"/>
          </a:p>
        </p:txBody>
      </p:sp>
      <p:sp>
        <p:nvSpPr>
          <p:cNvPr id="9" name="Datumsplatzhalter 4"/>
          <p:cNvSpPr>
            <a:spLocks noGrp="1"/>
          </p:cNvSpPr>
          <p:nvPr>
            <p:ph type="dt" sz="half" idx="2"/>
          </p:nvPr>
        </p:nvSpPr>
        <p:spPr>
          <a:xfrm>
            <a:off x="7100456" y="6624000"/>
            <a:ext cx="848374" cy="216000"/>
          </a:xfrm>
          <a:prstGeom prst="rect">
            <a:avLst/>
          </a:prstGeom>
        </p:spPr>
        <p:txBody>
          <a:bodyPr vert="horz" lIns="91440" tIns="45720" rIns="91440" bIns="45720" rtlCol="0" anchor="ctr"/>
          <a:lstStyle>
            <a:lvl1pPr algn="r">
              <a:defRPr sz="1000">
                <a:solidFill>
                  <a:srgbClr val="333333"/>
                </a:solidFill>
              </a:defRPr>
            </a:lvl1pPr>
          </a:lstStyle>
          <a:p>
            <a:fld id="{7AA33901-66B9-4E21-BFCC-B76C7FE91582}" type="datetime1">
              <a:rPr lang="en-US" noProof="0" smtClean="0"/>
              <a:t>5/26/2020</a:t>
            </a:fld>
            <a:endParaRPr lang="en-GB" noProof="0" dirty="0"/>
          </a:p>
        </p:txBody>
      </p:sp>
      <p:sp>
        <p:nvSpPr>
          <p:cNvPr id="10" name="Titelplatzhalter 1"/>
          <p:cNvSpPr>
            <a:spLocks noGrp="1"/>
          </p:cNvSpPr>
          <p:nvPr>
            <p:ph type="title"/>
          </p:nvPr>
        </p:nvSpPr>
        <p:spPr>
          <a:xfrm>
            <a:off x="252000" y="36000"/>
            <a:ext cx="5870411" cy="720000"/>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11" name="Fußzeilenplatzhalter 7"/>
          <p:cNvSpPr>
            <a:spLocks noGrp="1"/>
          </p:cNvSpPr>
          <p:nvPr>
            <p:ph type="ftr" sz="quarter" idx="3"/>
          </p:nvPr>
        </p:nvSpPr>
        <p:spPr>
          <a:xfrm>
            <a:off x="422565" y="6624000"/>
            <a:ext cx="6676434" cy="216000"/>
          </a:xfrm>
          <a:prstGeom prst="rect">
            <a:avLst/>
          </a:prstGeom>
        </p:spPr>
        <p:txBody>
          <a:bodyPr vert="horz" lIns="91440" tIns="45720" rIns="91440" bIns="45720" rtlCol="0" anchor="ctr"/>
          <a:lstStyle>
            <a:lvl1pPr algn="ctr">
              <a:defRPr sz="1000">
                <a:solidFill>
                  <a:srgbClr val="333333"/>
                </a:solidFill>
              </a:defRPr>
            </a:lvl1pPr>
          </a:lstStyle>
          <a:p>
            <a:pPr algn="l"/>
            <a:r>
              <a:rPr lang="en-GB" dirty="0" smtClean="0"/>
              <a:t>Dmitry Shwartz / Collector Ring</a:t>
            </a:r>
            <a:endParaRPr lang="en-GB" dirty="0"/>
          </a:p>
        </p:txBody>
      </p:sp>
    </p:spTree>
    <p:extLst>
      <p:ext uri="{BB962C8B-B14F-4D97-AF65-F5344CB8AC3E}">
        <p14:creationId xmlns:p14="http://schemas.microsoft.com/office/powerpoint/2010/main" val="947664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85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14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653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22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05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011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25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9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a:t>
            </a:fld>
            <a:endParaRPr lang="en-GB" noProof="0" dirty="0"/>
          </a:p>
        </p:txBody>
      </p:sp>
      <p:sp>
        <p:nvSpPr>
          <p:cNvPr id="10" name="Datumsplatzhalter 4"/>
          <p:cNvSpPr>
            <a:spLocks noGrp="1"/>
          </p:cNvSpPr>
          <p:nvPr>
            <p:ph type="dt" sz="half" idx="10"/>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fld id="{3A7E7DBD-0C36-4354-85D5-16B2A8D8F948}" type="datetime1">
              <a:rPr lang="en-US" noProof="0" smtClean="0"/>
              <a:t>5/26/2020</a:t>
            </a:fld>
            <a:endParaRPr lang="en-GB" noProof="0" dirty="0"/>
          </a:p>
        </p:txBody>
      </p:sp>
      <p:sp>
        <p:nvSpPr>
          <p:cNvPr id="11" name="Titelplatzhalter 1"/>
          <p:cNvSpPr>
            <a:spLocks noGrp="1"/>
          </p:cNvSpPr>
          <p:nvPr>
            <p:ph type="title"/>
          </p:nvPr>
        </p:nvSpPr>
        <p:spPr>
          <a:xfrm>
            <a:off x="422565" y="270000"/>
            <a:ext cx="5870411" cy="787557"/>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12" name="Fußzeilenplatzhalter 7"/>
          <p:cNvSpPr>
            <a:spLocks noGrp="1"/>
          </p:cNvSpPr>
          <p:nvPr>
            <p:ph type="ftr" sz="quarter" idx="3"/>
          </p:nvPr>
        </p:nvSpPr>
        <p:spPr>
          <a:xfrm>
            <a:off x="422565" y="6551086"/>
            <a:ext cx="6676434" cy="357157"/>
          </a:xfrm>
          <a:prstGeom prst="rect">
            <a:avLst/>
          </a:prstGeom>
        </p:spPr>
        <p:txBody>
          <a:bodyPr vert="horz" lIns="91440" tIns="45720" rIns="91440" bIns="45720" rtlCol="0" anchor="ctr"/>
          <a:lstStyle>
            <a:lvl1pPr algn="ctr">
              <a:defRPr sz="1000">
                <a:solidFill>
                  <a:srgbClr val="333333"/>
                </a:solidFill>
              </a:defRPr>
            </a:lvl1pPr>
          </a:lstStyle>
          <a:p>
            <a:pPr algn="l"/>
            <a:r>
              <a:rPr lang="en-GB" dirty="0" smtClean="0"/>
              <a:t>Name of speaker / Title of presentation</a:t>
            </a:r>
            <a:endParaRPr lang="en-GB"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a:t>
            </a:fld>
            <a:endParaRPr lang="en-GB" noProof="0" dirty="0"/>
          </a:p>
        </p:txBody>
      </p:sp>
      <p:sp>
        <p:nvSpPr>
          <p:cNvPr id="8"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fld id="{D05B0119-A23D-4255-8CC7-E283C974B41F}" type="datetime1">
              <a:rPr lang="en-US" noProof="0" smtClean="0"/>
              <a:t>5/26/2020</a:t>
            </a:fld>
            <a:endParaRPr lang="en-GB" noProof="0" dirty="0"/>
          </a:p>
        </p:txBody>
      </p:sp>
      <p:sp>
        <p:nvSpPr>
          <p:cNvPr id="9" name="Titelplatzhalter 1"/>
          <p:cNvSpPr>
            <a:spLocks noGrp="1"/>
          </p:cNvSpPr>
          <p:nvPr>
            <p:ph type="title"/>
          </p:nvPr>
        </p:nvSpPr>
        <p:spPr>
          <a:xfrm>
            <a:off x="180000" y="0"/>
            <a:ext cx="5870411" cy="756000"/>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10" name="Fußzeilenplatzhalter 7"/>
          <p:cNvSpPr>
            <a:spLocks noGrp="1"/>
          </p:cNvSpPr>
          <p:nvPr>
            <p:ph type="ftr" sz="quarter" idx="3"/>
          </p:nvPr>
        </p:nvSpPr>
        <p:spPr>
          <a:xfrm>
            <a:off x="422565" y="6551086"/>
            <a:ext cx="6676434" cy="357157"/>
          </a:xfrm>
          <a:prstGeom prst="rect">
            <a:avLst/>
          </a:prstGeom>
        </p:spPr>
        <p:txBody>
          <a:bodyPr vert="horz" lIns="91440" tIns="45720" rIns="91440" bIns="45720" rtlCol="0" anchor="ctr"/>
          <a:lstStyle>
            <a:lvl1pPr algn="ctr">
              <a:defRPr sz="1000">
                <a:solidFill>
                  <a:srgbClr val="333333"/>
                </a:solidFill>
              </a:defRPr>
            </a:lvl1pPr>
          </a:lstStyle>
          <a:p>
            <a:pPr algn="l"/>
            <a:r>
              <a:rPr lang="en-GB" dirty="0" smtClean="0"/>
              <a:t>Name of speaker / Title of presentation</a:t>
            </a:r>
            <a:endParaRPr lang="en-GB" dirty="0"/>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E6E145-CBC4-4199-B490-03945A1C1B1A}" type="datetime1">
              <a:rPr lang="ru-RU"/>
              <a:pPr>
                <a:defRPr/>
              </a:pPr>
              <a:t>26.05.2020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0E92E7-4CB0-4D0F-A400-C2171CD28A2C}" type="slidenum">
              <a:rPr lang="ru-RU" altLang="ru-RU"/>
              <a:pPr>
                <a:defRPr/>
              </a:pPr>
              <a:t>‹#›</a:t>
            </a:fld>
            <a:endParaRPr lang="ru-RU" altLang="ru-RU"/>
          </a:p>
        </p:txBody>
      </p:sp>
    </p:spTree>
    <p:extLst>
      <p:ext uri="{BB962C8B-B14F-4D97-AF65-F5344CB8AC3E}">
        <p14:creationId xmlns:p14="http://schemas.microsoft.com/office/powerpoint/2010/main" val="343290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83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21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0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29BF1-884A-428F-ACDB-572CBC37FF68}" type="datetimeFigureOut">
              <a:rPr lang="en-US" smtClean="0">
                <a:solidFill>
                  <a:prstClr val="black">
                    <a:tint val="75000"/>
                  </a:prstClr>
                </a:solidFill>
              </a:rPr>
              <a:pPr/>
              <a:t>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44F6C-803A-4F66-BECC-A4BAED93B2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81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a:t>
            </a:fld>
            <a:endParaRPr lang="en-GB" noProof="0" dirty="0"/>
          </a:p>
        </p:txBody>
      </p:sp>
      <p:cxnSp>
        <p:nvCxnSpPr>
          <p:cNvPr id="9" name="Gerade Verbindung 8"/>
          <p:cNvCxnSpPr/>
          <p:nvPr/>
        </p:nvCxnSpPr>
        <p:spPr>
          <a:xfrm>
            <a:off x="0" y="7658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180000" y="0"/>
            <a:ext cx="5870411" cy="756000"/>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4" name="Rechteck 3"/>
          <p:cNvSpPr>
            <a:spLocks/>
          </p:cNvSpPr>
          <p:nvPr/>
        </p:nvSpPr>
        <p:spPr>
          <a:xfrm>
            <a:off x="-1" y="6442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fld id="{C14A6181-1858-4806-8691-171F16C38043}" type="datetime1">
              <a:rPr lang="en-US" noProof="0" smtClean="0"/>
              <a:t>5/26/2020</a:t>
            </a:fld>
            <a:endParaRPr lang="en-GB" noProof="0" dirty="0"/>
          </a:p>
        </p:txBody>
      </p:sp>
      <p:sp>
        <p:nvSpPr>
          <p:cNvPr id="8" name="Fußzeilenplatzhalter 7"/>
          <p:cNvSpPr>
            <a:spLocks noGrp="1"/>
          </p:cNvSpPr>
          <p:nvPr>
            <p:ph type="ftr" sz="quarter" idx="3"/>
          </p:nvPr>
        </p:nvSpPr>
        <p:spPr>
          <a:xfrm>
            <a:off x="422565" y="6551086"/>
            <a:ext cx="6676434" cy="357157"/>
          </a:xfrm>
          <a:prstGeom prst="rect">
            <a:avLst/>
          </a:prstGeom>
        </p:spPr>
        <p:txBody>
          <a:bodyPr vert="horz" lIns="91440" tIns="45720" rIns="91440" bIns="45720" rtlCol="0" anchor="ctr"/>
          <a:lstStyle>
            <a:lvl1pPr algn="ctr">
              <a:defRPr sz="1000">
                <a:solidFill>
                  <a:srgbClr val="333333"/>
                </a:solidFill>
              </a:defRPr>
            </a:lvl1pPr>
          </a:lstStyle>
          <a:p>
            <a:pPr algn="l"/>
            <a:r>
              <a:rPr lang="en-GB" dirty="0" smtClean="0"/>
              <a:t>Name of speaker / Title of presentation</a:t>
            </a:r>
            <a:endParaRPr lang="en-GB" dirty="0"/>
          </a:p>
        </p:txBody>
      </p:sp>
      <p:pic>
        <p:nvPicPr>
          <p:cNvPr id="13"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6976" y="53619"/>
            <a:ext cx="658369" cy="548641"/>
          </a:xfrm>
          <a:prstGeom prst="rect">
            <a:avLst/>
          </a:prstGeom>
        </p:spPr>
      </p:pic>
      <p:pic>
        <p:nvPicPr>
          <p:cNvPr id="14" name="Bild 6" descr="GSI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1965" y="58190"/>
            <a:ext cx="1349516" cy="44983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tabLst>
          <a:tab pos="0" algn="l"/>
        </a:tabLst>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tabLst>
          <a:tab pos="0" algn="l"/>
        </a:tabLst>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tabLst>
          <a:tab pos="0" algn="l"/>
        </a:tabLst>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tabLst>
          <a:tab pos="0" algn="l"/>
        </a:tabLst>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tabLst>
          <a:tab pos="0" algn="l"/>
        </a:tabLst>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1729BF1-884A-428F-ACDB-572CBC37FF68}" type="datetimeFigureOut">
              <a:rPr lang="en-US" smtClean="0">
                <a:solidFill>
                  <a:prstClr val="black">
                    <a:tint val="75000"/>
                  </a:prstClr>
                </a:solidFill>
              </a:rPr>
              <a:pPr defTabSz="685800"/>
              <a:t>5/28/2020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4044F6C-803A-4F66-BECC-A4BAED93B278}"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0868300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1729BF1-884A-428F-ACDB-572CBC37FF68}" type="datetimeFigureOut">
              <a:rPr lang="en-US" smtClean="0">
                <a:solidFill>
                  <a:prstClr val="black">
                    <a:tint val="75000"/>
                  </a:prstClr>
                </a:solidFill>
              </a:rPr>
              <a:pPr defTabSz="685800"/>
              <a:t>5/28/2020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4044F6C-803A-4F66-BECC-A4BAED93B278}"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81845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822" y="2875455"/>
            <a:ext cx="4940837" cy="779866"/>
          </a:xfrm>
        </p:spPr>
        <p:txBody>
          <a:bodyPr/>
          <a:lstStyle/>
          <a:p>
            <a:r>
              <a:rPr lang="en-GB" sz="2400" dirty="0" smtClean="0"/>
              <a:t>FAIR SFRS vacuum</a:t>
            </a:r>
            <a:endParaRPr lang="en-GB" sz="2400" dirty="0"/>
          </a:p>
        </p:txBody>
      </p:sp>
      <p:sp>
        <p:nvSpPr>
          <p:cNvPr id="3" name="Subtitle 2"/>
          <p:cNvSpPr>
            <a:spLocks noGrp="1"/>
          </p:cNvSpPr>
          <p:nvPr>
            <p:ph type="subTitle" idx="1"/>
          </p:nvPr>
        </p:nvSpPr>
        <p:spPr>
          <a:xfrm>
            <a:off x="1282237" y="3774057"/>
            <a:ext cx="6524800" cy="1152128"/>
          </a:xfrm>
        </p:spPr>
        <p:txBody>
          <a:bodyPr>
            <a:normAutofit/>
          </a:bodyPr>
          <a:lstStyle/>
          <a:p>
            <a:r>
              <a:rPr lang="en-US" dirty="0" smtClean="0"/>
              <a:t>A. </a:t>
            </a:r>
            <a:r>
              <a:rPr lang="en-US" dirty="0" err="1" smtClean="0"/>
              <a:t>Krasnov</a:t>
            </a:r>
            <a:endParaRPr lang="en-US" dirty="0" smtClean="0"/>
          </a:p>
          <a:p>
            <a:r>
              <a:rPr lang="en-US" dirty="0"/>
              <a:t>4th BINP-FAIR Collaboration Coordination Workshop</a:t>
            </a:r>
          </a:p>
        </p:txBody>
      </p:sp>
      <p:sp>
        <p:nvSpPr>
          <p:cNvPr id="4" name="TextBox 3"/>
          <p:cNvSpPr txBox="1"/>
          <p:nvPr/>
        </p:nvSpPr>
        <p:spPr>
          <a:xfrm>
            <a:off x="239964" y="129315"/>
            <a:ext cx="1042273" cy="523220"/>
          </a:xfrm>
          <a:prstGeom prst="rect">
            <a:avLst/>
          </a:prstGeom>
        </p:spPr>
        <p:txBody>
          <a:bodyPr vert="horz" wrap="none" lIns="91440" tIns="45720" rIns="91440" bIns="45720" rtlCol="0" anchor="t">
            <a:spAutoFit/>
          </a:bodyPr>
          <a:lstStyle/>
          <a:p>
            <a:pPr algn="l"/>
            <a:r>
              <a:rPr lang="en-US" sz="2800" b="1" dirty="0" smtClean="0"/>
              <a:t>BINP</a:t>
            </a:r>
            <a:endParaRPr lang="ru-RU" sz="2800" b="1" dirty="0" smtClean="0"/>
          </a:p>
        </p:txBody>
      </p:sp>
      <p:sp>
        <p:nvSpPr>
          <p:cNvPr id="5" name="Freeform 92"/>
          <p:cNvSpPr>
            <a:spLocks noEditPoints="1"/>
          </p:cNvSpPr>
          <p:nvPr/>
        </p:nvSpPr>
        <p:spPr bwMode="auto">
          <a:xfrm>
            <a:off x="1373699" y="129234"/>
            <a:ext cx="420595" cy="523220"/>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spTree>
    <p:extLst>
      <p:ext uri="{BB962C8B-B14F-4D97-AF65-F5344CB8AC3E}">
        <p14:creationId xmlns:p14="http://schemas.microsoft.com/office/powerpoint/2010/main" val="1294496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827" y="951496"/>
            <a:ext cx="4105611" cy="369332"/>
          </a:xfrm>
          <a:prstGeom prst="rect">
            <a:avLst/>
          </a:prstGeom>
          <a:noFill/>
        </p:spPr>
        <p:txBody>
          <a:bodyPr wrap="none" rtlCol="0">
            <a:spAutoFit/>
          </a:bodyPr>
          <a:lstStyle/>
          <a:p>
            <a:pPr defTabSz="685800"/>
            <a:r>
              <a:rPr lang="en-US" b="1" dirty="0">
                <a:solidFill>
                  <a:prstClr val="black"/>
                </a:solidFill>
              </a:rPr>
              <a:t>Beam shape in Dipole (MH12</a:t>
            </a:r>
            <a:r>
              <a:rPr lang="en-US" b="1" dirty="0" smtClean="0">
                <a:solidFill>
                  <a:prstClr val="black"/>
                </a:solidFill>
              </a:rPr>
              <a:t>)        1.0015</a:t>
            </a:r>
            <a:endParaRPr lang="en-US" b="1" dirty="0">
              <a:solidFill>
                <a:prstClr val="black"/>
              </a:solidFill>
            </a:endParaRPr>
          </a:p>
        </p:txBody>
      </p:sp>
      <p:sp>
        <p:nvSpPr>
          <p:cNvPr id="6" name="Rectangle 4"/>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prstClr val="black"/>
              </a:solidFill>
            </a:endParaRPr>
          </a:p>
        </p:txBody>
      </p:sp>
      <p:sp>
        <p:nvSpPr>
          <p:cNvPr id="13" name="TextBox 12"/>
          <p:cNvSpPr txBox="1"/>
          <p:nvPr/>
        </p:nvSpPr>
        <p:spPr>
          <a:xfrm>
            <a:off x="1310731" y="1646802"/>
            <a:ext cx="1492140" cy="300082"/>
          </a:xfrm>
          <a:prstGeom prst="rect">
            <a:avLst/>
          </a:prstGeom>
          <a:noFill/>
        </p:spPr>
        <p:txBody>
          <a:bodyPr wrap="none" rtlCol="0">
            <a:spAutoFit/>
          </a:bodyPr>
          <a:lstStyle/>
          <a:p>
            <a:pPr defTabSz="685800"/>
            <a:r>
              <a:rPr lang="en-US" sz="1350" b="1" dirty="0">
                <a:solidFill>
                  <a:prstClr val="black"/>
                </a:solidFill>
              </a:rPr>
              <a:t>entrance of dipole</a:t>
            </a:r>
          </a:p>
        </p:txBody>
      </p:sp>
      <p:sp>
        <p:nvSpPr>
          <p:cNvPr id="16" name="TextBox 15"/>
          <p:cNvSpPr txBox="1"/>
          <p:nvPr/>
        </p:nvSpPr>
        <p:spPr>
          <a:xfrm>
            <a:off x="1493929" y="2653012"/>
            <a:ext cx="1127745" cy="300082"/>
          </a:xfrm>
          <a:prstGeom prst="rect">
            <a:avLst/>
          </a:prstGeom>
          <a:noFill/>
        </p:spPr>
        <p:txBody>
          <a:bodyPr wrap="none" rtlCol="0">
            <a:spAutoFit/>
          </a:bodyPr>
          <a:lstStyle/>
          <a:p>
            <a:pPr defTabSz="685800"/>
            <a:r>
              <a:rPr lang="en-US" sz="1350" b="1" dirty="0">
                <a:solidFill>
                  <a:prstClr val="black"/>
                </a:solidFill>
              </a:rPr>
              <a:t>exit of dipole</a:t>
            </a:r>
          </a:p>
        </p:txBody>
      </p:sp>
      <p:sp>
        <p:nvSpPr>
          <p:cNvPr id="17" name="TextBox 16"/>
          <p:cNvSpPr txBox="1"/>
          <p:nvPr/>
        </p:nvSpPr>
        <p:spPr>
          <a:xfrm>
            <a:off x="1389332" y="3645025"/>
            <a:ext cx="1313180" cy="507831"/>
          </a:xfrm>
          <a:prstGeom prst="rect">
            <a:avLst/>
          </a:prstGeom>
          <a:noFill/>
        </p:spPr>
        <p:txBody>
          <a:bodyPr wrap="none" rtlCol="0">
            <a:spAutoFit/>
          </a:bodyPr>
          <a:lstStyle/>
          <a:p>
            <a:pPr defTabSz="685800"/>
            <a:r>
              <a:rPr lang="en-US" sz="1350" b="1" dirty="0">
                <a:solidFill>
                  <a:prstClr val="black"/>
                </a:solidFill>
              </a:rPr>
              <a:t>end of chamber</a:t>
            </a:r>
          </a:p>
          <a:p>
            <a:pPr defTabSz="685800"/>
            <a:r>
              <a:rPr lang="en-US" sz="1350" b="1" dirty="0">
                <a:solidFill>
                  <a:prstClr val="black"/>
                </a:solidFill>
              </a:rPr>
              <a:t>(exit + 700mm)</a:t>
            </a:r>
          </a:p>
        </p:txBody>
      </p:sp>
      <p:sp>
        <p:nvSpPr>
          <p:cNvPr id="2"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862" y="4750229"/>
            <a:ext cx="3631745" cy="117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690585" y="5096788"/>
            <a:ext cx="1212127" cy="507831"/>
          </a:xfrm>
          <a:prstGeom prst="rect">
            <a:avLst/>
          </a:prstGeom>
          <a:noFill/>
        </p:spPr>
        <p:txBody>
          <a:bodyPr wrap="none" rtlCol="0">
            <a:spAutoFit/>
          </a:bodyPr>
          <a:lstStyle/>
          <a:p>
            <a:pPr defTabSz="685800"/>
            <a:r>
              <a:rPr lang="en-US" sz="1350" b="1" dirty="0">
                <a:solidFill>
                  <a:prstClr val="black"/>
                </a:solidFill>
              </a:rPr>
              <a:t>beam losses</a:t>
            </a:r>
          </a:p>
          <a:p>
            <a:pPr defTabSz="685800"/>
            <a:r>
              <a:rPr lang="en-US" sz="1350" b="1" dirty="0">
                <a:solidFill>
                  <a:prstClr val="black"/>
                </a:solidFill>
              </a:rPr>
              <a:t>(count events)</a:t>
            </a:r>
          </a:p>
        </p:txBody>
      </p:sp>
      <p:pic>
        <p:nvPicPr>
          <p:cNvPr id="20" name="Picture 19"/>
          <p:cNvPicPr>
            <a:picLocks noChangeAspect="1"/>
          </p:cNvPicPr>
          <p:nvPr/>
        </p:nvPicPr>
        <p:blipFill>
          <a:blip r:embed="rId3"/>
          <a:stretch>
            <a:fillRect/>
          </a:stretch>
        </p:blipFill>
        <p:spPr>
          <a:xfrm>
            <a:off x="2707059" y="1368239"/>
            <a:ext cx="5277668" cy="3169709"/>
          </a:xfrm>
          <a:prstGeom prst="rect">
            <a:avLst/>
          </a:prstGeom>
        </p:spPr>
      </p:pic>
      <p:sp>
        <p:nvSpPr>
          <p:cNvPr id="5" name="TextBox 4"/>
          <p:cNvSpPr txBox="1"/>
          <p:nvPr/>
        </p:nvSpPr>
        <p:spPr>
          <a:xfrm>
            <a:off x="1943248" y="6139899"/>
            <a:ext cx="5950347" cy="738664"/>
          </a:xfrm>
          <a:prstGeom prst="rect">
            <a:avLst/>
          </a:prstGeom>
          <a:noFill/>
        </p:spPr>
        <p:txBody>
          <a:bodyPr wrap="none" rtlCol="0">
            <a:spAutoFit/>
          </a:bodyPr>
          <a:lstStyle/>
          <a:p>
            <a:pPr algn="ctr"/>
            <a:r>
              <a:rPr lang="en-US" sz="1400" dirty="0" smtClean="0"/>
              <a:t>If absorption at top/bottom is allowed, why do not absorb the ions at side wall,</a:t>
            </a:r>
          </a:p>
          <a:p>
            <a:pPr algn="ctr"/>
            <a:r>
              <a:rPr lang="en-US" sz="1400" dirty="0" smtClean="0"/>
              <a:t> which can be thick enough and well cooled?</a:t>
            </a:r>
          </a:p>
          <a:p>
            <a:pPr algn="ctr"/>
            <a:r>
              <a:rPr lang="en-US" sz="1400" dirty="0" smtClean="0"/>
              <a:t>Then width will be +/-250 mm</a:t>
            </a:r>
            <a:endParaRPr lang="ru-RU" sz="1400" dirty="0"/>
          </a:p>
        </p:txBody>
      </p:sp>
      <p:cxnSp>
        <p:nvCxnSpPr>
          <p:cNvPr id="8" name="Прямая соединительная линия 7"/>
          <p:cNvCxnSpPr/>
          <p:nvPr/>
        </p:nvCxnSpPr>
        <p:spPr>
          <a:xfrm>
            <a:off x="3718560" y="1599391"/>
            <a:ext cx="22860" cy="27175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28783" y="1594328"/>
            <a:ext cx="22860" cy="27175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3866861" y="4316921"/>
            <a:ext cx="2103120" cy="192678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5913120" y="4326670"/>
            <a:ext cx="1057737" cy="1917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52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25CBDDA-5CCF-8748-8988-9DC6C8981774}" type="slidenum">
              <a:rPr lang="en-GB" noProof="0" smtClean="0"/>
              <a:pPr/>
              <a:t>11</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5/29/2020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a:t>
            </a:r>
            <a:r>
              <a:rPr lang="en-US" dirty="0" smtClean="0"/>
              <a:t>NC </a:t>
            </a:r>
            <a:r>
              <a:rPr lang="en-US" dirty="0" smtClean="0"/>
              <a:t>dipole chamber</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sp>
        <p:nvSpPr>
          <p:cNvPr id="25" name="TextBox 24"/>
          <p:cNvSpPr txBox="1"/>
          <p:nvPr/>
        </p:nvSpPr>
        <p:spPr>
          <a:xfrm>
            <a:off x="329356" y="1280636"/>
            <a:ext cx="7900244" cy="1754326"/>
          </a:xfrm>
          <a:prstGeom prst="rect">
            <a:avLst/>
          </a:prstGeom>
        </p:spPr>
        <p:txBody>
          <a:bodyPr vert="horz" wrap="square" lIns="91440" tIns="45720" rIns="91440" bIns="45720" rtlCol="0" anchor="t">
            <a:spAutoFit/>
          </a:bodyPr>
          <a:lstStyle/>
          <a:p>
            <a:pPr algn="l"/>
            <a:r>
              <a:rPr lang="en-US" dirty="0" smtClean="0"/>
              <a:t>Temperature jump and maximum stress</a:t>
            </a:r>
          </a:p>
          <a:p>
            <a:pPr algn="l"/>
            <a:endParaRPr lang="en-US" dirty="0"/>
          </a:p>
          <a:p>
            <a:pPr algn="l"/>
            <a:r>
              <a:rPr lang="en-US" dirty="0" smtClean="0"/>
              <a:t>P = 3 W/cm^2, Energy 4.5 J per pulse, repetition 1.5 c</a:t>
            </a:r>
          </a:p>
          <a:p>
            <a:pPr algn="l"/>
            <a:r>
              <a:rPr lang="en-US" dirty="0" smtClean="0"/>
              <a:t>Radiation length 20.4 g/cm^2  (2.6cm for stainless steel) 1500 MeV U</a:t>
            </a:r>
          </a:p>
          <a:p>
            <a:pPr algn="l"/>
            <a:r>
              <a:rPr lang="en-US" dirty="0" smtClean="0"/>
              <a:t>Incident angle 15 </a:t>
            </a:r>
            <a:r>
              <a:rPr lang="en-US" dirty="0" err="1" smtClean="0"/>
              <a:t>mrad</a:t>
            </a:r>
            <a:endParaRPr lang="en-US" dirty="0" smtClean="0"/>
          </a:p>
          <a:p>
            <a:pPr algn="l"/>
            <a:r>
              <a:rPr lang="en-US" dirty="0" smtClean="0"/>
              <a:t>13%  </a:t>
            </a:r>
            <a:endParaRPr lang="ru-RU" dirty="0" smtClean="0"/>
          </a:p>
        </p:txBody>
      </p:sp>
      <p:graphicFrame>
        <p:nvGraphicFramePr>
          <p:cNvPr id="26" name="Таблица 25"/>
          <p:cNvGraphicFramePr>
            <a:graphicFrameLocks noGrp="1"/>
          </p:cNvGraphicFramePr>
          <p:nvPr>
            <p:extLst>
              <p:ext uri="{D42A27DB-BD31-4B8C-83A1-F6EECF244321}">
                <p14:modId xmlns:p14="http://schemas.microsoft.com/office/powerpoint/2010/main" val="2604698413"/>
              </p:ext>
            </p:extLst>
          </p:nvPr>
        </p:nvGraphicFramePr>
        <p:xfrm>
          <a:off x="502444" y="3450546"/>
          <a:ext cx="7899400" cy="1868077"/>
        </p:xfrm>
        <a:graphic>
          <a:graphicData uri="http://schemas.openxmlformats.org/drawingml/2006/table">
            <a:tbl>
              <a:tblPr>
                <a:tableStyleId>{5C22544A-7EE6-4342-B048-85BDC9FD1C3A}</a:tableStyleId>
              </a:tblPr>
              <a:tblGrid>
                <a:gridCol w="965200"/>
                <a:gridCol w="660400"/>
                <a:gridCol w="774700"/>
                <a:gridCol w="673100"/>
                <a:gridCol w="774700"/>
                <a:gridCol w="609600"/>
                <a:gridCol w="609600"/>
                <a:gridCol w="622300"/>
                <a:gridCol w="812800"/>
                <a:gridCol w="698500"/>
                <a:gridCol w="698500"/>
              </a:tblGrid>
              <a:tr h="470709">
                <a:tc>
                  <a:txBody>
                    <a:bodyPr/>
                    <a:lstStyle/>
                    <a:p>
                      <a:pPr algn="ctr" fontAlgn="b"/>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Ro g/cm^3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R </a:t>
                      </a:r>
                      <a:r>
                        <a:rPr lang="en-US" sz="1100" u="none" strike="noStrike" dirty="0" smtClean="0">
                          <a:effectLst/>
                        </a:rPr>
                        <a:t>length cm</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smtClean="0">
                          <a:effectLst/>
                        </a:rPr>
                        <a:t>Cm</a:t>
                      </a:r>
                    </a:p>
                    <a:p>
                      <a:pPr algn="ctr" fontAlgn="b"/>
                      <a:r>
                        <a:rPr lang="en-US" sz="1100" u="none" strike="noStrike" dirty="0" smtClean="0">
                          <a:effectLst/>
                        </a:rPr>
                        <a:t> </a:t>
                      </a:r>
                      <a:r>
                        <a:rPr lang="en-US" sz="1100" u="none" strike="noStrike" dirty="0">
                          <a:effectLst/>
                        </a:rPr>
                        <a:t>J/g/K</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Cv J/cm^3/K</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deltaT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J/g</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E GPa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dirty="0" smtClean="0">
                          <a:effectLst/>
                        </a:rPr>
                        <a:t>σ</a:t>
                      </a:r>
                      <a:r>
                        <a:rPr lang="en-US" sz="1100" u="none" strike="noStrike" baseline="-25000" dirty="0" smtClean="0">
                          <a:effectLst/>
                        </a:rPr>
                        <a:t>-1</a:t>
                      </a:r>
                      <a:r>
                        <a:rPr lang="en-US" sz="1100" u="none" strike="noStrike" dirty="0" smtClean="0">
                          <a:effectLst/>
                        </a:rPr>
                        <a:t> </a:t>
                      </a:r>
                      <a:r>
                        <a:rPr lang="en-US" sz="1100" u="none" strike="noStrike" dirty="0" err="1">
                          <a:effectLst/>
                        </a:rPr>
                        <a:t>Mpa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a  1/K</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DeltaT max</a:t>
                      </a:r>
                      <a:endParaRPr lang="en-US" sz="1100" b="0" i="0" u="none" strike="noStrike">
                        <a:solidFill>
                          <a:srgbClr val="000000"/>
                        </a:solidFill>
                        <a:effectLst/>
                        <a:latin typeface="Calibri" panose="020F0502020204030204" pitchFamily="34" charset="0"/>
                      </a:endParaRPr>
                    </a:p>
                  </a:txBody>
                  <a:tcPr marL="7620" marR="7620" marT="7620" marB="0" anchor="b"/>
                </a:tc>
              </a:tr>
              <a:tr h="250282">
                <a:tc>
                  <a:txBody>
                    <a:bodyPr/>
                    <a:lstStyle/>
                    <a:p>
                      <a:pPr algn="ctr" fontAlgn="b"/>
                      <a:r>
                        <a:rPr lang="en-US" sz="1100" u="none" strike="noStrike" dirty="0">
                          <a:effectLst/>
                        </a:rPr>
                        <a:t>BT1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4,54</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6,7E-02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0,53</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2,41</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27,75</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14,71</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103,00</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280,00</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8,2E-06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464,13</a:t>
                      </a:r>
                      <a:endParaRPr lang="ru-RU" sz="1100" b="0" i="0" u="none" strike="noStrike">
                        <a:solidFill>
                          <a:srgbClr val="000000"/>
                        </a:solidFill>
                        <a:effectLst/>
                        <a:latin typeface="Calibri" panose="020F0502020204030204" pitchFamily="34" charset="0"/>
                      </a:endParaRPr>
                    </a:p>
                  </a:txBody>
                  <a:tcPr marL="7620" marR="7620" marT="7620" marB="0" anchor="b"/>
                </a:tc>
              </a:tr>
              <a:tr h="250282">
                <a:tc>
                  <a:txBody>
                    <a:bodyPr/>
                    <a:lstStyle/>
                    <a:p>
                      <a:pPr algn="ctr" fontAlgn="b"/>
                      <a:r>
                        <a:rPr lang="en-US" sz="1100" u="none" strike="noStrike">
                          <a:effectLst/>
                        </a:rPr>
                        <a:t>BT3-1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4,54</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6,7E-02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0,53</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2,41</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27,75</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14,71</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115,00</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450,00</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8,2E-06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668,08</a:t>
                      </a:r>
                      <a:endParaRPr lang="ru-RU" sz="1100" b="0" i="0" u="none" strike="noStrike">
                        <a:solidFill>
                          <a:srgbClr val="000000"/>
                        </a:solidFill>
                        <a:effectLst/>
                        <a:latin typeface="Calibri" panose="020F0502020204030204" pitchFamily="34" charset="0"/>
                      </a:endParaRPr>
                    </a:p>
                  </a:txBody>
                  <a:tcPr marL="7620" marR="7620" marT="7620" marB="0" anchor="b"/>
                </a:tc>
              </a:tr>
              <a:tr h="250282">
                <a:tc>
                  <a:txBody>
                    <a:bodyPr/>
                    <a:lstStyle/>
                    <a:p>
                      <a:pPr algn="ctr" fontAlgn="b"/>
                      <a:r>
                        <a:rPr lang="en-US" sz="1100" u="none" strike="noStrike">
                          <a:effectLst/>
                        </a:rPr>
                        <a:t>BT6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4,43</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6,9E-02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0,53</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2,35</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27,75</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14,71</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113,00</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450,00</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8,2E-06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679,91</a:t>
                      </a:r>
                      <a:endParaRPr lang="ru-RU" sz="1100" b="0" i="0" u="none" strike="noStrike" dirty="0">
                        <a:solidFill>
                          <a:srgbClr val="000000"/>
                        </a:solidFill>
                        <a:effectLst/>
                        <a:latin typeface="Calibri" panose="020F0502020204030204" pitchFamily="34" charset="0"/>
                      </a:endParaRPr>
                    </a:p>
                  </a:txBody>
                  <a:tcPr marL="7620" marR="7620" marT="7620" marB="0" anchor="b"/>
                </a:tc>
              </a:tr>
              <a:tr h="125141">
                <a:tc>
                  <a:txBody>
                    <a:bodyPr/>
                    <a:lstStyle/>
                    <a:p>
                      <a:pPr algn="ctr" fontAlgn="b"/>
                      <a:r>
                        <a:rPr lang="en-US" sz="1100" u="none" strike="noStrike" dirty="0">
                          <a:effectLst/>
                        </a:rPr>
                        <a:t>Stainless steel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7,90</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3,9E-02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0,46</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3,63</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31,97</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14,71</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200,00</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280,00</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1,6E-05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122,50</a:t>
                      </a:r>
                      <a:endParaRPr lang="ru-RU" sz="1100" b="0" i="0" u="none" strike="noStrike" dirty="0">
                        <a:solidFill>
                          <a:srgbClr val="000000"/>
                        </a:solidFill>
                        <a:effectLst/>
                        <a:latin typeface="Calibri" panose="020F0502020204030204" pitchFamily="34" charset="0"/>
                      </a:endParaRPr>
                    </a:p>
                  </a:txBody>
                  <a:tcPr marL="7620" marR="7620" marT="7620" marB="0" anchor="b"/>
                </a:tc>
              </a:tr>
              <a:tr h="125141">
                <a:tc>
                  <a:txBody>
                    <a:bodyPr/>
                    <a:lstStyle/>
                    <a:p>
                      <a:pPr algn="ctr" fontAlgn="b"/>
                      <a:r>
                        <a:rPr lang="en-US" sz="1400" b="1" i="0" u="none" strike="noStrike" dirty="0" smtClean="0">
                          <a:solidFill>
                            <a:srgbClr val="C00000"/>
                          </a:solidFill>
                          <a:effectLst/>
                          <a:latin typeface="Calibri" panose="020F0502020204030204" pitchFamily="34" charset="0"/>
                        </a:rPr>
                        <a:t>Inconel </a:t>
                      </a:r>
                      <a:r>
                        <a:rPr lang="en-US" sz="1400" b="1" i="0" u="none" strike="noStrike" dirty="0">
                          <a:solidFill>
                            <a:srgbClr val="C00000"/>
                          </a:solidFill>
                          <a:effectLst/>
                          <a:latin typeface="Calibri" panose="020F0502020204030204" pitchFamily="34" charset="0"/>
                        </a:rPr>
                        <a:t>718</a:t>
                      </a:r>
                    </a:p>
                  </a:txBody>
                  <a:tcPr marL="7620" marR="7620" marT="7620" marB="0" anchor="b"/>
                </a:tc>
                <a:tc>
                  <a:txBody>
                    <a:bodyPr/>
                    <a:lstStyle/>
                    <a:p>
                      <a:pPr algn="ctr" fontAlgn="b"/>
                      <a:r>
                        <a:rPr lang="ru-RU" sz="1400" b="1" i="0" u="none" strike="noStrike">
                          <a:solidFill>
                            <a:srgbClr val="C00000"/>
                          </a:solidFill>
                          <a:effectLst/>
                          <a:latin typeface="Calibri" panose="020F0502020204030204" pitchFamily="34" charset="0"/>
                        </a:rPr>
                        <a:t>8,20</a:t>
                      </a:r>
                    </a:p>
                  </a:txBody>
                  <a:tcPr marL="7620" marR="7620" marT="7620" marB="0" anchor="b"/>
                </a:tc>
                <a:tc>
                  <a:txBody>
                    <a:bodyPr/>
                    <a:lstStyle/>
                    <a:p>
                      <a:pPr algn="ctr" fontAlgn="b"/>
                      <a:r>
                        <a:rPr lang="en-US" sz="1400" b="1" i="0" u="none" strike="noStrike" dirty="0">
                          <a:solidFill>
                            <a:srgbClr val="C00000"/>
                          </a:solidFill>
                          <a:effectLst/>
                          <a:latin typeface="Calibri" panose="020F0502020204030204" pitchFamily="34" charset="0"/>
                        </a:rPr>
                        <a:t>3,7E-02</a:t>
                      </a:r>
                    </a:p>
                  </a:txBody>
                  <a:tcPr marL="7620" marR="7620" marT="7620" marB="0" anchor="b"/>
                </a:tc>
                <a:tc>
                  <a:txBody>
                    <a:bodyPr/>
                    <a:lstStyle/>
                    <a:p>
                      <a:pPr algn="ctr" fontAlgn="b"/>
                      <a:r>
                        <a:rPr lang="ru-RU" sz="1400" b="1" i="0" u="none" strike="noStrike" dirty="0">
                          <a:solidFill>
                            <a:srgbClr val="C00000"/>
                          </a:solidFill>
                          <a:effectLst/>
                          <a:latin typeface="Calibri" panose="020F0502020204030204" pitchFamily="34" charset="0"/>
                        </a:rPr>
                        <a:t>0,50</a:t>
                      </a:r>
                    </a:p>
                  </a:txBody>
                  <a:tcPr marL="7620" marR="7620" marT="7620" marB="0" anchor="b"/>
                </a:tc>
                <a:tc>
                  <a:txBody>
                    <a:bodyPr/>
                    <a:lstStyle/>
                    <a:p>
                      <a:pPr algn="ctr" fontAlgn="b"/>
                      <a:r>
                        <a:rPr lang="ru-RU" sz="1400" b="1" i="0" u="none" strike="noStrike" dirty="0">
                          <a:solidFill>
                            <a:srgbClr val="C00000"/>
                          </a:solidFill>
                          <a:effectLst/>
                          <a:latin typeface="Calibri" panose="020F0502020204030204" pitchFamily="34" charset="0"/>
                        </a:rPr>
                        <a:t>4,10</a:t>
                      </a:r>
                    </a:p>
                  </a:txBody>
                  <a:tcPr marL="7620" marR="7620" marT="7620" marB="0" anchor="b"/>
                </a:tc>
                <a:tc>
                  <a:txBody>
                    <a:bodyPr/>
                    <a:lstStyle/>
                    <a:p>
                      <a:pPr algn="ctr" fontAlgn="b"/>
                      <a:r>
                        <a:rPr lang="ru-RU" sz="1400" b="1" i="0" u="none" strike="noStrike" dirty="0">
                          <a:solidFill>
                            <a:srgbClr val="C00000"/>
                          </a:solidFill>
                          <a:effectLst/>
                          <a:latin typeface="Calibri" panose="020F0502020204030204" pitchFamily="34" charset="0"/>
                        </a:rPr>
                        <a:t>29,41</a:t>
                      </a:r>
                    </a:p>
                  </a:txBody>
                  <a:tcPr marL="7620" marR="7620" marT="7620" marB="0" anchor="b"/>
                </a:tc>
                <a:tc>
                  <a:txBody>
                    <a:bodyPr/>
                    <a:lstStyle/>
                    <a:p>
                      <a:pPr algn="ctr" fontAlgn="b"/>
                      <a:r>
                        <a:rPr lang="ru-RU" sz="1400" b="1" i="0" u="none" strike="noStrike" dirty="0">
                          <a:solidFill>
                            <a:srgbClr val="C00000"/>
                          </a:solidFill>
                          <a:effectLst/>
                          <a:latin typeface="Calibri" panose="020F0502020204030204" pitchFamily="34" charset="0"/>
                        </a:rPr>
                        <a:t>14,71</a:t>
                      </a:r>
                    </a:p>
                  </a:txBody>
                  <a:tcPr marL="7620" marR="7620" marT="7620" marB="0" anchor="b"/>
                </a:tc>
                <a:tc>
                  <a:txBody>
                    <a:bodyPr/>
                    <a:lstStyle/>
                    <a:p>
                      <a:pPr algn="ctr" fontAlgn="b"/>
                      <a:r>
                        <a:rPr lang="ru-RU" sz="1400" b="1" i="0" u="none" strike="noStrike">
                          <a:solidFill>
                            <a:srgbClr val="C00000"/>
                          </a:solidFill>
                          <a:effectLst/>
                          <a:latin typeface="Calibri" panose="020F0502020204030204" pitchFamily="34" charset="0"/>
                        </a:rPr>
                        <a:t>210,00</a:t>
                      </a:r>
                    </a:p>
                  </a:txBody>
                  <a:tcPr marL="7620" marR="7620" marT="7620" marB="0" anchor="b"/>
                </a:tc>
                <a:tc>
                  <a:txBody>
                    <a:bodyPr/>
                    <a:lstStyle/>
                    <a:p>
                      <a:pPr algn="ctr" fontAlgn="b"/>
                      <a:r>
                        <a:rPr lang="ru-RU" sz="1400" b="1" i="0" u="none" strike="noStrike" dirty="0">
                          <a:solidFill>
                            <a:srgbClr val="C00000"/>
                          </a:solidFill>
                          <a:effectLst/>
                          <a:latin typeface="Calibri" panose="020F0502020204030204" pitchFamily="34" charset="0"/>
                        </a:rPr>
                        <a:t>700,00</a:t>
                      </a:r>
                    </a:p>
                  </a:txBody>
                  <a:tcPr marL="7620" marR="7620" marT="7620" marB="0" anchor="b"/>
                </a:tc>
                <a:tc>
                  <a:txBody>
                    <a:bodyPr/>
                    <a:lstStyle/>
                    <a:p>
                      <a:pPr algn="ctr" fontAlgn="b"/>
                      <a:r>
                        <a:rPr lang="en-US" sz="1400" b="1" i="0" u="none" strike="noStrike" dirty="0">
                          <a:solidFill>
                            <a:srgbClr val="C00000"/>
                          </a:solidFill>
                          <a:effectLst/>
                          <a:latin typeface="Calibri" panose="020F0502020204030204" pitchFamily="34" charset="0"/>
                        </a:rPr>
                        <a:t>1,30E-05</a:t>
                      </a:r>
                    </a:p>
                  </a:txBody>
                  <a:tcPr marL="7620" marR="7620" marT="7620" marB="0" anchor="b"/>
                </a:tc>
                <a:tc>
                  <a:txBody>
                    <a:bodyPr/>
                    <a:lstStyle/>
                    <a:p>
                      <a:pPr algn="ctr" fontAlgn="b"/>
                      <a:r>
                        <a:rPr lang="ru-RU" sz="1400" b="1" i="0" u="none" strike="noStrike" dirty="0">
                          <a:solidFill>
                            <a:srgbClr val="C00000"/>
                          </a:solidFill>
                          <a:effectLst/>
                          <a:latin typeface="Calibri" panose="020F0502020204030204" pitchFamily="34" charset="0"/>
                        </a:rPr>
                        <a:t>358,97</a:t>
                      </a:r>
                    </a:p>
                  </a:txBody>
                  <a:tcPr marL="7620" marR="7620" marT="7620" marB="0" anchor="b"/>
                </a:tc>
              </a:tr>
              <a:tr h="250282">
                <a:tc>
                  <a:txBody>
                    <a:bodyPr/>
                    <a:lstStyle/>
                    <a:p>
                      <a:pPr algn="ctr" fontAlgn="b"/>
                      <a:r>
                        <a:rPr lang="en-US" sz="1100" u="none" strike="noStrike" dirty="0">
                          <a:effectLst/>
                        </a:rPr>
                        <a:t>AMg5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2,70</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1,1E-01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0,92</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2,48</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15,98</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14,71</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70,00</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125,00</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2,3E-05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108,70</a:t>
                      </a:r>
                      <a:endParaRPr lang="ru-RU"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27" name="Rectangle 2"/>
          <p:cNvSpPr>
            <a:spLocks noChangeArrowheads="1"/>
          </p:cNvSpPr>
          <p:nvPr/>
        </p:nvSpPr>
        <p:spPr bwMode="auto">
          <a:xfrm flipV="1">
            <a:off x="6065520" y="2627808"/>
            <a:ext cx="11531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28" name="Объект 27"/>
          <p:cNvGraphicFramePr>
            <a:graphicFrameLocks noChangeAspect="1"/>
          </p:cNvGraphicFramePr>
          <p:nvPr>
            <p:extLst>
              <p:ext uri="{D42A27DB-BD31-4B8C-83A1-F6EECF244321}">
                <p14:modId xmlns:p14="http://schemas.microsoft.com/office/powerpoint/2010/main" val="506141327"/>
              </p:ext>
            </p:extLst>
          </p:nvPr>
        </p:nvGraphicFramePr>
        <p:xfrm>
          <a:off x="5356859" y="2450007"/>
          <a:ext cx="2662458" cy="708756"/>
        </p:xfrm>
        <a:graphic>
          <a:graphicData uri="http://schemas.openxmlformats.org/presentationml/2006/ole">
            <mc:AlternateContent xmlns:mc="http://schemas.openxmlformats.org/markup-compatibility/2006">
              <mc:Choice xmlns:v="urn:schemas-microsoft-com:vml" Requires="v">
                <p:oleObj spid="_x0000_s3089" r:id="rId3" imgW="1333500" imgH="393700" progId="Equation.3">
                  <p:embed/>
                </p:oleObj>
              </mc:Choice>
              <mc:Fallback>
                <p:oleObj r:id="rId3" imgW="13335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859" y="2450007"/>
                        <a:ext cx="2662458" cy="708756"/>
                      </a:xfrm>
                      <a:prstGeom prst="rect">
                        <a:avLst/>
                      </a:prstGeom>
                      <a:noFill/>
                    </p:spPr>
                  </p:pic>
                </p:oleObj>
              </mc:Fallback>
            </mc:AlternateContent>
          </a:graphicData>
        </a:graphic>
      </p:graphicFrame>
    </p:spTree>
    <p:extLst>
      <p:ext uri="{BB962C8B-B14F-4D97-AF65-F5344CB8AC3E}">
        <p14:creationId xmlns:p14="http://schemas.microsoft.com/office/powerpoint/2010/main" val="758150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25CBDDA-5CCF-8748-8988-9DC6C8981774}" type="slidenum">
              <a:rPr lang="en-GB" noProof="0" smtClean="0"/>
              <a:pPr/>
              <a:t>12</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5/29/2020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a:t>
            </a:r>
            <a:r>
              <a:rPr lang="en-US" dirty="0" smtClean="0"/>
              <a:t>NC </a:t>
            </a:r>
            <a:r>
              <a:rPr lang="en-US" dirty="0" smtClean="0"/>
              <a:t>dipole chamber</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sp>
        <p:nvSpPr>
          <p:cNvPr id="25" name="TextBox 24"/>
          <p:cNvSpPr txBox="1"/>
          <p:nvPr/>
        </p:nvSpPr>
        <p:spPr>
          <a:xfrm>
            <a:off x="329356" y="1280636"/>
            <a:ext cx="6589604" cy="923330"/>
          </a:xfrm>
          <a:prstGeom prst="rect">
            <a:avLst/>
          </a:prstGeom>
        </p:spPr>
        <p:txBody>
          <a:bodyPr vert="horz" wrap="square" lIns="91440" tIns="45720" rIns="91440" bIns="45720" rtlCol="0" anchor="t">
            <a:spAutoFit/>
          </a:bodyPr>
          <a:lstStyle/>
          <a:p>
            <a:pPr algn="l"/>
            <a:r>
              <a:rPr lang="en-US" dirty="0" smtClean="0"/>
              <a:t>Temperature jump and maximum stress</a:t>
            </a:r>
          </a:p>
          <a:p>
            <a:pPr algn="l"/>
            <a:endParaRPr lang="en-US" dirty="0"/>
          </a:p>
          <a:p>
            <a:pPr algn="l"/>
            <a:r>
              <a:rPr lang="en-US" dirty="0" smtClean="0"/>
              <a:t> </a:t>
            </a:r>
            <a:endParaRPr lang="ru-RU" dirty="0" smtClean="0"/>
          </a:p>
        </p:txBody>
      </p:sp>
      <p:sp>
        <p:nvSpPr>
          <p:cNvPr id="27" name="Rectangle 2"/>
          <p:cNvSpPr>
            <a:spLocks noChangeArrowheads="1"/>
          </p:cNvSpPr>
          <p:nvPr/>
        </p:nvSpPr>
        <p:spPr bwMode="auto">
          <a:xfrm flipV="1">
            <a:off x="6065520" y="2627808"/>
            <a:ext cx="11531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11770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25CBDDA-5CCF-8748-8988-9DC6C8981774}" type="slidenum">
              <a:rPr lang="en-GB" noProof="0" smtClean="0"/>
              <a:pPr/>
              <a:t>13</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5/29/2020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a:t>
            </a:r>
            <a:r>
              <a:rPr lang="en-US" dirty="0" smtClean="0"/>
              <a:t>NC </a:t>
            </a:r>
            <a:r>
              <a:rPr lang="en-US" dirty="0" smtClean="0"/>
              <a:t>dipole chamber</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sp>
        <p:nvSpPr>
          <p:cNvPr id="25" name="TextBox 24"/>
          <p:cNvSpPr txBox="1"/>
          <p:nvPr/>
        </p:nvSpPr>
        <p:spPr>
          <a:xfrm>
            <a:off x="329356" y="1280636"/>
            <a:ext cx="6589604" cy="923330"/>
          </a:xfrm>
          <a:prstGeom prst="rect">
            <a:avLst/>
          </a:prstGeom>
        </p:spPr>
        <p:txBody>
          <a:bodyPr vert="horz" wrap="square" lIns="91440" tIns="45720" rIns="91440" bIns="45720" rtlCol="0" anchor="t">
            <a:spAutoFit/>
          </a:bodyPr>
          <a:lstStyle/>
          <a:p>
            <a:pPr algn="l"/>
            <a:r>
              <a:rPr lang="en-US" dirty="0" smtClean="0"/>
              <a:t>Wall thickness + deflection = 90 – 1.5 – 70 = 18.5 mm</a:t>
            </a:r>
          </a:p>
          <a:p>
            <a:pPr algn="l"/>
            <a:endParaRPr lang="en-US" dirty="0"/>
          </a:p>
          <a:p>
            <a:pPr algn="l"/>
            <a:r>
              <a:rPr lang="en-US" dirty="0" smtClean="0"/>
              <a:t> </a:t>
            </a:r>
            <a:endParaRPr lang="ru-RU" dirty="0" smtClean="0"/>
          </a:p>
        </p:txBody>
      </p:sp>
      <p:sp>
        <p:nvSpPr>
          <p:cNvPr id="27" name="Rectangle 2"/>
          <p:cNvSpPr>
            <a:spLocks noChangeArrowheads="1"/>
          </p:cNvSpPr>
          <p:nvPr/>
        </p:nvSpPr>
        <p:spPr bwMode="auto">
          <a:xfrm flipV="1">
            <a:off x="6065520" y="2627808"/>
            <a:ext cx="11531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0" name="Таблица 29"/>
          <p:cNvGraphicFramePr>
            <a:graphicFrameLocks noGrp="1"/>
          </p:cNvGraphicFramePr>
          <p:nvPr>
            <p:extLst>
              <p:ext uri="{D42A27DB-BD31-4B8C-83A1-F6EECF244321}">
                <p14:modId xmlns:p14="http://schemas.microsoft.com/office/powerpoint/2010/main" val="323174962"/>
              </p:ext>
            </p:extLst>
          </p:nvPr>
        </p:nvGraphicFramePr>
        <p:xfrm>
          <a:off x="1783081" y="4472929"/>
          <a:ext cx="5234940" cy="1464304"/>
        </p:xfrm>
        <a:graphic>
          <a:graphicData uri="http://schemas.openxmlformats.org/drawingml/2006/table">
            <a:tbl>
              <a:tblPr>
                <a:tableStyleId>{5C22544A-7EE6-4342-B048-85BDC9FD1C3A}</a:tableStyleId>
              </a:tblPr>
              <a:tblGrid>
                <a:gridCol w="1249679"/>
                <a:gridCol w="632460"/>
                <a:gridCol w="609600"/>
                <a:gridCol w="632460"/>
                <a:gridCol w="495300"/>
                <a:gridCol w="787466"/>
                <a:gridCol w="827975"/>
              </a:tblGrid>
              <a:tr h="131603">
                <a:tc>
                  <a:txBody>
                    <a:bodyPr/>
                    <a:lstStyle/>
                    <a:p>
                      <a:pPr algn="ctr" fontAlgn="b">
                        <a:spcBef>
                          <a:spcPts val="600"/>
                        </a:spcBef>
                        <a:spcAft>
                          <a:spcPts val="600"/>
                        </a:spcAft>
                      </a:pPr>
                      <a:endParaRPr lang="ru-RU" sz="12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200" b="0" i="0" u="none" strike="noStrike" dirty="0" smtClean="0">
                          <a:effectLst/>
                          <a:latin typeface="Arial Cyr" panose="020B0604020202020204" pitchFamily="34" charset="0"/>
                        </a:rPr>
                        <a:t>E </a:t>
                      </a:r>
                      <a:r>
                        <a:rPr lang="en-US" sz="1200" b="0" i="0" u="none" strike="noStrike" dirty="0" err="1" smtClean="0">
                          <a:effectLst/>
                          <a:latin typeface="Arial Cyr" panose="020B0604020202020204" pitchFamily="34" charset="0"/>
                        </a:rPr>
                        <a:t>GPa</a:t>
                      </a:r>
                      <a:endParaRPr lang="ru-RU" sz="12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l-GR" sz="1200" u="none" strike="noStrike" dirty="0" smtClean="0">
                          <a:effectLst/>
                        </a:rPr>
                        <a:t>σ</a:t>
                      </a:r>
                      <a:r>
                        <a:rPr lang="en-US" sz="1200" u="none" strike="noStrike" baseline="-25000" dirty="0" smtClean="0">
                          <a:effectLst/>
                        </a:rPr>
                        <a:t>e</a:t>
                      </a:r>
                      <a:r>
                        <a:rPr lang="en-US" sz="1200" u="none" strike="noStrike" dirty="0" smtClean="0">
                          <a:effectLst/>
                        </a:rPr>
                        <a:t> MPa</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spcBef>
                          <a:spcPts val="600"/>
                        </a:spcBef>
                        <a:spcAft>
                          <a:spcPts val="600"/>
                        </a:spcAft>
                      </a:pPr>
                      <a:r>
                        <a:rPr lang="en-US" sz="1200" b="1" u="none" strike="noStrike" dirty="0" smtClean="0">
                          <a:effectLst/>
                        </a:rPr>
                        <a:t>2a</a:t>
                      </a:r>
                      <a:endParaRPr lang="ru-RU" sz="1200" b="1"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200" u="none" strike="noStrike" dirty="0" smtClean="0">
                          <a:effectLst/>
                        </a:rPr>
                        <a:t>h</a:t>
                      </a:r>
                      <a:endParaRPr lang="ru-RU" sz="12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200" u="none" strike="noStrike" dirty="0" smtClean="0">
                          <a:effectLst/>
                        </a:rPr>
                        <a:t>d</a:t>
                      </a:r>
                      <a:endParaRPr lang="ru-RU" sz="12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200" u="none" strike="noStrike" dirty="0" smtClean="0">
                          <a:effectLst/>
                        </a:rPr>
                        <a:t>P MPa</a:t>
                      </a:r>
                      <a:endParaRPr lang="ru-RU" sz="1200" b="0" i="0" u="none" strike="noStrike" dirty="0">
                        <a:effectLst/>
                        <a:latin typeface="Arial Cyr" panose="020B0604020202020204" pitchFamily="34" charset="0"/>
                      </a:endParaRPr>
                    </a:p>
                  </a:txBody>
                  <a:tcPr marL="7620" marR="7620" marT="7620" marB="0" anchor="b"/>
                </a:tc>
              </a:tr>
              <a:tr h="131603">
                <a:tc>
                  <a:txBody>
                    <a:bodyPr/>
                    <a:lstStyle/>
                    <a:p>
                      <a:pPr algn="ctr" fontAlgn="b">
                        <a:spcBef>
                          <a:spcPts val="600"/>
                        </a:spcBef>
                        <a:spcAft>
                          <a:spcPts val="600"/>
                        </a:spcAft>
                      </a:pPr>
                      <a:r>
                        <a:rPr lang="en-US" sz="1400" u="none" strike="noStrike" dirty="0" err="1" smtClean="0">
                          <a:effectLst/>
                        </a:rPr>
                        <a:t>StSt</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200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400" u="none" strike="noStrike" dirty="0" smtClean="0">
                          <a:effectLst/>
                        </a:rPr>
                        <a:t>230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935</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14</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4,50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214</a:t>
                      </a:r>
                      <a:endParaRPr lang="ru-RU" sz="1400" b="0" i="0" u="none" strike="noStrike" dirty="0">
                        <a:effectLst/>
                        <a:latin typeface="Arial Cyr" panose="020B0604020202020204" pitchFamily="34" charset="0"/>
                      </a:endParaRPr>
                    </a:p>
                  </a:txBody>
                  <a:tcPr marL="7620" marR="7620" marT="7620" marB="0" anchor="b"/>
                </a:tc>
              </a:tr>
              <a:tr h="263206">
                <a:tc>
                  <a:txBody>
                    <a:bodyPr/>
                    <a:lstStyle/>
                    <a:p>
                      <a:pPr algn="ctr" fontAlgn="b">
                        <a:spcBef>
                          <a:spcPts val="600"/>
                        </a:spcBef>
                        <a:spcAft>
                          <a:spcPts val="600"/>
                        </a:spcAft>
                      </a:pPr>
                      <a:r>
                        <a:rPr lang="en-US" sz="1400" u="none" strike="noStrike" dirty="0" err="1" smtClean="0">
                          <a:effectLst/>
                        </a:rPr>
                        <a:t>Ti</a:t>
                      </a:r>
                      <a:r>
                        <a:rPr lang="en-US" sz="1400" u="none" strike="noStrike" dirty="0" smtClean="0">
                          <a:effectLst/>
                        </a:rPr>
                        <a:t> alloy</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110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400" u="none" strike="noStrike" dirty="0" smtClean="0">
                          <a:effectLst/>
                        </a:rPr>
                        <a:t>900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805</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14</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a:effectLst/>
                        </a:rPr>
                        <a:t>4,50</a:t>
                      </a:r>
                      <a:endParaRPr lang="ru-RU" sz="1400" b="0" i="0" u="none" strike="noStrike">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a:effectLst/>
                        </a:rPr>
                        <a:t>156</a:t>
                      </a:r>
                      <a:endParaRPr lang="ru-RU" sz="1400" b="0" i="0" u="none" strike="noStrike">
                        <a:effectLst/>
                        <a:latin typeface="Arial Cyr" panose="020B0604020202020204" pitchFamily="34" charset="0"/>
                      </a:endParaRPr>
                    </a:p>
                  </a:txBody>
                  <a:tcPr marL="7620" marR="7620" marT="7620" marB="0" anchor="b"/>
                </a:tc>
              </a:tr>
              <a:tr h="263206">
                <a:tc>
                  <a:txBody>
                    <a:bodyPr/>
                    <a:lstStyle/>
                    <a:p>
                      <a:pPr algn="ctr" fontAlgn="b">
                        <a:spcBef>
                          <a:spcPts val="600"/>
                        </a:spcBef>
                        <a:spcAft>
                          <a:spcPts val="600"/>
                        </a:spcAft>
                      </a:pPr>
                      <a:r>
                        <a:rPr lang="en-US" sz="1400" u="none" strike="noStrike" dirty="0" err="1" smtClean="0">
                          <a:effectLst/>
                        </a:rPr>
                        <a:t>StSt</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200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400" u="none" strike="noStrike" dirty="0" smtClean="0">
                          <a:effectLst/>
                        </a:rPr>
                        <a:t>230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805</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14</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2,50</a:t>
                      </a:r>
                      <a:endParaRPr lang="ru-RU" sz="1400" b="0" i="0" u="none" strike="noStrike" dirty="0">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a:effectLst/>
                        </a:rPr>
                        <a:t>156</a:t>
                      </a:r>
                      <a:endParaRPr lang="ru-RU" sz="1400" b="0" i="0" u="none" strike="noStrike">
                        <a:effectLst/>
                        <a:latin typeface="Arial Cyr" panose="020B0604020202020204" pitchFamily="34" charset="0"/>
                      </a:endParaRPr>
                    </a:p>
                  </a:txBody>
                  <a:tcPr marL="7620" marR="7620" marT="7620" marB="0" anchor="b"/>
                </a:tc>
              </a:tr>
              <a:tr h="263206">
                <a:tc>
                  <a:txBody>
                    <a:bodyPr/>
                    <a:lstStyle/>
                    <a:p>
                      <a:pPr algn="ctr" fontAlgn="b">
                        <a:spcBef>
                          <a:spcPts val="600"/>
                        </a:spcBef>
                        <a:spcAft>
                          <a:spcPts val="600"/>
                        </a:spcAft>
                      </a:pPr>
                      <a:r>
                        <a:rPr lang="en-US" sz="1400" u="none" strike="noStrike" dirty="0" smtClean="0">
                          <a:solidFill>
                            <a:srgbClr val="C00000"/>
                          </a:solidFill>
                          <a:effectLst/>
                        </a:rPr>
                        <a:t>Inconel 718</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solidFill>
                            <a:srgbClr val="C00000"/>
                          </a:solidFill>
                          <a:effectLst/>
                        </a:rPr>
                        <a:t>210</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400" u="none" strike="noStrike" dirty="0" smtClean="0">
                          <a:solidFill>
                            <a:srgbClr val="C00000"/>
                          </a:solidFill>
                          <a:effectLst/>
                        </a:rPr>
                        <a:t>1050</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solidFill>
                            <a:srgbClr val="C00000"/>
                          </a:solidFill>
                          <a:effectLst/>
                        </a:rPr>
                        <a:t>945</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solidFill>
                            <a:srgbClr val="C00000"/>
                          </a:solidFill>
                          <a:effectLst/>
                        </a:rPr>
                        <a:t>14</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solidFill>
                            <a:srgbClr val="C00000"/>
                          </a:solidFill>
                          <a:effectLst/>
                        </a:rPr>
                        <a:t>4,50</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solidFill>
                            <a:srgbClr val="C00000"/>
                          </a:solidFill>
                          <a:effectLst/>
                        </a:rPr>
                        <a:t>220</a:t>
                      </a:r>
                      <a:endParaRPr lang="ru-RU" sz="1400" b="0" i="0" u="none" strike="noStrike" dirty="0">
                        <a:solidFill>
                          <a:srgbClr val="C00000"/>
                        </a:solidFill>
                        <a:effectLst/>
                        <a:latin typeface="Arial Cyr" panose="020B0604020202020204" pitchFamily="34" charset="0"/>
                      </a:endParaRPr>
                    </a:p>
                  </a:txBody>
                  <a:tcPr marL="7620" marR="7620" marT="7620" marB="0" anchor="b"/>
                </a:tc>
              </a:tr>
              <a:tr h="263206">
                <a:tc>
                  <a:txBody>
                    <a:bodyPr/>
                    <a:lstStyle/>
                    <a:p>
                      <a:pPr algn="ctr" fontAlgn="b">
                        <a:spcBef>
                          <a:spcPts val="600"/>
                        </a:spcBef>
                        <a:spcAft>
                          <a:spcPts val="600"/>
                        </a:spcAft>
                      </a:pPr>
                      <a:r>
                        <a:rPr lang="en-US" sz="1400" u="none" strike="noStrike" dirty="0" smtClean="0">
                          <a:solidFill>
                            <a:srgbClr val="C00000"/>
                          </a:solidFill>
                          <a:effectLst/>
                        </a:rPr>
                        <a:t>Inconel 718</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solidFill>
                            <a:srgbClr val="C00000"/>
                          </a:solidFill>
                          <a:effectLst/>
                        </a:rPr>
                        <a:t>210</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en-US" sz="1400" u="none" strike="noStrike" dirty="0" smtClean="0">
                          <a:solidFill>
                            <a:srgbClr val="C00000"/>
                          </a:solidFill>
                          <a:effectLst/>
                        </a:rPr>
                        <a:t>1050</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solidFill>
                            <a:srgbClr val="C00000"/>
                          </a:solidFill>
                          <a:effectLst/>
                        </a:rPr>
                        <a:t>805</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solidFill>
                            <a:srgbClr val="C00000"/>
                          </a:solidFill>
                          <a:effectLst/>
                        </a:rPr>
                        <a:t>9</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solidFill>
                            <a:srgbClr val="C00000"/>
                          </a:solidFill>
                          <a:effectLst/>
                        </a:rPr>
                        <a:t>9,00</a:t>
                      </a:r>
                      <a:endParaRPr lang="ru-RU" sz="1400" b="0" i="0" u="none" strike="noStrike" dirty="0">
                        <a:solidFill>
                          <a:srgbClr val="C00000"/>
                        </a:solidFill>
                        <a:effectLst/>
                        <a:latin typeface="Arial Cyr"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solidFill>
                            <a:srgbClr val="C00000"/>
                          </a:solidFill>
                          <a:effectLst/>
                        </a:rPr>
                        <a:t>380</a:t>
                      </a:r>
                      <a:endParaRPr lang="ru-RU" sz="1400" b="0" i="0" u="none" strike="noStrike" dirty="0">
                        <a:solidFill>
                          <a:srgbClr val="C00000"/>
                        </a:solidFill>
                        <a:effectLst/>
                        <a:latin typeface="Arial Cyr" panose="020B0604020202020204" pitchFamily="34" charset="0"/>
                      </a:endParaRPr>
                    </a:p>
                  </a:txBody>
                  <a:tcPr marL="7620" marR="7620" marT="7620" marB="0" anchor="b"/>
                </a:tc>
              </a:tr>
            </a:tbl>
          </a:graphicData>
        </a:graphic>
      </p:graphicFrame>
      <p:sp>
        <p:nvSpPr>
          <p:cNvPr id="31" name="Овал 30"/>
          <p:cNvSpPr/>
          <p:nvPr/>
        </p:nvSpPr>
        <p:spPr>
          <a:xfrm>
            <a:off x="2472690" y="2321858"/>
            <a:ext cx="3966210" cy="113000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33" name="Прямая со стрелкой 32"/>
          <p:cNvCxnSpPr/>
          <p:nvPr/>
        </p:nvCxnSpPr>
        <p:spPr>
          <a:xfrm flipV="1">
            <a:off x="2529840" y="3970020"/>
            <a:ext cx="3909060" cy="1524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263797" y="3634036"/>
            <a:ext cx="441146" cy="369332"/>
          </a:xfrm>
          <a:prstGeom prst="rect">
            <a:avLst/>
          </a:prstGeom>
        </p:spPr>
        <p:txBody>
          <a:bodyPr vert="horz" wrap="none" lIns="91440" tIns="45720" rIns="91440" bIns="45720" rtlCol="0" anchor="t">
            <a:spAutoFit/>
          </a:bodyPr>
          <a:lstStyle/>
          <a:p>
            <a:pPr algn="l"/>
            <a:r>
              <a:rPr lang="en-US" dirty="0" smtClean="0"/>
              <a:t>2a</a:t>
            </a:r>
            <a:endParaRPr lang="ru-RU" dirty="0" smtClean="0"/>
          </a:p>
        </p:txBody>
      </p:sp>
      <p:cxnSp>
        <p:nvCxnSpPr>
          <p:cNvPr id="36" name="Прямая со стрелкой 35"/>
          <p:cNvCxnSpPr/>
          <p:nvPr/>
        </p:nvCxnSpPr>
        <p:spPr>
          <a:xfrm flipV="1">
            <a:off x="2118360" y="2321858"/>
            <a:ext cx="0" cy="1171694"/>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rot="16200000">
            <a:off x="1595781" y="2702192"/>
            <a:ext cx="569387" cy="369332"/>
          </a:xfrm>
          <a:prstGeom prst="rect">
            <a:avLst/>
          </a:prstGeom>
        </p:spPr>
        <p:txBody>
          <a:bodyPr vert="horz" wrap="none" lIns="91440" tIns="45720" rIns="91440" bIns="45720" rtlCol="0" anchor="t">
            <a:spAutoFit/>
          </a:bodyPr>
          <a:lstStyle/>
          <a:p>
            <a:pPr algn="l"/>
            <a:r>
              <a:rPr lang="en-US" dirty="0" smtClean="0"/>
              <a:t>140</a:t>
            </a:r>
            <a:endParaRPr lang="ru-RU" dirty="0" smtClean="0"/>
          </a:p>
        </p:txBody>
      </p:sp>
    </p:spTree>
    <p:extLst>
      <p:ext uri="{BB962C8B-B14F-4D97-AF65-F5344CB8AC3E}">
        <p14:creationId xmlns:p14="http://schemas.microsoft.com/office/powerpoint/2010/main" val="921954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25CBDDA-5CCF-8748-8988-9DC6C8981774}" type="slidenum">
              <a:rPr lang="en-GB" noProof="0" smtClean="0"/>
              <a:pPr/>
              <a:t>14</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5/29/2020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a:t>
            </a:r>
            <a:r>
              <a:rPr lang="en-US" dirty="0" smtClean="0"/>
              <a:t>NC </a:t>
            </a:r>
            <a:r>
              <a:rPr lang="en-US" dirty="0" smtClean="0"/>
              <a:t>dipole chamber</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sp>
        <p:nvSpPr>
          <p:cNvPr id="25" name="TextBox 24"/>
          <p:cNvSpPr txBox="1"/>
          <p:nvPr/>
        </p:nvSpPr>
        <p:spPr>
          <a:xfrm>
            <a:off x="329356" y="1280636"/>
            <a:ext cx="6589604" cy="923330"/>
          </a:xfrm>
          <a:prstGeom prst="rect">
            <a:avLst/>
          </a:prstGeom>
        </p:spPr>
        <p:txBody>
          <a:bodyPr vert="horz" wrap="square" lIns="91440" tIns="45720" rIns="91440" bIns="45720" rtlCol="0" anchor="t">
            <a:spAutoFit/>
          </a:bodyPr>
          <a:lstStyle/>
          <a:p>
            <a:pPr algn="l"/>
            <a:r>
              <a:rPr lang="en-US" dirty="0" smtClean="0"/>
              <a:t>Temperature jump and maximum stress</a:t>
            </a:r>
          </a:p>
          <a:p>
            <a:pPr algn="l"/>
            <a:endParaRPr lang="en-US" dirty="0"/>
          </a:p>
          <a:p>
            <a:pPr algn="l"/>
            <a:r>
              <a:rPr lang="en-US" dirty="0" smtClean="0"/>
              <a:t> </a:t>
            </a:r>
            <a:endParaRPr lang="ru-RU" dirty="0" smtClean="0"/>
          </a:p>
        </p:txBody>
      </p:sp>
      <p:sp>
        <p:nvSpPr>
          <p:cNvPr id="27" name="Rectangle 2"/>
          <p:cNvSpPr>
            <a:spLocks noChangeArrowheads="1"/>
          </p:cNvSpPr>
          <p:nvPr/>
        </p:nvSpPr>
        <p:spPr bwMode="auto">
          <a:xfrm flipV="1">
            <a:off x="6065520" y="2627808"/>
            <a:ext cx="11531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133772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571500" y="5715000"/>
            <a:ext cx="8229600" cy="868363"/>
          </a:xfrm>
        </p:spPr>
        <p:txBody>
          <a:bodyPr/>
          <a:lstStyle/>
          <a:p>
            <a:pPr eaLnBrk="1" hangingPunct="1"/>
            <a:r>
              <a:rPr lang="en-US" altLang="ru-RU" sz="3600" b="1" smtClean="0">
                <a:solidFill>
                  <a:srgbClr val="17375E"/>
                </a:solidFill>
                <a:latin typeface="Comic Sans MS" panose="030F0702030302020204" pitchFamily="66" charset="0"/>
              </a:rPr>
              <a:t>Thank you for your attention</a:t>
            </a:r>
            <a:endParaRPr lang="ru-RU" altLang="ru-RU" sz="3600" b="1" smtClean="0">
              <a:solidFill>
                <a:srgbClr val="17375E"/>
              </a:solidFill>
              <a:latin typeface="Comic Sans MS" panose="030F0702030302020204" pitchFamily="66" charset="0"/>
            </a:endParaRPr>
          </a:p>
        </p:txBody>
      </p:sp>
      <p:pic>
        <p:nvPicPr>
          <p:cNvPr id="46083" name="Picture 3" descr="D:\+++CHINA-COOPERATION\Budker_INP_pla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142875"/>
            <a:ext cx="8561388" cy="5626100"/>
          </a:xfrm>
        </p:spPr>
      </p:pic>
      <p:pic>
        <p:nvPicPr>
          <p:cNvPr id="4608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5929313"/>
            <a:ext cx="10001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220759F-0306-4229-A4D2-B82079475A47}" type="slidenum">
              <a:rPr lang="ru-RU" altLang="ru-RU" sz="1200" smtClean="0">
                <a:solidFill>
                  <a:srgbClr val="898989"/>
                </a:solidFill>
              </a:rPr>
              <a:pPr>
                <a:spcBef>
                  <a:spcPct val="0"/>
                </a:spcBef>
                <a:buFontTx/>
                <a:buNone/>
              </a:pPr>
              <a:t>15</a:t>
            </a:fld>
            <a:endParaRPr lang="ru-RU" altLang="ru-RU" sz="1200" smtClean="0">
              <a:solidFill>
                <a:srgbClr val="898989"/>
              </a:solidFill>
            </a:endParaRPr>
          </a:p>
        </p:txBody>
      </p:sp>
    </p:spTree>
    <p:extLst>
      <p:ext uri="{BB962C8B-B14F-4D97-AF65-F5344CB8AC3E}">
        <p14:creationId xmlns:p14="http://schemas.microsoft.com/office/powerpoint/2010/main" val="167137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25CBDDA-5CCF-8748-8988-9DC6C8981774}" type="slidenum">
              <a:rPr lang="en-GB" noProof="0" smtClean="0"/>
              <a:pPr/>
              <a:t>2</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5/26/2020</a:t>
            </a:fld>
            <a:endParaRPr lang="en-GB" noProof="0" dirty="0"/>
          </a:p>
        </p:txBody>
      </p:sp>
      <p:sp>
        <p:nvSpPr>
          <p:cNvPr id="5" name="Title 4"/>
          <p:cNvSpPr>
            <a:spLocks noGrp="1"/>
          </p:cNvSpPr>
          <p:nvPr>
            <p:ph type="title"/>
          </p:nvPr>
        </p:nvSpPr>
        <p:spPr>
          <a:xfrm>
            <a:off x="2061583" y="71771"/>
            <a:ext cx="3761117" cy="522457"/>
          </a:xfrm>
        </p:spPr>
        <p:txBody>
          <a:bodyPr>
            <a:normAutofit/>
          </a:bodyPr>
          <a:lstStyle/>
          <a:p>
            <a:r>
              <a:rPr lang="en-US" dirty="0" smtClean="0"/>
              <a:t> General information </a:t>
            </a:r>
            <a:endParaRPr lang="en-GB" dirty="0"/>
          </a:p>
        </p:txBody>
      </p:sp>
      <p:sp>
        <p:nvSpPr>
          <p:cNvPr id="6" name="Footer Placeholder 5"/>
          <p:cNvSpPr>
            <a:spLocks noGrp="1"/>
          </p:cNvSpPr>
          <p:nvPr>
            <p:ph type="ftr" sz="quarter" idx="3"/>
          </p:nvPr>
        </p:nvSpPr>
        <p:spPr>
          <a:xfrm>
            <a:off x="424022" y="6750000"/>
            <a:ext cx="6676434" cy="216000"/>
          </a:xfrm>
        </p:spPr>
        <p:txBody>
          <a:bodyPr/>
          <a:lstStyle/>
          <a:p>
            <a:pPr marL="228600" indent="-228600" algn="l">
              <a:buAutoNum type="alphaUcPeriod"/>
            </a:pPr>
            <a:r>
              <a:rPr lang="en-GB" dirty="0" err="1" smtClean="0"/>
              <a:t>Krasnov</a:t>
            </a:r>
            <a:r>
              <a:rPr lang="en-GB" dirty="0" smtClean="0"/>
              <a:t> / SFRS vacuum components      </a:t>
            </a:r>
            <a:r>
              <a:rPr lang="en-US" dirty="0"/>
              <a:t>4th BINP-FAIR Collaboration Coordination </a:t>
            </a:r>
            <a:r>
              <a:rPr lang="en-US" dirty="0" smtClean="0"/>
              <a:t>Workshop</a:t>
            </a:r>
            <a:r>
              <a:rPr lang="en-GB" dirty="0" smtClean="0"/>
              <a:t>  </a:t>
            </a:r>
            <a:endParaRPr lang="en-GB" dirty="0" smtClean="0"/>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612960715"/>
              </p:ext>
            </p:extLst>
          </p:nvPr>
        </p:nvGraphicFramePr>
        <p:xfrm>
          <a:off x="336301" y="1587554"/>
          <a:ext cx="8212138" cy="3455329"/>
        </p:xfrm>
        <a:graphic>
          <a:graphicData uri="http://schemas.openxmlformats.org/drawingml/2006/table">
            <a:tbl>
              <a:tblPr firstRow="1" firstCol="1" bandRow="1">
                <a:tableStyleId>{5C22544A-7EE6-4342-B048-85BDC9FD1C3A}</a:tableStyleId>
              </a:tblPr>
              <a:tblGrid>
                <a:gridCol w="1665027"/>
                <a:gridCol w="707366"/>
                <a:gridCol w="733246"/>
                <a:gridCol w="526211"/>
                <a:gridCol w="4580288"/>
              </a:tblGrid>
              <a:tr h="443515">
                <a:tc>
                  <a:txBody>
                    <a:bodyPr/>
                    <a:lstStyle/>
                    <a:p>
                      <a:pPr algn="ctr">
                        <a:lnSpc>
                          <a:spcPct val="107000"/>
                        </a:lnSpc>
                        <a:spcAft>
                          <a:spcPts val="0"/>
                        </a:spcAft>
                      </a:pPr>
                      <a:r>
                        <a:rPr lang="en-US" sz="1400" dirty="0">
                          <a:effectLst/>
                          <a:latin typeface="+mj-lt"/>
                        </a:rPr>
                        <a:t>Name</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en-US" sz="1400">
                          <a:effectLst/>
                          <a:latin typeface="+mj-lt"/>
                        </a:rPr>
                        <a:t>Signed</a:t>
                      </a:r>
                      <a:endParaRPr lang="ru-RU" sz="140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en-US" sz="1400">
                          <a:effectLst/>
                          <a:latin typeface="+mj-lt"/>
                        </a:rPr>
                        <a:t>End</a:t>
                      </a:r>
                      <a:endParaRPr lang="ru-RU" sz="140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en-US" sz="1400">
                          <a:effectLst/>
                          <a:latin typeface="+mj-lt"/>
                        </a:rPr>
                        <a:t>Cost</a:t>
                      </a:r>
                      <a:endParaRPr lang="ru-RU" sz="1400">
                        <a:effectLst/>
                        <a:latin typeface="+mj-lt"/>
                      </a:endParaRPr>
                    </a:p>
                    <a:p>
                      <a:pPr algn="ctr">
                        <a:lnSpc>
                          <a:spcPct val="107000"/>
                        </a:lnSpc>
                        <a:spcAft>
                          <a:spcPts val="0"/>
                        </a:spcAft>
                      </a:pPr>
                      <a:r>
                        <a:rPr lang="en-US" sz="1400">
                          <a:effectLst/>
                          <a:latin typeface="+mj-lt"/>
                        </a:rPr>
                        <a:t>M€</a:t>
                      </a:r>
                      <a:endParaRPr lang="ru-RU" sz="140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en-US" sz="1400" dirty="0" smtClean="0">
                          <a:effectLst/>
                          <a:latin typeface="+mj-lt"/>
                        </a:rPr>
                        <a:t>Status</a:t>
                      </a:r>
                      <a:r>
                        <a:rPr lang="ru-RU" sz="1400" dirty="0">
                          <a:effectLst/>
                          <a:latin typeface="+mj-lt"/>
                        </a:rPr>
                        <a:t> </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r>
              <a:tr h="391181">
                <a:tc>
                  <a:txBody>
                    <a:bodyPr/>
                    <a:lstStyle/>
                    <a:p>
                      <a:pPr algn="l">
                        <a:lnSpc>
                          <a:spcPct val="107000"/>
                        </a:lnSpc>
                        <a:spcAft>
                          <a:spcPts val="0"/>
                        </a:spcAft>
                      </a:pPr>
                      <a:r>
                        <a:rPr lang="ru-RU" sz="1400" dirty="0" smtClean="0">
                          <a:effectLst/>
                          <a:latin typeface="+mj-lt"/>
                        </a:rPr>
                        <a:t>AFAA1</a:t>
                      </a:r>
                      <a:endParaRPr lang="en-US" sz="1400" dirty="0" smtClean="0">
                        <a:effectLst/>
                        <a:latin typeface="+mj-lt"/>
                      </a:endParaRPr>
                    </a:p>
                    <a:p>
                      <a:pPr algn="l">
                        <a:lnSpc>
                          <a:spcPct val="107000"/>
                        </a:lnSpc>
                        <a:spcAft>
                          <a:spcPts val="0"/>
                        </a:spcAft>
                      </a:pPr>
                      <a:r>
                        <a:rPr lang="en-US" sz="1400" dirty="0" smtClean="0">
                          <a:effectLst/>
                          <a:latin typeface="+mj-lt"/>
                        </a:rPr>
                        <a:t>SFRS </a:t>
                      </a:r>
                      <a:r>
                        <a:rPr lang="en-US" sz="1400" dirty="0">
                          <a:effectLst/>
                          <a:latin typeface="+mj-lt"/>
                        </a:rPr>
                        <a:t>Diagnostic chambers</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ru-RU" sz="1400" dirty="0" smtClean="0">
                          <a:effectLst/>
                          <a:latin typeface="+mj-lt"/>
                        </a:rPr>
                        <a:t>03.2019</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ru-RU" sz="1400" dirty="0" smtClean="0">
                          <a:effectLst/>
                          <a:latin typeface="+mj-lt"/>
                        </a:rPr>
                        <a:t>12.2021</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ru-RU" sz="1400">
                          <a:effectLst/>
                          <a:latin typeface="+mj-lt"/>
                        </a:rPr>
                        <a:t>1</a:t>
                      </a:r>
                      <a:r>
                        <a:rPr lang="en-US" sz="1400">
                          <a:effectLst/>
                          <a:latin typeface="+mj-lt"/>
                        </a:rPr>
                        <a:t>.</a:t>
                      </a:r>
                      <a:r>
                        <a:rPr lang="ru-RU" sz="1400">
                          <a:effectLst/>
                          <a:latin typeface="+mj-lt"/>
                        </a:rPr>
                        <a:t>11</a:t>
                      </a:r>
                      <a:endParaRPr lang="ru-RU" sz="140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nSpc>
                          <a:spcPct val="107000"/>
                        </a:lnSpc>
                        <a:spcAft>
                          <a:spcPts val="0"/>
                        </a:spcAft>
                      </a:pPr>
                      <a:r>
                        <a:rPr lang="en-US" sz="1400" dirty="0" smtClean="0">
                          <a:effectLst/>
                          <a:latin typeface="+mj-lt"/>
                        </a:rPr>
                        <a:t>CDR for </a:t>
                      </a:r>
                      <a:r>
                        <a:rPr lang="en-US" sz="1400" dirty="0" err="1" smtClean="0">
                          <a:effectLst/>
                          <a:latin typeface="+mj-lt"/>
                        </a:rPr>
                        <a:t>FoS</a:t>
                      </a:r>
                      <a:r>
                        <a:rPr lang="en-US" sz="1400" dirty="0" smtClean="0">
                          <a:effectLst/>
                          <a:latin typeface="+mj-lt"/>
                        </a:rPr>
                        <a:t> is passed.</a:t>
                      </a:r>
                      <a:r>
                        <a:rPr lang="en-US" sz="1400" baseline="0" dirty="0" smtClean="0">
                          <a:effectLst/>
                          <a:latin typeface="+mj-lt"/>
                        </a:rPr>
                        <a:t> 2D and FEM analysis for FOS are uploaded into EDMS (for FDR) and accepted under reserve. Materials for </a:t>
                      </a:r>
                      <a:r>
                        <a:rPr lang="en-US" sz="1400" baseline="0" dirty="0" err="1" smtClean="0">
                          <a:effectLst/>
                          <a:latin typeface="+mj-lt"/>
                        </a:rPr>
                        <a:t>FoS</a:t>
                      </a:r>
                      <a:r>
                        <a:rPr lang="en-US" sz="1400" baseline="0" dirty="0" smtClean="0">
                          <a:effectLst/>
                          <a:latin typeface="+mj-lt"/>
                        </a:rPr>
                        <a:t> production are ordered.</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r>
              <a:tr h="577694">
                <a:tc>
                  <a:txBody>
                    <a:bodyPr/>
                    <a:lstStyle/>
                    <a:p>
                      <a:pPr algn="l">
                        <a:lnSpc>
                          <a:spcPct val="107000"/>
                        </a:lnSpc>
                        <a:spcAft>
                          <a:spcPts val="0"/>
                        </a:spcAft>
                      </a:pPr>
                      <a:r>
                        <a:rPr lang="en-US" sz="1400" dirty="0">
                          <a:effectLst/>
                          <a:latin typeface="+mj-lt"/>
                        </a:rPr>
                        <a:t>AFAA3 SFRS Vacuum chambers inside SC dipoles</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ru-RU" sz="1400" dirty="0" smtClean="0">
                          <a:effectLst/>
                          <a:latin typeface="+mj-lt"/>
                        </a:rPr>
                        <a:t>10.2019</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ru-RU" sz="1400" dirty="0" smtClean="0">
                          <a:effectLst/>
                          <a:latin typeface="+mj-lt"/>
                        </a:rPr>
                        <a:t>06.2022</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en-US" sz="1400" dirty="0">
                          <a:effectLst/>
                          <a:latin typeface="+mj-lt"/>
                        </a:rPr>
                        <a:t>0.</a:t>
                      </a:r>
                      <a:r>
                        <a:rPr lang="ru-RU" sz="1400" dirty="0">
                          <a:effectLst/>
                          <a:latin typeface="+mj-lt"/>
                        </a:rPr>
                        <a:t>87</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nSpc>
                          <a:spcPct val="100000"/>
                        </a:lnSpc>
                        <a:spcAft>
                          <a:spcPts val="0"/>
                        </a:spcAft>
                      </a:pPr>
                      <a:r>
                        <a:rPr lang="en-US" sz="1400" dirty="0" smtClean="0">
                          <a:effectLst/>
                          <a:latin typeface="+mj-lt"/>
                          <a:ea typeface="Calibri" panose="020F0502020204030204" pitchFamily="34" charset="0"/>
                          <a:cs typeface="Times New Roman" panose="02020603050405020304" pitchFamily="18" charset="0"/>
                        </a:rPr>
                        <a:t>3D</a:t>
                      </a:r>
                      <a:r>
                        <a:rPr lang="en-US" sz="1400" baseline="0" dirty="0" smtClean="0">
                          <a:effectLst/>
                          <a:latin typeface="+mj-lt"/>
                          <a:ea typeface="Calibri" panose="020F0502020204030204" pitchFamily="34" charset="0"/>
                          <a:cs typeface="Times New Roman" panose="02020603050405020304" pitchFamily="18" charset="0"/>
                        </a:rPr>
                        <a:t> model of combined chamber with pumping port is created. There is a problem with bellows fixation. Conception of assembly the combined chamber into SC magnet under consideration. </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r>
              <a:tr h="391181">
                <a:tc>
                  <a:txBody>
                    <a:bodyPr/>
                    <a:lstStyle/>
                    <a:p>
                      <a:pPr algn="l">
                        <a:lnSpc>
                          <a:spcPct val="107000"/>
                        </a:lnSpc>
                        <a:spcAft>
                          <a:spcPts val="0"/>
                        </a:spcAft>
                      </a:pPr>
                      <a:r>
                        <a:rPr lang="en-US" sz="1400" dirty="0" smtClean="0">
                          <a:effectLst/>
                          <a:latin typeface="+mj-lt"/>
                          <a:ea typeface="Calibri" panose="020F0502020204030204" pitchFamily="34" charset="0"/>
                          <a:cs typeface="Times New Roman" panose="02020603050405020304" pitchFamily="18" charset="0"/>
                        </a:rPr>
                        <a:t>AFAA5</a:t>
                      </a:r>
                    </a:p>
                    <a:p>
                      <a:pPr algn="l">
                        <a:lnSpc>
                          <a:spcPct val="107000"/>
                        </a:lnSpc>
                        <a:spcAft>
                          <a:spcPts val="0"/>
                        </a:spcAft>
                      </a:pPr>
                      <a:r>
                        <a:rPr lang="en-US" sz="1400" dirty="0" smtClean="0">
                          <a:effectLst/>
                          <a:latin typeface="+mj-lt"/>
                          <a:ea typeface="Calibri" panose="020F0502020204030204" pitchFamily="34" charset="0"/>
                          <a:cs typeface="Times New Roman" panose="02020603050405020304" pitchFamily="18" charset="0"/>
                        </a:rPr>
                        <a:t>SFRS vacuum components</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en-US" sz="1400" dirty="0" smtClean="0">
                          <a:effectLst/>
                          <a:latin typeface="+mj-lt"/>
                          <a:ea typeface="Calibri" panose="020F0502020204030204" pitchFamily="34" charset="0"/>
                          <a:cs typeface="Times New Roman" panose="02020603050405020304" pitchFamily="18" charset="0"/>
                        </a:rPr>
                        <a:t>1.5</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nSpc>
                          <a:spcPct val="107000"/>
                        </a:lnSpc>
                        <a:spcAft>
                          <a:spcPts val="0"/>
                        </a:spcAft>
                      </a:pPr>
                      <a:r>
                        <a:rPr lang="en-US" sz="1400" dirty="0" smtClean="0">
                          <a:effectLst/>
                          <a:latin typeface="+mj-lt"/>
                          <a:ea typeface="Calibri" panose="020F0502020204030204" pitchFamily="34" charset="0"/>
                          <a:cs typeface="Times New Roman" panose="02020603050405020304" pitchFamily="18" charset="0"/>
                        </a:rPr>
                        <a:t>Time schedule is agreed. Cost is </a:t>
                      </a:r>
                      <a:r>
                        <a:rPr lang="en-US" sz="1400" baseline="0" dirty="0" smtClean="0">
                          <a:effectLst/>
                          <a:latin typeface="+mj-lt"/>
                          <a:ea typeface="Calibri" panose="020F0502020204030204" pitchFamily="34" charset="0"/>
                          <a:cs typeface="Times New Roman" panose="02020603050405020304" pitchFamily="18" charset="0"/>
                        </a:rPr>
                        <a:t>under consideration. Waiting detailed specification</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r>
              <a:tr h="391181">
                <a:tc>
                  <a:txBody>
                    <a:bodyPr/>
                    <a:lstStyle/>
                    <a:p>
                      <a:pPr algn="l">
                        <a:lnSpc>
                          <a:spcPct val="107000"/>
                        </a:lnSpc>
                        <a:spcAft>
                          <a:spcPts val="0"/>
                        </a:spcAft>
                      </a:pPr>
                      <a:r>
                        <a:rPr lang="en-US" sz="1400" dirty="0" smtClean="0">
                          <a:effectLst/>
                          <a:latin typeface="+mj-lt"/>
                          <a:ea typeface="Calibri" panose="020F0502020204030204" pitchFamily="34" charset="0"/>
                          <a:cs typeface="Times New Roman" panose="02020603050405020304" pitchFamily="18" charset="0"/>
                        </a:rPr>
                        <a:t>SFRS branching</a:t>
                      </a:r>
                      <a:r>
                        <a:rPr lang="en-US" sz="1400" baseline="0" dirty="0" smtClean="0">
                          <a:effectLst/>
                          <a:latin typeface="+mj-lt"/>
                          <a:ea typeface="Calibri" panose="020F0502020204030204" pitchFamily="34" charset="0"/>
                          <a:cs typeface="Times New Roman" panose="02020603050405020304" pitchFamily="18" charset="0"/>
                        </a:rPr>
                        <a:t> chambers inside SC dipoles</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gn="ctr">
                        <a:lnSpc>
                          <a:spcPct val="107000"/>
                        </a:lnSpc>
                        <a:spcAft>
                          <a:spcPts val="0"/>
                        </a:spcAft>
                      </a:pPr>
                      <a:r>
                        <a:rPr lang="en-US" sz="1400" dirty="0" smtClean="0">
                          <a:effectLst/>
                          <a:latin typeface="+mj-lt"/>
                          <a:ea typeface="Calibri" panose="020F0502020204030204" pitchFamily="34" charset="0"/>
                          <a:cs typeface="Times New Roman" panose="02020603050405020304" pitchFamily="18" charset="0"/>
                        </a:rPr>
                        <a:t>0.31</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c>
                  <a:txBody>
                    <a:bodyPr/>
                    <a:lstStyle/>
                    <a:p>
                      <a:pPr>
                        <a:lnSpc>
                          <a:spcPct val="107000"/>
                        </a:lnSpc>
                        <a:spcAft>
                          <a:spcPts val="0"/>
                        </a:spcAft>
                      </a:pPr>
                      <a:r>
                        <a:rPr lang="en-US" sz="1400" dirty="0" smtClean="0">
                          <a:effectLst/>
                          <a:latin typeface="+mj-lt"/>
                          <a:ea typeface="Calibri" panose="020F0502020204030204" pitchFamily="34" charset="0"/>
                          <a:cs typeface="Times New Roman" panose="02020603050405020304" pitchFamily="18" charset="0"/>
                        </a:rPr>
                        <a:t>BINP agrees to produce the chambers</a:t>
                      </a:r>
                      <a:endParaRPr lang="ru-RU" sz="1400" dirty="0">
                        <a:effectLst/>
                        <a:latin typeface="+mj-lt"/>
                        <a:ea typeface="Calibri" panose="020F0502020204030204" pitchFamily="34" charset="0"/>
                        <a:cs typeface="Times New Roman" panose="02020603050405020304" pitchFamily="18" charset="0"/>
                      </a:endParaRPr>
                    </a:p>
                  </a:txBody>
                  <a:tcPr marL="9078" marR="9078" marT="9078" marB="9078" anchor="ctr"/>
                </a:tc>
              </a:tr>
            </a:tbl>
          </a:graphicData>
        </a:graphic>
      </p:graphicFrame>
    </p:spTree>
    <p:extLst>
      <p:ext uri="{BB962C8B-B14F-4D97-AF65-F5344CB8AC3E}">
        <p14:creationId xmlns:p14="http://schemas.microsoft.com/office/powerpoint/2010/main" val="106354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565" y="1063757"/>
            <a:ext cx="8397585" cy="1190445"/>
          </a:xfrm>
        </p:spPr>
        <p:txBody>
          <a:bodyPr>
            <a:normAutofit fontScale="92500" lnSpcReduction="20000"/>
          </a:bodyPr>
          <a:lstStyle/>
          <a:p>
            <a:pPr marL="0" indent="0">
              <a:lnSpc>
                <a:spcPct val="107000"/>
              </a:lnSpc>
              <a:spcAft>
                <a:spcPts val="0"/>
              </a:spcAft>
              <a:buNone/>
            </a:pPr>
            <a:r>
              <a:rPr lang="en-US" dirty="0"/>
              <a:t>CDR for </a:t>
            </a:r>
            <a:r>
              <a:rPr lang="en-US" dirty="0" err="1"/>
              <a:t>FoS</a:t>
            </a:r>
            <a:r>
              <a:rPr lang="en-US" dirty="0"/>
              <a:t> is passed. 2D and FEM analysis for FOS are uploaded into EDMS (for FDR) and </a:t>
            </a:r>
            <a:r>
              <a:rPr lang="en-US" b="1" dirty="0">
                <a:solidFill>
                  <a:srgbClr val="C00000"/>
                </a:solidFill>
              </a:rPr>
              <a:t>accepted under reserve</a:t>
            </a:r>
            <a:r>
              <a:rPr lang="en-US" dirty="0" smtClean="0"/>
              <a:t>. </a:t>
            </a:r>
            <a:r>
              <a:rPr lang="en-US" dirty="0"/>
              <a:t>Materials for </a:t>
            </a:r>
            <a:r>
              <a:rPr lang="en-US" dirty="0" err="1"/>
              <a:t>FoS</a:t>
            </a:r>
            <a:r>
              <a:rPr lang="en-US" dirty="0"/>
              <a:t> production are </a:t>
            </a:r>
            <a:r>
              <a:rPr lang="en-US" dirty="0" smtClean="0"/>
              <a:t>received</a:t>
            </a:r>
            <a:r>
              <a:rPr lang="en-US" dirty="0" smtClean="0"/>
              <a:t>.</a:t>
            </a:r>
            <a:endParaRPr lang="en-US" dirty="0" smtClean="0"/>
          </a:p>
          <a:p>
            <a:pPr marL="0" indent="0">
              <a:lnSpc>
                <a:spcPct val="107000"/>
              </a:lnSpc>
              <a:spcAft>
                <a:spcPts val="0"/>
              </a:spcAft>
              <a:buNone/>
            </a:pPr>
            <a:r>
              <a:rPr lang="en-US" dirty="0" smtClean="0">
                <a:solidFill>
                  <a:schemeClr val="accent6">
                    <a:lumMod val="50000"/>
                  </a:schemeClr>
                </a:solidFill>
                <a:ea typeface="Calibri" panose="020F0502020204030204" pitchFamily="34" charset="0"/>
                <a:cs typeface="Times New Roman" panose="02020603050405020304" pitchFamily="18" charset="0"/>
              </a:rPr>
              <a:t>Equipment for vacuum tests is ordered. </a:t>
            </a:r>
            <a:r>
              <a:rPr lang="en-US" b="1" dirty="0" smtClean="0">
                <a:solidFill>
                  <a:srgbClr val="FF0000"/>
                </a:solidFill>
                <a:ea typeface="Calibri" panose="020F0502020204030204" pitchFamily="34" charset="0"/>
                <a:cs typeface="Times New Roman" panose="02020603050405020304" pitchFamily="18" charset="0"/>
              </a:rPr>
              <a:t>Laser Cleaner ???</a:t>
            </a:r>
          </a:p>
          <a:p>
            <a:pPr marL="0" indent="0">
              <a:lnSpc>
                <a:spcPct val="107000"/>
              </a:lnSpc>
              <a:spcAft>
                <a:spcPts val="0"/>
              </a:spcAft>
              <a:buNone/>
            </a:pPr>
            <a:r>
              <a:rPr lang="en-US" dirty="0" smtClean="0">
                <a:solidFill>
                  <a:schemeClr val="accent6">
                    <a:lumMod val="50000"/>
                  </a:schemeClr>
                </a:solidFill>
                <a:ea typeface="Calibri" panose="020F0502020204030204" pitchFamily="34" charset="0"/>
                <a:cs typeface="Times New Roman" panose="02020603050405020304" pitchFamily="18" charset="0"/>
              </a:rPr>
              <a:t>FAT </a:t>
            </a:r>
            <a:r>
              <a:rPr lang="en-US" dirty="0">
                <a:solidFill>
                  <a:schemeClr val="accent6">
                    <a:lumMod val="50000"/>
                  </a:schemeClr>
                </a:solidFill>
                <a:ea typeface="Calibri" panose="020F0502020204030204" pitchFamily="34" charset="0"/>
                <a:cs typeface="Times New Roman" panose="02020603050405020304" pitchFamily="18" charset="0"/>
              </a:rPr>
              <a:t>e</a:t>
            </a:r>
            <a:r>
              <a:rPr lang="en-US" dirty="0" smtClean="0">
                <a:solidFill>
                  <a:schemeClr val="accent6">
                    <a:lumMod val="50000"/>
                  </a:schemeClr>
                </a:solidFill>
                <a:ea typeface="Calibri" panose="020F0502020204030204" pitchFamily="34" charset="0"/>
                <a:cs typeface="Times New Roman" panose="02020603050405020304" pitchFamily="18" charset="0"/>
              </a:rPr>
              <a:t>xpectation: November 2020</a:t>
            </a:r>
            <a:endParaRPr lang="ru-RU" dirty="0">
              <a:solidFill>
                <a:schemeClr val="accent6">
                  <a:lumMod val="50000"/>
                </a:schemeClr>
              </a:solidFill>
              <a:ea typeface="Calibri" panose="020F0502020204030204" pitchFamily="34" charset="0"/>
              <a:cs typeface="Times New Roman" panose="02020603050405020304" pitchFamily="18" charset="0"/>
            </a:endParaRPr>
          </a:p>
          <a:p>
            <a:endParaRPr lang="ru-RU" dirty="0"/>
          </a:p>
        </p:txBody>
      </p:sp>
      <p:sp>
        <p:nvSpPr>
          <p:cNvPr id="3" name="Slide Number Placeholder 2"/>
          <p:cNvSpPr>
            <a:spLocks noGrp="1"/>
          </p:cNvSpPr>
          <p:nvPr>
            <p:ph type="sldNum" sz="quarter" idx="4"/>
          </p:nvPr>
        </p:nvSpPr>
        <p:spPr/>
        <p:txBody>
          <a:bodyPr/>
          <a:lstStyle/>
          <a:p>
            <a:fld id="{125CBDDA-5CCF-8748-8988-9DC6C8981774}" type="slidenum">
              <a:rPr lang="en-GB" noProof="0" smtClean="0"/>
              <a:pPr/>
              <a:t>3</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5/26/2020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diagnostic chambers</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pic>
        <p:nvPicPr>
          <p:cNvPr id="10" name="Рисунок 9"/>
          <p:cNvPicPr>
            <a:picLocks noChangeAspect="1"/>
          </p:cNvPicPr>
          <p:nvPr/>
        </p:nvPicPr>
        <p:blipFill>
          <a:blip r:embed="rId2"/>
          <a:stretch>
            <a:fillRect/>
          </a:stretch>
        </p:blipFill>
        <p:spPr>
          <a:xfrm>
            <a:off x="612475" y="2510630"/>
            <a:ext cx="4951807" cy="3856941"/>
          </a:xfrm>
          <a:prstGeom prst="rect">
            <a:avLst/>
          </a:prstGeom>
        </p:spPr>
      </p:pic>
      <p:sp>
        <p:nvSpPr>
          <p:cNvPr id="9" name="Content Placeholder 1"/>
          <p:cNvSpPr txBox="1">
            <a:spLocks/>
          </p:cNvSpPr>
          <p:nvPr/>
        </p:nvSpPr>
        <p:spPr>
          <a:xfrm>
            <a:off x="5905500" y="2691067"/>
            <a:ext cx="3162300" cy="28620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DBB63"/>
              </a:buClr>
              <a:buFont typeface="Wingdings" charset="2"/>
              <a:buChar char="§"/>
              <a:tabLst>
                <a:tab pos="0" algn="l"/>
              </a:tabLst>
              <a:defRPr sz="18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tabLst>
                <a:tab pos="0" algn="l"/>
              </a:tabLst>
              <a:defRPr sz="16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tabLst>
                <a:tab pos="0" algn="l"/>
              </a:tabLst>
              <a:defRPr sz="14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tabLst>
                <a:tab pos="0" algn="l"/>
              </a:tabLst>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tabLst>
                <a:tab pos="0" algn="l"/>
              </a:tabLst>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buFont typeface="Wingdings" charset="2"/>
              <a:buNone/>
            </a:pPr>
            <a:r>
              <a:rPr lang="en-US" sz="1600" dirty="0" smtClean="0"/>
              <a:t>Still needed for FDR (to be done in June 2020): </a:t>
            </a:r>
          </a:p>
          <a:p>
            <a:pPr marL="0" indent="0">
              <a:lnSpc>
                <a:spcPct val="107000"/>
              </a:lnSpc>
              <a:buFont typeface="Wingdings" charset="2"/>
              <a:buNone/>
            </a:pPr>
            <a:r>
              <a:rPr lang="en-US" sz="1600" dirty="0" smtClean="0">
                <a:solidFill>
                  <a:schemeClr val="accent6">
                    <a:lumMod val="50000"/>
                  </a:schemeClr>
                </a:solidFill>
                <a:ea typeface="Calibri" panose="020F0502020204030204" pitchFamily="34" charset="0"/>
                <a:cs typeface="Times New Roman" panose="02020603050405020304" pitchFamily="18" charset="0"/>
              </a:rPr>
              <a:t>Corrections in 2D drawings</a:t>
            </a:r>
          </a:p>
          <a:p>
            <a:pPr marL="0" indent="0">
              <a:lnSpc>
                <a:spcPct val="107000"/>
              </a:lnSpc>
              <a:buFont typeface="Wingdings" charset="2"/>
              <a:buNone/>
            </a:pPr>
            <a:r>
              <a:rPr lang="en-US" sz="1600" dirty="0" smtClean="0">
                <a:solidFill>
                  <a:schemeClr val="accent6">
                    <a:lumMod val="50000"/>
                  </a:schemeClr>
                </a:solidFill>
                <a:ea typeface="Calibri" panose="020F0502020204030204" pitchFamily="34" charset="0"/>
                <a:cs typeface="Times New Roman" panose="02020603050405020304" pitchFamily="18" charset="0"/>
              </a:rPr>
              <a:t>Cleaning procedure</a:t>
            </a:r>
          </a:p>
          <a:p>
            <a:pPr marL="0" indent="0">
              <a:lnSpc>
                <a:spcPct val="107000"/>
              </a:lnSpc>
              <a:buFont typeface="Wingdings" charset="2"/>
              <a:buNone/>
            </a:pPr>
            <a:r>
              <a:rPr lang="en-US" sz="1600" dirty="0" smtClean="0">
                <a:solidFill>
                  <a:schemeClr val="accent6">
                    <a:lumMod val="50000"/>
                  </a:schemeClr>
                </a:solidFill>
                <a:ea typeface="Calibri" panose="020F0502020204030204" pitchFamily="34" charset="0"/>
                <a:cs typeface="Times New Roman" panose="02020603050405020304" pitchFamily="18" charset="0"/>
              </a:rPr>
              <a:t>Vacuum test procedure</a:t>
            </a:r>
            <a:endParaRPr lang="ru-RU" sz="1600" dirty="0" smtClean="0">
              <a:solidFill>
                <a:schemeClr val="accent6">
                  <a:lumMod val="50000"/>
                </a:schemeClr>
              </a:solidFill>
              <a:ea typeface="Calibri" panose="020F0502020204030204" pitchFamily="34" charset="0"/>
              <a:cs typeface="Times New Roman" panose="02020603050405020304" pitchFamily="18" charset="0"/>
            </a:endParaRPr>
          </a:p>
          <a:p>
            <a:pPr marL="0" indent="0">
              <a:buNone/>
            </a:pPr>
            <a:endParaRPr lang="en-US" dirty="0" smtClean="0"/>
          </a:p>
          <a:p>
            <a:pPr marL="0" indent="0">
              <a:buNone/>
            </a:pPr>
            <a:r>
              <a:rPr lang="en-US" dirty="0" smtClean="0"/>
              <a:t>Needed from FAIR:</a:t>
            </a:r>
          </a:p>
          <a:p>
            <a:pPr marL="0" indent="0">
              <a:buNone/>
            </a:pPr>
            <a:r>
              <a:rPr lang="en-US" dirty="0" smtClean="0">
                <a:solidFill>
                  <a:srgbClr val="C00000"/>
                </a:solidFill>
              </a:rPr>
              <a:t>Priority list  for serial production</a:t>
            </a:r>
            <a:endParaRPr lang="ru-RU" dirty="0">
              <a:solidFill>
                <a:srgbClr val="C00000"/>
              </a:solidFill>
            </a:endParaRPr>
          </a:p>
        </p:txBody>
      </p:sp>
    </p:spTree>
    <p:extLst>
      <p:ext uri="{BB962C8B-B14F-4D97-AF65-F5344CB8AC3E}">
        <p14:creationId xmlns:p14="http://schemas.microsoft.com/office/powerpoint/2010/main" val="359339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1710" y="1118420"/>
            <a:ext cx="7272099" cy="2129606"/>
          </a:xfrm>
        </p:spPr>
        <p:txBody>
          <a:bodyPr>
            <a:normAutofit/>
          </a:bodyPr>
          <a:lstStyle/>
          <a:p>
            <a:pPr marL="0" indent="0">
              <a:buNone/>
            </a:pPr>
            <a:r>
              <a:rPr lang="en-US" dirty="0" smtClean="0"/>
              <a:t>3D of the </a:t>
            </a:r>
            <a:r>
              <a:rPr lang="en-US" dirty="0" err="1" smtClean="0"/>
              <a:t>FoS</a:t>
            </a:r>
            <a:r>
              <a:rPr lang="en-US" dirty="0" smtClean="0"/>
              <a:t> chamber is practically complete. </a:t>
            </a:r>
          </a:p>
          <a:p>
            <a:pPr marL="0" indent="0">
              <a:buNone/>
            </a:pPr>
            <a:r>
              <a:rPr lang="en-US" dirty="0" smtClean="0"/>
              <a:t>Open questions: </a:t>
            </a:r>
          </a:p>
          <a:p>
            <a:pPr marL="0" indent="0">
              <a:buNone/>
            </a:pPr>
            <a:r>
              <a:rPr lang="en-US" dirty="0" smtClean="0"/>
              <a:t>how to fix bellows against atmosphere pressure</a:t>
            </a:r>
          </a:p>
          <a:p>
            <a:pPr marL="0" indent="0">
              <a:buNone/>
            </a:pPr>
            <a:r>
              <a:rPr lang="en-US" dirty="0" smtClean="0"/>
              <a:t>Installation into SC magnet (</a:t>
            </a:r>
            <a:r>
              <a:rPr lang="en-US" dirty="0" smtClean="0">
                <a:solidFill>
                  <a:srgbClr val="C00000"/>
                </a:solidFill>
              </a:rPr>
              <a:t>will be discussed during this workshop</a:t>
            </a:r>
            <a:r>
              <a:rPr lang="en-US" dirty="0" smtClean="0"/>
              <a:t>)</a:t>
            </a:r>
          </a:p>
          <a:p>
            <a:pPr marL="0" indent="0">
              <a:buNone/>
            </a:pPr>
            <a:endParaRPr lang="ru-RU" dirty="0"/>
          </a:p>
        </p:txBody>
      </p:sp>
      <p:sp>
        <p:nvSpPr>
          <p:cNvPr id="3" name="Slide Number Placeholder 2"/>
          <p:cNvSpPr>
            <a:spLocks noGrp="1"/>
          </p:cNvSpPr>
          <p:nvPr>
            <p:ph type="sldNum" sz="quarter" idx="4"/>
          </p:nvPr>
        </p:nvSpPr>
        <p:spPr/>
        <p:txBody>
          <a:bodyPr/>
          <a:lstStyle/>
          <a:p>
            <a:fld id="{125CBDDA-5CCF-8748-8988-9DC6C8981774}" type="slidenum">
              <a:rPr lang="en-GB" noProof="0" smtClean="0"/>
              <a:pPr/>
              <a:t>4</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5/26/2020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SC dipole chamber</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pic>
        <p:nvPicPr>
          <p:cNvPr id="8" name="Рисунок 7"/>
          <p:cNvPicPr>
            <a:picLocks noChangeAspect="1"/>
          </p:cNvPicPr>
          <p:nvPr/>
        </p:nvPicPr>
        <p:blipFill>
          <a:blip r:embed="rId2"/>
          <a:stretch>
            <a:fillRect/>
          </a:stretch>
        </p:blipFill>
        <p:spPr>
          <a:xfrm>
            <a:off x="972899" y="2914601"/>
            <a:ext cx="7198201" cy="3246267"/>
          </a:xfrm>
          <a:prstGeom prst="rect">
            <a:avLst/>
          </a:prstGeom>
        </p:spPr>
      </p:pic>
    </p:spTree>
    <p:extLst>
      <p:ext uri="{BB962C8B-B14F-4D97-AF65-F5344CB8AC3E}">
        <p14:creationId xmlns:p14="http://schemas.microsoft.com/office/powerpoint/2010/main" val="148167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855" y="1371600"/>
            <a:ext cx="6353959" cy="517585"/>
          </a:xfrm>
        </p:spPr>
        <p:txBody>
          <a:bodyPr>
            <a:normAutofit fontScale="92500" lnSpcReduction="20000"/>
          </a:bodyPr>
          <a:lstStyle/>
          <a:p>
            <a:pPr marL="0" indent="0">
              <a:buNone/>
            </a:pPr>
            <a:r>
              <a:rPr lang="en-US" dirty="0" smtClean="0"/>
              <a:t>Placement and construction of supports must be checked from assembly convenience point of view</a:t>
            </a:r>
          </a:p>
          <a:p>
            <a:endParaRPr lang="ru-RU" dirty="0"/>
          </a:p>
        </p:txBody>
      </p:sp>
      <p:sp>
        <p:nvSpPr>
          <p:cNvPr id="3" name="Slide Number Placeholder 2"/>
          <p:cNvSpPr>
            <a:spLocks noGrp="1"/>
          </p:cNvSpPr>
          <p:nvPr>
            <p:ph type="sldNum" sz="quarter" idx="4"/>
          </p:nvPr>
        </p:nvSpPr>
        <p:spPr/>
        <p:txBody>
          <a:bodyPr/>
          <a:lstStyle/>
          <a:p>
            <a:fld id="{125CBDDA-5CCF-8748-8988-9DC6C8981774}" type="slidenum">
              <a:rPr lang="en-GB" noProof="0" smtClean="0"/>
              <a:pPr/>
              <a:t>5</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5/26/2020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SC dipole chambers</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pic>
        <p:nvPicPr>
          <p:cNvPr id="8" name="Рисунок 7"/>
          <p:cNvPicPr>
            <a:picLocks noChangeAspect="1"/>
          </p:cNvPicPr>
          <p:nvPr/>
        </p:nvPicPr>
        <p:blipFill>
          <a:blip r:embed="rId2"/>
          <a:stretch>
            <a:fillRect/>
          </a:stretch>
        </p:blipFill>
        <p:spPr>
          <a:xfrm>
            <a:off x="900856" y="953218"/>
            <a:ext cx="7689114" cy="5493498"/>
          </a:xfrm>
          <a:prstGeom prst="rect">
            <a:avLst/>
          </a:prstGeom>
        </p:spPr>
      </p:pic>
      <p:sp>
        <p:nvSpPr>
          <p:cNvPr id="9" name="Овал 8"/>
          <p:cNvSpPr/>
          <p:nvPr/>
        </p:nvSpPr>
        <p:spPr>
          <a:xfrm>
            <a:off x="6267091" y="5443268"/>
            <a:ext cx="198408" cy="215661"/>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Овал 9"/>
          <p:cNvSpPr/>
          <p:nvPr/>
        </p:nvSpPr>
        <p:spPr>
          <a:xfrm>
            <a:off x="6185140" y="953218"/>
            <a:ext cx="198408" cy="21566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extLst>
      <p:ext uri="{BB962C8B-B14F-4D97-AF65-F5344CB8AC3E}">
        <p14:creationId xmlns:p14="http://schemas.microsoft.com/office/powerpoint/2010/main" val="22892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1710" y="1063148"/>
            <a:ext cx="7705050" cy="1356976"/>
          </a:xfrm>
        </p:spPr>
        <p:txBody>
          <a:bodyPr>
            <a:normAutofit fontScale="77500" lnSpcReduction="20000"/>
          </a:bodyPr>
          <a:lstStyle/>
          <a:p>
            <a:pPr marL="0" indent="0">
              <a:buNone/>
            </a:pPr>
            <a:r>
              <a:rPr lang="en-US" dirty="0" smtClean="0"/>
              <a:t>Proposal to installation procedure</a:t>
            </a:r>
          </a:p>
          <a:p>
            <a:pPr marL="0" indent="0">
              <a:buNone/>
            </a:pPr>
            <a:r>
              <a:rPr lang="en-US" b="1" dirty="0" smtClean="0">
                <a:solidFill>
                  <a:srgbClr val="C00000"/>
                </a:solidFill>
              </a:rPr>
              <a:t>Equipment</a:t>
            </a:r>
            <a:r>
              <a:rPr lang="en-US" dirty="0"/>
              <a:t>: a crane or hoist with two </a:t>
            </a:r>
            <a:r>
              <a:rPr lang="en-US" dirty="0" smtClean="0"/>
              <a:t>hooks with independent lifting and synchronous horizontal moving. 2 </a:t>
            </a:r>
            <a:r>
              <a:rPr lang="en-US" dirty="0"/>
              <a:t>slings must be </a:t>
            </a:r>
            <a:r>
              <a:rPr lang="en-US" dirty="0" smtClean="0"/>
              <a:t>applied for F1 and 1 or 2 for F2. </a:t>
            </a:r>
            <a:r>
              <a:rPr lang="en-US" dirty="0"/>
              <a:t>At least 2 </a:t>
            </a:r>
            <a:r>
              <a:rPr lang="en-US" dirty="0" smtClean="0"/>
              <a:t>slings must be with </a:t>
            </a:r>
            <a:r>
              <a:rPr lang="en-US" dirty="0"/>
              <a:t>lanyards for </a:t>
            </a:r>
            <a:r>
              <a:rPr lang="en-US" dirty="0" smtClean="0"/>
              <a:t>precise tuning the chamber to horizontal position and proper height.</a:t>
            </a:r>
            <a:endParaRPr lang="en-US" dirty="0" smtClean="0"/>
          </a:p>
          <a:p>
            <a:pPr marL="0" indent="0">
              <a:buNone/>
            </a:pPr>
            <a:r>
              <a:rPr lang="en-US" b="1" dirty="0" smtClean="0">
                <a:solidFill>
                  <a:srgbClr val="C00000"/>
                </a:solidFill>
              </a:rPr>
              <a:t>Phase </a:t>
            </a:r>
            <a:r>
              <a:rPr lang="ru-RU" b="1" dirty="0" smtClean="0">
                <a:solidFill>
                  <a:srgbClr val="C00000"/>
                </a:solidFill>
              </a:rPr>
              <a:t>1:</a:t>
            </a:r>
            <a:r>
              <a:rPr lang="en-US" dirty="0" smtClean="0"/>
              <a:t> Lift up the chamber, tune to horizontal position and proper height. Move to the position shown in the figure. Disconnect F2.</a:t>
            </a:r>
            <a:endParaRPr lang="en-US" dirty="0" smtClean="0"/>
          </a:p>
          <a:p>
            <a:pPr marL="0" indent="0">
              <a:buNone/>
            </a:pPr>
            <a:endParaRPr lang="ru-RU" dirty="0"/>
          </a:p>
        </p:txBody>
      </p:sp>
      <p:sp>
        <p:nvSpPr>
          <p:cNvPr id="3" name="Slide Number Placeholder 2"/>
          <p:cNvSpPr>
            <a:spLocks noGrp="1"/>
          </p:cNvSpPr>
          <p:nvPr>
            <p:ph type="sldNum" sz="quarter" idx="4"/>
          </p:nvPr>
        </p:nvSpPr>
        <p:spPr/>
        <p:txBody>
          <a:bodyPr/>
          <a:lstStyle/>
          <a:p>
            <a:fld id="{125CBDDA-5CCF-8748-8988-9DC6C8981774}" type="slidenum">
              <a:rPr lang="en-GB" noProof="0" smtClean="0"/>
              <a:pPr/>
              <a:t>6</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5/27/2020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SC dipole chamber</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grpSp>
        <p:nvGrpSpPr>
          <p:cNvPr id="12" name="Группа 11"/>
          <p:cNvGrpSpPr/>
          <p:nvPr/>
        </p:nvGrpSpPr>
        <p:grpSpPr>
          <a:xfrm>
            <a:off x="1294319" y="3678854"/>
            <a:ext cx="2192907" cy="2364423"/>
            <a:chOff x="1590689" y="2637692"/>
            <a:chExt cx="2338754" cy="2506406"/>
          </a:xfrm>
        </p:grpSpPr>
        <p:sp>
          <p:nvSpPr>
            <p:cNvPr id="9" name="Прямоугольник 8"/>
            <p:cNvSpPr/>
            <p:nvPr/>
          </p:nvSpPr>
          <p:spPr>
            <a:xfrm>
              <a:off x="1590689" y="2637692"/>
              <a:ext cx="2338754" cy="972926"/>
            </a:xfrm>
            <a:prstGeom prst="rect">
              <a:avLst/>
            </a:prstGeom>
            <a:pattFill prst="wdUpDiag">
              <a:fgClr>
                <a:srgbClr val="FDBB63"/>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Прямоугольник 10"/>
            <p:cNvSpPr/>
            <p:nvPr/>
          </p:nvSpPr>
          <p:spPr>
            <a:xfrm>
              <a:off x="1590689" y="4171172"/>
              <a:ext cx="2338754" cy="972926"/>
            </a:xfrm>
            <a:prstGeom prst="rect">
              <a:avLst/>
            </a:prstGeom>
            <a:pattFill prst="wdUpDiag">
              <a:fgClr>
                <a:srgbClr val="FDBB63"/>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9" name="Группа 18"/>
          <p:cNvGrpSpPr/>
          <p:nvPr/>
        </p:nvGrpSpPr>
        <p:grpSpPr>
          <a:xfrm>
            <a:off x="941408" y="5127561"/>
            <a:ext cx="364811" cy="622676"/>
            <a:chOff x="1090246" y="3608464"/>
            <a:chExt cx="389074" cy="660068"/>
          </a:xfrm>
        </p:grpSpPr>
        <p:sp>
          <p:nvSpPr>
            <p:cNvPr id="16" name="Прямоугольный треугольник 15"/>
            <p:cNvSpPr/>
            <p:nvPr/>
          </p:nvSpPr>
          <p:spPr>
            <a:xfrm rot="10800000">
              <a:off x="1090246" y="3928377"/>
              <a:ext cx="389074" cy="340155"/>
            </a:xfrm>
            <a:prstGeom prst="rtTriangle">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8" name="Прямая соединительная линия 17"/>
            <p:cNvCxnSpPr/>
            <p:nvPr/>
          </p:nvCxnSpPr>
          <p:spPr>
            <a:xfrm flipV="1">
              <a:off x="1230923" y="3608464"/>
              <a:ext cx="0" cy="319913"/>
            </a:xfrm>
            <a:prstGeom prst="line">
              <a:avLst/>
            </a:prstGeom>
            <a:ln w="793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0" name="Группа 19"/>
          <p:cNvGrpSpPr/>
          <p:nvPr/>
        </p:nvGrpSpPr>
        <p:grpSpPr>
          <a:xfrm flipH="1">
            <a:off x="3487226" y="5127561"/>
            <a:ext cx="417697" cy="621668"/>
            <a:chOff x="1090246" y="3609533"/>
            <a:chExt cx="389074" cy="658999"/>
          </a:xfrm>
        </p:grpSpPr>
        <p:sp>
          <p:nvSpPr>
            <p:cNvPr id="21" name="Прямоугольный треугольник 20"/>
            <p:cNvSpPr/>
            <p:nvPr/>
          </p:nvSpPr>
          <p:spPr>
            <a:xfrm rot="10800000">
              <a:off x="1090246" y="3928377"/>
              <a:ext cx="389074" cy="340155"/>
            </a:xfrm>
            <a:prstGeom prst="rtTriangle">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2" name="Прямая соединительная линия 21"/>
            <p:cNvCxnSpPr/>
            <p:nvPr/>
          </p:nvCxnSpPr>
          <p:spPr>
            <a:xfrm flipH="1" flipV="1">
              <a:off x="1230923" y="3609533"/>
              <a:ext cx="0" cy="318845"/>
            </a:xfrm>
            <a:prstGeom prst="line">
              <a:avLst/>
            </a:prstGeom>
            <a:ln w="793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4" name="Прямая соединительная линия 13"/>
          <p:cNvCxnSpPr/>
          <p:nvPr/>
        </p:nvCxnSpPr>
        <p:spPr>
          <a:xfrm flipV="1">
            <a:off x="689924" y="5135514"/>
            <a:ext cx="616295" cy="77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Прямая со стрелкой 54"/>
          <p:cNvCxnSpPr/>
          <p:nvPr/>
        </p:nvCxnSpPr>
        <p:spPr>
          <a:xfrm>
            <a:off x="1074604" y="5178444"/>
            <a:ext cx="3106" cy="200024"/>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Прямая со стрелкой 55"/>
          <p:cNvCxnSpPr/>
          <p:nvPr/>
        </p:nvCxnSpPr>
        <p:spPr>
          <a:xfrm>
            <a:off x="3761506" y="5166768"/>
            <a:ext cx="3106" cy="200024"/>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4" name="Выноска 1 63"/>
          <p:cNvSpPr/>
          <p:nvPr/>
        </p:nvSpPr>
        <p:spPr>
          <a:xfrm>
            <a:off x="3566258" y="5859891"/>
            <a:ext cx="848103" cy="447158"/>
          </a:xfrm>
          <a:prstGeom prst="borderCallout1">
            <a:avLst>
              <a:gd name="adj1" fmla="val -101050"/>
              <a:gd name="adj2" fmla="val 23864"/>
              <a:gd name="adj3" fmla="val -3267"/>
              <a:gd name="adj4" fmla="val 507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Adjustment support</a:t>
            </a:r>
            <a:endParaRPr lang="ru-RU" sz="1000" dirty="0">
              <a:solidFill>
                <a:schemeClr val="tx1"/>
              </a:solidFill>
            </a:endParaRPr>
          </a:p>
        </p:txBody>
      </p:sp>
      <p:sp>
        <p:nvSpPr>
          <p:cNvPr id="65" name="Выноска 1 64"/>
          <p:cNvSpPr/>
          <p:nvPr/>
        </p:nvSpPr>
        <p:spPr>
          <a:xfrm>
            <a:off x="3183166" y="2955351"/>
            <a:ext cx="757698" cy="469127"/>
          </a:xfrm>
          <a:prstGeom prst="borderCallout1">
            <a:avLst>
              <a:gd name="adj1" fmla="val 353373"/>
              <a:gd name="adj2" fmla="val 48193"/>
              <a:gd name="adj3" fmla="val 103890"/>
              <a:gd name="adj4" fmla="val 4861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Fixing support for </a:t>
            </a:r>
            <a:r>
              <a:rPr lang="en-US" sz="1000" dirty="0" smtClean="0">
                <a:solidFill>
                  <a:schemeClr val="tx1"/>
                </a:solidFill>
              </a:rPr>
              <a:t>wh</a:t>
            </a:r>
            <a:r>
              <a:rPr lang="en-US" sz="1000" dirty="0" smtClean="0">
                <a:solidFill>
                  <a:schemeClr val="tx1"/>
                </a:solidFill>
              </a:rPr>
              <a:t>eel</a:t>
            </a:r>
            <a:endParaRPr lang="ru-RU" sz="1000" dirty="0">
              <a:solidFill>
                <a:schemeClr val="tx1"/>
              </a:solidFill>
            </a:endParaRPr>
          </a:p>
        </p:txBody>
      </p:sp>
      <p:sp>
        <p:nvSpPr>
          <p:cNvPr id="68" name="Выноска 1 67"/>
          <p:cNvSpPr/>
          <p:nvPr/>
        </p:nvSpPr>
        <p:spPr>
          <a:xfrm>
            <a:off x="179545" y="5596119"/>
            <a:ext cx="848103" cy="447158"/>
          </a:xfrm>
          <a:prstGeom prst="borderCallout1">
            <a:avLst>
              <a:gd name="adj1" fmla="val -95806"/>
              <a:gd name="adj2" fmla="val 83301"/>
              <a:gd name="adj3" fmla="val -3267"/>
              <a:gd name="adj4" fmla="val 507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Temporary table</a:t>
            </a:r>
            <a:endParaRPr lang="ru-RU" sz="1000" dirty="0">
              <a:solidFill>
                <a:schemeClr val="tx1"/>
              </a:solidFill>
            </a:endParaRPr>
          </a:p>
        </p:txBody>
      </p:sp>
      <p:sp>
        <p:nvSpPr>
          <p:cNvPr id="71" name="TextBox 70"/>
          <p:cNvSpPr txBox="1"/>
          <p:nvPr/>
        </p:nvSpPr>
        <p:spPr>
          <a:xfrm>
            <a:off x="6475482" y="2573268"/>
            <a:ext cx="1489510" cy="369332"/>
          </a:xfrm>
          <a:prstGeom prst="rect">
            <a:avLst/>
          </a:prstGeom>
        </p:spPr>
        <p:txBody>
          <a:bodyPr vert="horz" wrap="none" lIns="91440" tIns="45720" rIns="91440" bIns="45720" rtlCol="0" anchor="t">
            <a:spAutoFit/>
          </a:bodyPr>
          <a:lstStyle/>
          <a:p>
            <a:pPr algn="l"/>
            <a:r>
              <a:rPr lang="en-US" dirty="0" smtClean="0">
                <a:solidFill>
                  <a:srgbClr val="C00000"/>
                </a:solidFill>
              </a:rPr>
              <a:t>F</a:t>
            </a:r>
            <a:r>
              <a:rPr lang="ru-RU" dirty="0" smtClean="0">
                <a:solidFill>
                  <a:srgbClr val="C00000"/>
                </a:solidFill>
              </a:rPr>
              <a:t>1</a:t>
            </a:r>
            <a:r>
              <a:rPr lang="en-US" dirty="0" smtClean="0"/>
              <a:t> </a:t>
            </a:r>
            <a:r>
              <a:rPr lang="en-US" sz="1400" dirty="0" smtClean="0"/>
              <a:t>(by a crane</a:t>
            </a:r>
            <a:r>
              <a:rPr lang="en-US" dirty="0" smtClean="0"/>
              <a:t>)</a:t>
            </a:r>
            <a:endParaRPr lang="ru-RU" dirty="0" smtClean="0"/>
          </a:p>
        </p:txBody>
      </p:sp>
      <p:cxnSp>
        <p:nvCxnSpPr>
          <p:cNvPr id="73" name="Прямая со стрелкой 72"/>
          <p:cNvCxnSpPr/>
          <p:nvPr/>
        </p:nvCxnSpPr>
        <p:spPr>
          <a:xfrm>
            <a:off x="7217058" y="4810738"/>
            <a:ext cx="913823"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223522" y="4337396"/>
            <a:ext cx="1920478" cy="369332"/>
          </a:xfrm>
          <a:prstGeom prst="rect">
            <a:avLst/>
          </a:prstGeom>
        </p:spPr>
        <p:txBody>
          <a:bodyPr vert="horz" wrap="square" lIns="91440" tIns="45720" rIns="91440" bIns="45720" rtlCol="0" anchor="t">
            <a:spAutoFit/>
          </a:bodyPr>
          <a:lstStyle/>
          <a:p>
            <a:pPr algn="l"/>
            <a:r>
              <a:rPr lang="en-US" dirty="0" smtClean="0">
                <a:solidFill>
                  <a:srgbClr val="C00000"/>
                </a:solidFill>
              </a:rPr>
              <a:t>f</a:t>
            </a:r>
            <a:r>
              <a:rPr lang="en-US" dirty="0" smtClean="0"/>
              <a:t> </a:t>
            </a:r>
            <a:r>
              <a:rPr lang="en-US" sz="1400" dirty="0" smtClean="0"/>
              <a:t>(by hand and crane)</a:t>
            </a:r>
            <a:endParaRPr lang="ru-RU" sz="1400" dirty="0" smtClean="0"/>
          </a:p>
        </p:txBody>
      </p:sp>
      <p:grpSp>
        <p:nvGrpSpPr>
          <p:cNvPr id="42" name="Группа 41"/>
          <p:cNvGrpSpPr/>
          <p:nvPr/>
        </p:nvGrpSpPr>
        <p:grpSpPr>
          <a:xfrm>
            <a:off x="3253309" y="4250875"/>
            <a:ext cx="3963749" cy="1430246"/>
            <a:chOff x="2094106" y="1637563"/>
            <a:chExt cx="3963749" cy="1430246"/>
          </a:xfrm>
        </p:grpSpPr>
        <p:sp>
          <p:nvSpPr>
            <p:cNvPr id="43" name="Прямоугольник 42"/>
            <p:cNvSpPr/>
            <p:nvPr/>
          </p:nvSpPr>
          <p:spPr>
            <a:xfrm>
              <a:off x="2359765" y="2021354"/>
              <a:ext cx="2956514" cy="44666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44" name="Прямая соединительная линия 43"/>
            <p:cNvCxnSpPr/>
            <p:nvPr/>
          </p:nvCxnSpPr>
          <p:spPr>
            <a:xfrm flipV="1">
              <a:off x="2381410" y="2021354"/>
              <a:ext cx="0" cy="446661"/>
            </a:xfrm>
            <a:prstGeom prst="line">
              <a:avLst/>
            </a:prstGeom>
            <a:ln w="793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45" name="Группа 44"/>
            <p:cNvGrpSpPr/>
            <p:nvPr/>
          </p:nvGrpSpPr>
          <p:grpSpPr>
            <a:xfrm>
              <a:off x="2094106" y="2244684"/>
              <a:ext cx="308706" cy="260425"/>
              <a:chOff x="865909" y="3340829"/>
              <a:chExt cx="329238" cy="276064"/>
            </a:xfrm>
          </p:grpSpPr>
          <p:sp>
            <p:nvSpPr>
              <p:cNvPr id="51" name="Овал 50"/>
              <p:cNvSpPr/>
              <p:nvPr/>
            </p:nvSpPr>
            <p:spPr>
              <a:xfrm>
                <a:off x="865909" y="3383289"/>
                <a:ext cx="239709" cy="233604"/>
              </a:xfrm>
              <a:prstGeom prst="ellipse">
                <a:avLst/>
              </a:prstGeom>
              <a:solidFill>
                <a:schemeClr val="accent5">
                  <a:lumMod val="40000"/>
                  <a:lumOff val="60000"/>
                </a:schemeClr>
              </a:solidFill>
              <a:ln w="222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52" name="Прямая соединительная линия 51"/>
              <p:cNvCxnSpPr>
                <a:endCxn id="43" idx="1"/>
              </p:cNvCxnSpPr>
              <p:nvPr/>
            </p:nvCxnSpPr>
            <p:spPr>
              <a:xfrm flipV="1">
                <a:off x="982527" y="3340829"/>
                <a:ext cx="166710" cy="1592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Прямая соединительная линия 52"/>
              <p:cNvCxnSpPr/>
              <p:nvPr/>
            </p:nvCxnSpPr>
            <p:spPr>
              <a:xfrm flipV="1">
                <a:off x="982527" y="3483724"/>
                <a:ext cx="212620" cy="233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Овал 53"/>
              <p:cNvSpPr/>
              <p:nvPr/>
            </p:nvSpPr>
            <p:spPr>
              <a:xfrm>
                <a:off x="938908" y="3455316"/>
                <a:ext cx="91329" cy="83134"/>
              </a:xfrm>
              <a:prstGeom prst="ellipse">
                <a:avLst/>
              </a:prstGeom>
              <a:solidFill>
                <a:srgbClr val="FFC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6" name="Прямая со стрелкой 45"/>
            <p:cNvCxnSpPr/>
            <p:nvPr/>
          </p:nvCxnSpPr>
          <p:spPr>
            <a:xfrm flipV="1">
              <a:off x="2378304" y="2035873"/>
              <a:ext cx="3106" cy="1150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48" name="Рисунок 47"/>
            <p:cNvPicPr>
              <a:picLocks noChangeAspect="1"/>
            </p:cNvPicPr>
            <p:nvPr/>
          </p:nvPicPr>
          <p:blipFill>
            <a:blip r:embed="rId2"/>
            <a:stretch>
              <a:fillRect/>
            </a:stretch>
          </p:blipFill>
          <p:spPr>
            <a:xfrm>
              <a:off x="5316279" y="1637563"/>
              <a:ext cx="741576" cy="1430246"/>
            </a:xfrm>
            <a:prstGeom prst="rect">
              <a:avLst/>
            </a:prstGeom>
          </p:spPr>
        </p:pic>
        <p:cxnSp>
          <p:nvCxnSpPr>
            <p:cNvPr id="49" name="Прямая соединительная линия 48"/>
            <p:cNvCxnSpPr/>
            <p:nvPr/>
          </p:nvCxnSpPr>
          <p:spPr>
            <a:xfrm>
              <a:off x="5316279" y="1782357"/>
              <a:ext cx="0" cy="91789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9" name="Прямая со стрелкой 68"/>
          <p:cNvCxnSpPr/>
          <p:nvPr/>
        </p:nvCxnSpPr>
        <p:spPr>
          <a:xfrm flipV="1">
            <a:off x="7035537" y="2964991"/>
            <a:ext cx="0" cy="1437438"/>
          </a:xfrm>
          <a:prstGeom prst="straightConnector1">
            <a:avLst/>
          </a:prstGeom>
          <a:ln w="38100">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Прямая со стрелкой 57"/>
          <p:cNvCxnSpPr/>
          <p:nvPr/>
        </p:nvCxnSpPr>
        <p:spPr>
          <a:xfrm flipV="1">
            <a:off x="4133487" y="3003268"/>
            <a:ext cx="6927" cy="1624050"/>
          </a:xfrm>
          <a:prstGeom prst="straightConnector1">
            <a:avLst/>
          </a:prstGeom>
          <a:ln w="34925">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0" name="Прямая соединительная линия 59"/>
          <p:cNvCxnSpPr/>
          <p:nvPr/>
        </p:nvCxnSpPr>
        <p:spPr>
          <a:xfrm>
            <a:off x="7046955" y="4402428"/>
            <a:ext cx="0" cy="9101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906297" y="2559220"/>
            <a:ext cx="1489510" cy="369332"/>
          </a:xfrm>
          <a:prstGeom prst="rect">
            <a:avLst/>
          </a:prstGeom>
        </p:spPr>
        <p:txBody>
          <a:bodyPr vert="horz" wrap="none" lIns="91440" tIns="45720" rIns="91440" bIns="45720" rtlCol="0" anchor="t">
            <a:spAutoFit/>
          </a:bodyPr>
          <a:lstStyle/>
          <a:p>
            <a:pPr algn="l"/>
            <a:r>
              <a:rPr lang="en-US" dirty="0" smtClean="0">
                <a:solidFill>
                  <a:srgbClr val="C00000"/>
                </a:solidFill>
              </a:rPr>
              <a:t>F</a:t>
            </a:r>
            <a:r>
              <a:rPr lang="ru-RU" dirty="0" smtClean="0">
                <a:solidFill>
                  <a:srgbClr val="C00000"/>
                </a:solidFill>
              </a:rPr>
              <a:t>2</a:t>
            </a:r>
            <a:r>
              <a:rPr lang="en-US" dirty="0" smtClean="0"/>
              <a:t> </a:t>
            </a:r>
            <a:r>
              <a:rPr lang="en-US" sz="1400" dirty="0" smtClean="0"/>
              <a:t>(by a crane</a:t>
            </a:r>
            <a:r>
              <a:rPr lang="en-US" dirty="0" smtClean="0"/>
              <a:t>)</a:t>
            </a:r>
            <a:endParaRPr lang="ru-RU" dirty="0" smtClean="0"/>
          </a:p>
        </p:txBody>
      </p:sp>
      <p:sp>
        <p:nvSpPr>
          <p:cNvPr id="77" name="TextBox 76"/>
          <p:cNvSpPr txBox="1"/>
          <p:nvPr/>
        </p:nvSpPr>
        <p:spPr>
          <a:xfrm>
            <a:off x="1894100" y="3936766"/>
            <a:ext cx="954107" cy="369332"/>
          </a:xfrm>
          <a:prstGeom prst="rect">
            <a:avLst/>
          </a:prstGeom>
        </p:spPr>
        <p:txBody>
          <a:bodyPr vert="horz" wrap="none" lIns="91440" tIns="45720" rIns="91440" bIns="45720" rtlCol="0" anchor="t">
            <a:spAutoFit/>
          </a:bodyPr>
          <a:lstStyle/>
          <a:p>
            <a:pPr algn="l"/>
            <a:r>
              <a:rPr lang="en-US" dirty="0" smtClean="0">
                <a:solidFill>
                  <a:srgbClr val="C00000"/>
                </a:solidFill>
              </a:rPr>
              <a:t>Magnet</a:t>
            </a:r>
            <a:endParaRPr lang="ru-RU" dirty="0" smtClean="0"/>
          </a:p>
        </p:txBody>
      </p:sp>
      <p:sp>
        <p:nvSpPr>
          <p:cNvPr id="79" name="Прямоугольник 78"/>
          <p:cNvSpPr/>
          <p:nvPr/>
        </p:nvSpPr>
        <p:spPr>
          <a:xfrm>
            <a:off x="4070558" y="3411500"/>
            <a:ext cx="139712" cy="39081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0" name="Прямоугольник 79"/>
          <p:cNvSpPr/>
          <p:nvPr/>
        </p:nvSpPr>
        <p:spPr>
          <a:xfrm>
            <a:off x="6977099" y="3400250"/>
            <a:ext cx="139712" cy="39081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2" name="Прямоугольник 81"/>
          <p:cNvSpPr/>
          <p:nvPr/>
        </p:nvSpPr>
        <p:spPr>
          <a:xfrm>
            <a:off x="5008625" y="3286499"/>
            <a:ext cx="1056700" cy="369332"/>
          </a:xfrm>
          <a:prstGeom prst="rect">
            <a:avLst/>
          </a:prstGeom>
        </p:spPr>
        <p:txBody>
          <a:bodyPr wrap="none">
            <a:spAutoFit/>
          </a:bodyPr>
          <a:lstStyle/>
          <a:p>
            <a:r>
              <a:rPr lang="en-US" dirty="0"/>
              <a:t>lanyards</a:t>
            </a:r>
            <a:endParaRPr lang="ru-RU" dirty="0"/>
          </a:p>
        </p:txBody>
      </p:sp>
      <p:cxnSp>
        <p:nvCxnSpPr>
          <p:cNvPr id="83" name="Прямая со стрелкой 82"/>
          <p:cNvCxnSpPr>
            <a:stCxn id="82" idx="1"/>
          </p:cNvCxnSpPr>
          <p:nvPr/>
        </p:nvCxnSpPr>
        <p:spPr>
          <a:xfrm flipH="1">
            <a:off x="4290061" y="3471165"/>
            <a:ext cx="718564" cy="135743"/>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Прямая со стрелкой 85"/>
          <p:cNvCxnSpPr>
            <a:stCxn id="82" idx="3"/>
          </p:cNvCxnSpPr>
          <p:nvPr/>
        </p:nvCxnSpPr>
        <p:spPr>
          <a:xfrm>
            <a:off x="6065325" y="3471165"/>
            <a:ext cx="888939" cy="67871"/>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45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731" y="972646"/>
            <a:ext cx="7568109" cy="1635826"/>
          </a:xfrm>
        </p:spPr>
        <p:txBody>
          <a:bodyPr>
            <a:normAutofit fontScale="62500" lnSpcReduction="20000"/>
          </a:bodyPr>
          <a:lstStyle/>
          <a:p>
            <a:pPr marL="0" indent="0">
              <a:lnSpc>
                <a:spcPct val="170000"/>
              </a:lnSpc>
              <a:buNone/>
            </a:pPr>
            <a:r>
              <a:rPr lang="en-US" dirty="0" smtClean="0"/>
              <a:t>Proposal to installation procedure</a:t>
            </a:r>
          </a:p>
          <a:p>
            <a:pPr marL="0" indent="0">
              <a:lnSpc>
                <a:spcPct val="170000"/>
              </a:lnSpc>
              <a:buNone/>
            </a:pPr>
            <a:r>
              <a:rPr lang="en-US" dirty="0" smtClean="0">
                <a:solidFill>
                  <a:srgbClr val="C00000"/>
                </a:solidFill>
              </a:rPr>
              <a:t>Phase 2:</a:t>
            </a:r>
            <a:r>
              <a:rPr lang="en-US" dirty="0" smtClean="0"/>
              <a:t> Move the chamber through magnet by hand and crane F1 to final position (precision?). Apply F2 to remove temporary table and wheel together with its fixation elements. Tune adjustment support. Fix the chamber roughly to the support (at one side!). Disconnect F1 and F2 </a:t>
            </a:r>
          </a:p>
          <a:p>
            <a:pPr marL="0" indent="0">
              <a:lnSpc>
                <a:spcPct val="170000"/>
              </a:lnSpc>
              <a:buNone/>
            </a:pPr>
            <a:r>
              <a:rPr lang="en-US" dirty="0" smtClean="0">
                <a:solidFill>
                  <a:srgbClr val="C00000"/>
                </a:solidFill>
              </a:rPr>
              <a:t>Phase 3:</a:t>
            </a:r>
            <a:r>
              <a:rPr lang="en-US" dirty="0" smtClean="0"/>
              <a:t> Weld flange DN400CF and provide vacuum tests</a:t>
            </a:r>
          </a:p>
          <a:p>
            <a:pPr marL="0" indent="0">
              <a:buNone/>
            </a:pPr>
            <a:endParaRPr lang="en-US" dirty="0" smtClean="0"/>
          </a:p>
          <a:p>
            <a:pPr marL="0" indent="0">
              <a:buNone/>
            </a:pPr>
            <a:endParaRPr lang="ru-RU" dirty="0"/>
          </a:p>
        </p:txBody>
      </p:sp>
      <p:sp>
        <p:nvSpPr>
          <p:cNvPr id="3" name="Slide Number Placeholder 2"/>
          <p:cNvSpPr>
            <a:spLocks noGrp="1"/>
          </p:cNvSpPr>
          <p:nvPr>
            <p:ph type="sldNum" sz="quarter" idx="4"/>
          </p:nvPr>
        </p:nvSpPr>
        <p:spPr/>
        <p:txBody>
          <a:bodyPr/>
          <a:lstStyle/>
          <a:p>
            <a:fld id="{125CBDDA-5CCF-8748-8988-9DC6C8981774}" type="slidenum">
              <a:rPr lang="en-GB" noProof="0" smtClean="0"/>
              <a:pPr/>
              <a:t>7</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5/27/2020</a:t>
            </a:fld>
            <a:endParaRPr lang="en-GB" noProof="0" dirty="0"/>
          </a:p>
        </p:txBody>
      </p:sp>
      <p:sp>
        <p:nvSpPr>
          <p:cNvPr id="5" name="Title 4"/>
          <p:cNvSpPr>
            <a:spLocks noGrp="1"/>
          </p:cNvSpPr>
          <p:nvPr>
            <p:ph type="title"/>
          </p:nvPr>
        </p:nvSpPr>
        <p:spPr>
          <a:xfrm>
            <a:off x="1966823" y="-1"/>
            <a:ext cx="4218317" cy="522457"/>
          </a:xfrm>
        </p:spPr>
        <p:txBody>
          <a:bodyPr>
            <a:normAutofit/>
          </a:bodyPr>
          <a:lstStyle/>
          <a:p>
            <a:r>
              <a:rPr lang="en-US" dirty="0" smtClean="0"/>
              <a:t> SFRS SC dipole chamber</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grpSp>
        <p:nvGrpSpPr>
          <p:cNvPr id="67" name="Группа 66"/>
          <p:cNvGrpSpPr/>
          <p:nvPr/>
        </p:nvGrpSpPr>
        <p:grpSpPr>
          <a:xfrm>
            <a:off x="835475" y="3496487"/>
            <a:ext cx="4377479" cy="2628195"/>
            <a:chOff x="342587" y="2072762"/>
            <a:chExt cx="4668618" cy="2786018"/>
          </a:xfrm>
        </p:grpSpPr>
        <p:grpSp>
          <p:nvGrpSpPr>
            <p:cNvPr id="12" name="Группа 11"/>
            <p:cNvGrpSpPr/>
            <p:nvPr/>
          </p:nvGrpSpPr>
          <p:grpSpPr>
            <a:xfrm>
              <a:off x="1466628" y="2072762"/>
              <a:ext cx="2338754" cy="2506406"/>
              <a:chOff x="1590689" y="2637692"/>
              <a:chExt cx="2338754" cy="2506406"/>
            </a:xfrm>
          </p:grpSpPr>
          <p:sp>
            <p:nvSpPr>
              <p:cNvPr id="9" name="Прямоугольник 8"/>
              <p:cNvSpPr/>
              <p:nvPr/>
            </p:nvSpPr>
            <p:spPr>
              <a:xfrm>
                <a:off x="1590689" y="2637692"/>
                <a:ext cx="2338754" cy="972926"/>
              </a:xfrm>
              <a:prstGeom prst="rect">
                <a:avLst/>
              </a:prstGeom>
              <a:pattFill prst="wdUpDiag">
                <a:fgClr>
                  <a:srgbClr val="FDBB63"/>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Прямоугольник 10"/>
              <p:cNvSpPr/>
              <p:nvPr/>
            </p:nvSpPr>
            <p:spPr>
              <a:xfrm>
                <a:off x="1590689" y="4171172"/>
                <a:ext cx="2338754" cy="972926"/>
              </a:xfrm>
              <a:prstGeom prst="rect">
                <a:avLst/>
              </a:prstGeom>
              <a:pattFill prst="wdUpDiag">
                <a:fgClr>
                  <a:srgbClr val="FDBB63"/>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9" name="Группа 18"/>
            <p:cNvGrpSpPr/>
            <p:nvPr/>
          </p:nvGrpSpPr>
          <p:grpSpPr>
            <a:xfrm>
              <a:off x="1090246" y="3608464"/>
              <a:ext cx="389074" cy="660068"/>
              <a:chOff x="1090246" y="3608464"/>
              <a:chExt cx="389074" cy="660068"/>
            </a:xfrm>
          </p:grpSpPr>
          <p:sp>
            <p:nvSpPr>
              <p:cNvPr id="16" name="Прямоугольный треугольник 15"/>
              <p:cNvSpPr/>
              <p:nvPr/>
            </p:nvSpPr>
            <p:spPr>
              <a:xfrm rot="10800000">
                <a:off x="1090246" y="3928377"/>
                <a:ext cx="389074" cy="340155"/>
              </a:xfrm>
              <a:prstGeom prst="rtTriangle">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8" name="Прямая соединительная линия 17"/>
              <p:cNvCxnSpPr/>
              <p:nvPr/>
            </p:nvCxnSpPr>
            <p:spPr>
              <a:xfrm flipV="1">
                <a:off x="1230923" y="3608464"/>
                <a:ext cx="0" cy="319913"/>
              </a:xfrm>
              <a:prstGeom prst="line">
                <a:avLst/>
              </a:prstGeom>
              <a:ln w="793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0" name="Группа 19"/>
            <p:cNvGrpSpPr/>
            <p:nvPr/>
          </p:nvGrpSpPr>
          <p:grpSpPr>
            <a:xfrm flipH="1">
              <a:off x="3805382" y="3608464"/>
              <a:ext cx="445477" cy="658999"/>
              <a:chOff x="1090246" y="3609533"/>
              <a:chExt cx="389074" cy="658999"/>
            </a:xfrm>
          </p:grpSpPr>
          <p:sp>
            <p:nvSpPr>
              <p:cNvPr id="21" name="Прямоугольный треугольник 20"/>
              <p:cNvSpPr/>
              <p:nvPr/>
            </p:nvSpPr>
            <p:spPr>
              <a:xfrm rot="10800000">
                <a:off x="1090246" y="3928377"/>
                <a:ext cx="389074" cy="340155"/>
              </a:xfrm>
              <a:prstGeom prst="rtTriangle">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2" name="Прямая соединительная линия 21"/>
              <p:cNvCxnSpPr/>
              <p:nvPr/>
            </p:nvCxnSpPr>
            <p:spPr>
              <a:xfrm flipH="1" flipV="1">
                <a:off x="1230923" y="3609533"/>
                <a:ext cx="0" cy="318845"/>
              </a:xfrm>
              <a:prstGeom prst="line">
                <a:avLst/>
              </a:prstGeom>
              <a:ln w="793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5" name="Прямоугольник 24"/>
            <p:cNvSpPr/>
            <p:nvPr/>
          </p:nvSpPr>
          <p:spPr>
            <a:xfrm>
              <a:off x="1067161" y="3090334"/>
              <a:ext cx="3153147" cy="47348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6" name="Прямая соединительная линия 25"/>
            <p:cNvCxnSpPr/>
            <p:nvPr/>
          </p:nvCxnSpPr>
          <p:spPr>
            <a:xfrm flipV="1">
              <a:off x="1090246" y="3090334"/>
              <a:ext cx="0" cy="473483"/>
            </a:xfrm>
            <a:prstGeom prst="line">
              <a:avLst/>
            </a:prstGeom>
            <a:ln w="793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50" name="Группа 49"/>
            <p:cNvGrpSpPr/>
            <p:nvPr/>
          </p:nvGrpSpPr>
          <p:grpSpPr>
            <a:xfrm>
              <a:off x="783833" y="3327075"/>
              <a:ext cx="329238" cy="276064"/>
              <a:chOff x="865909" y="3340829"/>
              <a:chExt cx="329238" cy="276064"/>
            </a:xfrm>
          </p:grpSpPr>
          <p:sp>
            <p:nvSpPr>
              <p:cNvPr id="24" name="Овал 23"/>
              <p:cNvSpPr/>
              <p:nvPr/>
            </p:nvSpPr>
            <p:spPr>
              <a:xfrm>
                <a:off x="865909" y="3383289"/>
                <a:ext cx="239709" cy="233604"/>
              </a:xfrm>
              <a:prstGeom prst="ellipse">
                <a:avLst/>
              </a:prstGeom>
              <a:solidFill>
                <a:schemeClr val="accent5">
                  <a:lumMod val="40000"/>
                  <a:lumOff val="60000"/>
                </a:schemeClr>
              </a:solidFill>
              <a:ln w="222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9" name="Прямая соединительная линия 28"/>
              <p:cNvCxnSpPr>
                <a:endCxn id="25" idx="1"/>
              </p:cNvCxnSpPr>
              <p:nvPr/>
            </p:nvCxnSpPr>
            <p:spPr>
              <a:xfrm flipV="1">
                <a:off x="982527" y="3340829"/>
                <a:ext cx="166710" cy="1592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flipV="1">
                <a:off x="982527" y="3483724"/>
                <a:ext cx="212620" cy="233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Овал 46"/>
              <p:cNvSpPr/>
              <p:nvPr/>
            </p:nvSpPr>
            <p:spPr>
              <a:xfrm>
                <a:off x="938908" y="3455316"/>
                <a:ext cx="91329" cy="83134"/>
              </a:xfrm>
              <a:prstGeom prst="ellipse">
                <a:avLst/>
              </a:prstGeom>
              <a:solidFill>
                <a:srgbClr val="FFC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14" name="Прямая соединительная линия 13"/>
            <p:cNvCxnSpPr/>
            <p:nvPr/>
          </p:nvCxnSpPr>
          <p:spPr>
            <a:xfrm flipV="1">
              <a:off x="822036" y="3616894"/>
              <a:ext cx="657284" cy="82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Прямая со стрелкой 54"/>
            <p:cNvCxnSpPr/>
            <p:nvPr/>
          </p:nvCxnSpPr>
          <p:spPr>
            <a:xfrm>
              <a:off x="1232300" y="3662402"/>
              <a:ext cx="3313" cy="212035"/>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Прямая со стрелкой 55"/>
            <p:cNvCxnSpPr/>
            <p:nvPr/>
          </p:nvCxnSpPr>
          <p:spPr>
            <a:xfrm>
              <a:off x="4089789" y="3642832"/>
              <a:ext cx="3313" cy="212035"/>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7" name="Прямая со стрелкой 56"/>
            <p:cNvCxnSpPr/>
            <p:nvPr/>
          </p:nvCxnSpPr>
          <p:spPr>
            <a:xfrm flipV="1">
              <a:off x="1086933" y="3105725"/>
              <a:ext cx="3313" cy="121997"/>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59" name="Рисунок 58"/>
            <p:cNvPicPr>
              <a:picLocks noChangeAspect="1"/>
            </p:cNvPicPr>
            <p:nvPr/>
          </p:nvPicPr>
          <p:blipFill>
            <a:blip r:embed="rId2"/>
            <a:stretch>
              <a:fillRect/>
            </a:stretch>
          </p:blipFill>
          <p:spPr>
            <a:xfrm>
              <a:off x="4220308" y="2683496"/>
              <a:ext cx="790897" cy="1516132"/>
            </a:xfrm>
            <a:prstGeom prst="rect">
              <a:avLst/>
            </a:prstGeom>
          </p:spPr>
        </p:pic>
        <p:cxnSp>
          <p:nvCxnSpPr>
            <p:cNvPr id="61" name="Прямая соединительная линия 60"/>
            <p:cNvCxnSpPr/>
            <p:nvPr/>
          </p:nvCxnSpPr>
          <p:spPr>
            <a:xfrm>
              <a:off x="4220308" y="2836985"/>
              <a:ext cx="0" cy="97301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Выноска 1 63"/>
            <p:cNvSpPr/>
            <p:nvPr/>
          </p:nvSpPr>
          <p:spPr>
            <a:xfrm>
              <a:off x="3889670" y="4384770"/>
              <a:ext cx="904509" cy="474010"/>
            </a:xfrm>
            <a:prstGeom prst="borderCallout1">
              <a:avLst>
                <a:gd name="adj1" fmla="val -101050"/>
                <a:gd name="adj2" fmla="val 23864"/>
                <a:gd name="adj3" fmla="val -3267"/>
                <a:gd name="adj4" fmla="val 507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Adjustment support</a:t>
              </a:r>
              <a:endParaRPr lang="ru-RU" sz="1000" dirty="0">
                <a:solidFill>
                  <a:schemeClr val="tx1"/>
                </a:solidFill>
              </a:endParaRPr>
            </a:p>
          </p:txBody>
        </p:sp>
        <p:sp>
          <p:nvSpPr>
            <p:cNvPr id="65" name="Выноска 1 64"/>
            <p:cNvSpPr/>
            <p:nvPr/>
          </p:nvSpPr>
          <p:spPr>
            <a:xfrm>
              <a:off x="342587" y="2395324"/>
              <a:ext cx="808091" cy="497298"/>
            </a:xfrm>
            <a:prstGeom prst="borderCallout1">
              <a:avLst>
                <a:gd name="adj1" fmla="val 174701"/>
                <a:gd name="adj2" fmla="val 85678"/>
                <a:gd name="adj3" fmla="val 103890"/>
                <a:gd name="adj4" fmla="val 4861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Fixing support for </a:t>
              </a:r>
              <a:r>
                <a:rPr lang="en-US" sz="1000" dirty="0" smtClean="0">
                  <a:solidFill>
                    <a:schemeClr val="tx1"/>
                  </a:solidFill>
                </a:rPr>
                <a:t>wh</a:t>
              </a:r>
              <a:r>
                <a:rPr lang="en-US" sz="1000" dirty="0" smtClean="0">
                  <a:solidFill>
                    <a:schemeClr val="tx1"/>
                  </a:solidFill>
                </a:rPr>
                <a:t>eel</a:t>
              </a:r>
              <a:endParaRPr lang="ru-RU" sz="1000" dirty="0">
                <a:solidFill>
                  <a:schemeClr val="tx1"/>
                </a:solidFill>
              </a:endParaRPr>
            </a:p>
          </p:txBody>
        </p:sp>
      </p:grpSp>
      <p:sp>
        <p:nvSpPr>
          <p:cNvPr id="68" name="Выноска 1 67"/>
          <p:cNvSpPr/>
          <p:nvPr/>
        </p:nvSpPr>
        <p:spPr>
          <a:xfrm>
            <a:off x="774646" y="5413752"/>
            <a:ext cx="848103" cy="447158"/>
          </a:xfrm>
          <a:prstGeom prst="borderCallout1">
            <a:avLst>
              <a:gd name="adj1" fmla="val -95806"/>
              <a:gd name="adj2" fmla="val 83301"/>
              <a:gd name="adj3" fmla="val -3267"/>
              <a:gd name="adj4" fmla="val 507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tx1"/>
                </a:solidFill>
              </a:rPr>
              <a:t>Temporary table</a:t>
            </a:r>
            <a:endParaRPr lang="ru-RU" sz="1000" dirty="0">
              <a:solidFill>
                <a:schemeClr val="tx1"/>
              </a:solidFill>
            </a:endParaRPr>
          </a:p>
        </p:txBody>
      </p:sp>
      <p:cxnSp>
        <p:nvCxnSpPr>
          <p:cNvPr id="69" name="Прямая со стрелкой 68"/>
          <p:cNvCxnSpPr/>
          <p:nvPr/>
        </p:nvCxnSpPr>
        <p:spPr>
          <a:xfrm flipV="1">
            <a:off x="5017297" y="3236203"/>
            <a:ext cx="3106" cy="981215"/>
          </a:xfrm>
          <a:prstGeom prst="straightConnector1">
            <a:avLst/>
          </a:prstGeom>
          <a:ln w="34925">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878078" y="2871321"/>
            <a:ext cx="1489510" cy="369332"/>
          </a:xfrm>
          <a:prstGeom prst="rect">
            <a:avLst/>
          </a:prstGeom>
        </p:spPr>
        <p:txBody>
          <a:bodyPr vert="horz" wrap="none" lIns="91440" tIns="45720" rIns="91440" bIns="45720" rtlCol="0" anchor="t">
            <a:spAutoFit/>
          </a:bodyPr>
          <a:lstStyle/>
          <a:p>
            <a:pPr algn="l"/>
            <a:r>
              <a:rPr lang="en-US" dirty="0" smtClean="0">
                <a:solidFill>
                  <a:srgbClr val="C00000"/>
                </a:solidFill>
              </a:rPr>
              <a:t>F</a:t>
            </a:r>
            <a:r>
              <a:rPr lang="ru-RU" dirty="0" smtClean="0">
                <a:solidFill>
                  <a:srgbClr val="C00000"/>
                </a:solidFill>
              </a:rPr>
              <a:t>1</a:t>
            </a:r>
            <a:r>
              <a:rPr lang="en-US" dirty="0" smtClean="0"/>
              <a:t> </a:t>
            </a:r>
            <a:r>
              <a:rPr lang="en-US" sz="1400" dirty="0" smtClean="0"/>
              <a:t>(by a crane</a:t>
            </a:r>
            <a:r>
              <a:rPr lang="en-US" dirty="0" smtClean="0"/>
              <a:t>)</a:t>
            </a:r>
            <a:endParaRPr lang="ru-RU" dirty="0" smtClean="0"/>
          </a:p>
        </p:txBody>
      </p:sp>
      <p:cxnSp>
        <p:nvCxnSpPr>
          <p:cNvPr id="73" name="Прямая со стрелкой 72"/>
          <p:cNvCxnSpPr/>
          <p:nvPr/>
        </p:nvCxnSpPr>
        <p:spPr>
          <a:xfrm>
            <a:off x="5170665" y="4670724"/>
            <a:ext cx="1276244"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684394" y="4317520"/>
            <a:ext cx="1920478" cy="369332"/>
          </a:xfrm>
          <a:prstGeom prst="rect">
            <a:avLst/>
          </a:prstGeom>
        </p:spPr>
        <p:txBody>
          <a:bodyPr vert="horz" wrap="square" lIns="91440" tIns="45720" rIns="91440" bIns="45720" rtlCol="0" anchor="t">
            <a:spAutoFit/>
          </a:bodyPr>
          <a:lstStyle/>
          <a:p>
            <a:pPr algn="l"/>
            <a:r>
              <a:rPr lang="en-US" dirty="0" smtClean="0">
                <a:solidFill>
                  <a:srgbClr val="C00000"/>
                </a:solidFill>
              </a:rPr>
              <a:t>f</a:t>
            </a:r>
            <a:r>
              <a:rPr lang="en-US" dirty="0" smtClean="0"/>
              <a:t> </a:t>
            </a:r>
            <a:r>
              <a:rPr lang="en-US" sz="1400" dirty="0" smtClean="0"/>
              <a:t>(by hand and crane)</a:t>
            </a:r>
            <a:endParaRPr lang="ru-RU" sz="1400" dirty="0" smtClean="0"/>
          </a:p>
        </p:txBody>
      </p:sp>
      <p:cxnSp>
        <p:nvCxnSpPr>
          <p:cNvPr id="76" name="Прямая со стрелкой 75"/>
          <p:cNvCxnSpPr/>
          <p:nvPr/>
        </p:nvCxnSpPr>
        <p:spPr>
          <a:xfrm flipH="1" flipV="1">
            <a:off x="4878078" y="3264517"/>
            <a:ext cx="139218" cy="941463"/>
          </a:xfrm>
          <a:prstGeom prst="straightConnector1">
            <a:avLst/>
          </a:prstGeom>
          <a:ln w="34925">
            <a:solidFill>
              <a:schemeClr val="tx1"/>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8" name="Прямая со стрелкой 77"/>
          <p:cNvCxnSpPr/>
          <p:nvPr/>
        </p:nvCxnSpPr>
        <p:spPr>
          <a:xfrm flipV="1">
            <a:off x="5020403" y="3264517"/>
            <a:ext cx="150262" cy="941463"/>
          </a:xfrm>
          <a:prstGeom prst="straightConnector1">
            <a:avLst/>
          </a:prstGeom>
          <a:ln w="34925">
            <a:solidFill>
              <a:schemeClr val="tx1"/>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2" name="Прямая со стрелкой 81"/>
          <p:cNvCxnSpPr/>
          <p:nvPr/>
        </p:nvCxnSpPr>
        <p:spPr>
          <a:xfrm flipV="1">
            <a:off x="1640739" y="3264517"/>
            <a:ext cx="0" cy="1184505"/>
          </a:xfrm>
          <a:prstGeom prst="straightConnector1">
            <a:avLst/>
          </a:prstGeom>
          <a:ln w="34925">
            <a:solidFill>
              <a:schemeClr val="tx1"/>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358550" y="2902434"/>
            <a:ext cx="2801673" cy="369332"/>
          </a:xfrm>
          <a:prstGeom prst="rect">
            <a:avLst/>
          </a:prstGeom>
        </p:spPr>
        <p:txBody>
          <a:bodyPr vert="horz" wrap="square" lIns="91440" tIns="45720" rIns="91440" bIns="45720" rtlCol="0" anchor="t">
            <a:spAutoFit/>
          </a:bodyPr>
          <a:lstStyle/>
          <a:p>
            <a:pPr algn="l"/>
            <a:r>
              <a:rPr lang="en-US" dirty="0" smtClean="0">
                <a:solidFill>
                  <a:srgbClr val="C00000"/>
                </a:solidFill>
              </a:rPr>
              <a:t>F</a:t>
            </a:r>
            <a:r>
              <a:rPr lang="ru-RU" dirty="0" smtClean="0">
                <a:solidFill>
                  <a:srgbClr val="C00000"/>
                </a:solidFill>
              </a:rPr>
              <a:t>2</a:t>
            </a:r>
            <a:r>
              <a:rPr lang="en-US" dirty="0" smtClean="0"/>
              <a:t> </a:t>
            </a:r>
            <a:r>
              <a:rPr lang="en-US" sz="1000" dirty="0" smtClean="0"/>
              <a:t>(</a:t>
            </a:r>
            <a:r>
              <a:rPr lang="en-US" sz="1000" dirty="0" smtClean="0"/>
              <a:t>to remove temporary table e</a:t>
            </a:r>
            <a:r>
              <a:rPr lang="en-US" sz="1000" dirty="0" smtClean="0"/>
              <a:t>nd wheel)</a:t>
            </a:r>
            <a:endParaRPr lang="ru-RU" sz="1000" dirty="0" smtClean="0"/>
          </a:p>
        </p:txBody>
      </p:sp>
    </p:spTree>
    <p:extLst>
      <p:ext uri="{BB962C8B-B14F-4D97-AF65-F5344CB8AC3E}">
        <p14:creationId xmlns:p14="http://schemas.microsoft.com/office/powerpoint/2010/main" val="2676625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855" y="1371600"/>
            <a:ext cx="6353959" cy="517585"/>
          </a:xfrm>
        </p:spPr>
        <p:txBody>
          <a:bodyPr>
            <a:normAutofit/>
          </a:bodyPr>
          <a:lstStyle/>
          <a:p>
            <a:pPr marL="0" indent="0">
              <a:buNone/>
            </a:pPr>
            <a:r>
              <a:rPr lang="en-US" dirty="0" smtClean="0"/>
              <a:t>view</a:t>
            </a:r>
          </a:p>
          <a:p>
            <a:endParaRPr lang="ru-RU" dirty="0"/>
          </a:p>
        </p:txBody>
      </p:sp>
      <p:sp>
        <p:nvSpPr>
          <p:cNvPr id="3" name="Slide Number Placeholder 2"/>
          <p:cNvSpPr>
            <a:spLocks noGrp="1"/>
          </p:cNvSpPr>
          <p:nvPr>
            <p:ph type="sldNum" sz="quarter" idx="4"/>
          </p:nvPr>
        </p:nvSpPr>
        <p:spPr/>
        <p:txBody>
          <a:bodyPr/>
          <a:lstStyle/>
          <a:p>
            <a:fld id="{125CBDDA-5CCF-8748-8988-9DC6C8981774}" type="slidenum">
              <a:rPr lang="en-GB" noProof="0" smtClean="0"/>
              <a:pPr/>
              <a:t>8</a:t>
            </a:fld>
            <a:endParaRPr lang="en-GB" noProof="0" dirty="0"/>
          </a:p>
        </p:txBody>
      </p:sp>
      <p:sp>
        <p:nvSpPr>
          <p:cNvPr id="4" name="Date Placeholder 3"/>
          <p:cNvSpPr>
            <a:spLocks noGrp="1"/>
          </p:cNvSpPr>
          <p:nvPr>
            <p:ph type="dt" sz="half" idx="2"/>
          </p:nvPr>
        </p:nvSpPr>
        <p:spPr/>
        <p:txBody>
          <a:bodyPr/>
          <a:lstStyle/>
          <a:p>
            <a:fld id="{7AA33901-66B9-4E21-BFCC-B76C7FE91582}" type="datetime1">
              <a:rPr lang="en-US" noProof="0" smtClean="0"/>
              <a:t>5/26/2020</a:t>
            </a:fld>
            <a:endParaRPr lang="en-GB" noProof="0" dirty="0"/>
          </a:p>
        </p:txBody>
      </p:sp>
      <p:sp>
        <p:nvSpPr>
          <p:cNvPr id="5" name="Title 4"/>
          <p:cNvSpPr>
            <a:spLocks noGrp="1"/>
          </p:cNvSpPr>
          <p:nvPr>
            <p:ph type="title"/>
          </p:nvPr>
        </p:nvSpPr>
        <p:spPr>
          <a:xfrm>
            <a:off x="1331745" y="25393"/>
            <a:ext cx="4689493" cy="522457"/>
          </a:xfrm>
        </p:spPr>
        <p:txBody>
          <a:bodyPr>
            <a:normAutofit fontScale="90000"/>
          </a:bodyPr>
          <a:lstStyle/>
          <a:p>
            <a:r>
              <a:rPr lang="en-US" dirty="0" smtClean="0"/>
              <a:t> SFRS R&amp;D for NC wide chamber </a:t>
            </a:r>
            <a:endParaRPr lang="en-GB" dirty="0"/>
          </a:p>
        </p:txBody>
      </p:sp>
      <p:sp>
        <p:nvSpPr>
          <p:cNvPr id="6" name="Footer Placeholder 5"/>
          <p:cNvSpPr>
            <a:spLocks noGrp="1"/>
          </p:cNvSpPr>
          <p:nvPr>
            <p:ph type="ftr" sz="quarter" idx="3"/>
          </p:nvPr>
        </p:nvSpPr>
        <p:spPr/>
        <p:txBody>
          <a:bodyPr/>
          <a:lstStyle/>
          <a:p>
            <a:pPr algn="l"/>
            <a:r>
              <a:rPr lang="en-GB" dirty="0"/>
              <a:t>Alexander </a:t>
            </a:r>
            <a:r>
              <a:rPr lang="en-GB" dirty="0" err="1"/>
              <a:t>Krasnov</a:t>
            </a:r>
            <a:r>
              <a:rPr lang="en-GB" dirty="0"/>
              <a:t> / </a:t>
            </a:r>
            <a:r>
              <a:rPr lang="en-GB" dirty="0" smtClean="0"/>
              <a:t>SFRS vacuum      </a:t>
            </a:r>
            <a:r>
              <a:rPr lang="en-US" dirty="0"/>
              <a:t>4th BINP-FAIR Collaboration Coordination Workshop</a:t>
            </a:r>
          </a:p>
        </p:txBody>
      </p:sp>
      <p:sp>
        <p:nvSpPr>
          <p:cNvPr id="7" name="Freeform 92"/>
          <p:cNvSpPr>
            <a:spLocks noEditPoints="1"/>
          </p:cNvSpPr>
          <p:nvPr/>
        </p:nvSpPr>
        <p:spPr bwMode="auto">
          <a:xfrm>
            <a:off x="422565" y="0"/>
            <a:ext cx="478291" cy="588054"/>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9727" tIns="39863" rIns="79727" bIns="39863"/>
          <a:lstStyle/>
          <a:p>
            <a:pPr algn="l" eaLnBrk="1" hangingPunct="1">
              <a:spcBef>
                <a:spcPct val="0"/>
              </a:spcBef>
            </a:pPr>
            <a:endParaRPr lang="ru-RU" sz="1700">
              <a:latin typeface="Arial" charset="0"/>
            </a:endParaRPr>
          </a:p>
        </p:txBody>
      </p:sp>
      <p:grpSp>
        <p:nvGrpSpPr>
          <p:cNvPr id="8" name="Gruppieren 88"/>
          <p:cNvGrpSpPr/>
          <p:nvPr/>
        </p:nvGrpSpPr>
        <p:grpSpPr>
          <a:xfrm>
            <a:off x="1060743" y="1271589"/>
            <a:ext cx="2700039" cy="2151040"/>
            <a:chOff x="0" y="0"/>
            <a:chExt cx="6521859" cy="4352270"/>
          </a:xfrm>
        </p:grpSpPr>
        <p:grpSp>
          <p:nvGrpSpPr>
            <p:cNvPr id="9" name="Gruppieren 79"/>
            <p:cNvGrpSpPr/>
            <p:nvPr/>
          </p:nvGrpSpPr>
          <p:grpSpPr>
            <a:xfrm>
              <a:off x="0" y="0"/>
              <a:ext cx="6521859" cy="4352270"/>
              <a:chOff x="0" y="0"/>
              <a:chExt cx="6521859" cy="4352270"/>
            </a:xfrm>
          </p:grpSpPr>
          <p:pic>
            <p:nvPicPr>
              <p:cNvPr id="18" name="Grafik 68" descr="C:\Users\hreymond\Desktop\GSI\IMAGES\Calculation model beam chamber.jpg"/>
              <p:cNvPicPr>
                <a:picLocks noChangeAspect="1"/>
              </p:cNvPicPr>
              <p:nvPr/>
            </p:nvPicPr>
            <p:blipFill>
              <a:blip r:embed="rId2"/>
              <a:srcRect l="11820" t="6349" r="14930" b="11432"/>
              <a:stretch>
                <a:fillRect/>
              </a:stretch>
            </p:blipFill>
            <p:spPr>
              <a:xfrm>
                <a:off x="0" y="0"/>
                <a:ext cx="6390641" cy="3514725"/>
              </a:xfrm>
              <a:prstGeom prst="rect">
                <a:avLst/>
              </a:prstGeom>
              <a:noFill/>
              <a:ln>
                <a:noFill/>
                <a:prstDash/>
              </a:ln>
            </p:spPr>
          </p:pic>
          <p:sp>
            <p:nvSpPr>
              <p:cNvPr id="19" name="Textfeld 2"/>
              <p:cNvSpPr txBox="1"/>
              <p:nvPr/>
            </p:nvSpPr>
            <p:spPr>
              <a:xfrm>
                <a:off x="57131" y="1200150"/>
                <a:ext cx="638114" cy="293116"/>
              </a:xfrm>
              <a:prstGeom prst="rect">
                <a:avLst/>
              </a:prstGeom>
              <a:solidFill>
                <a:schemeClr val="accent6">
                  <a:lumMod val="75000"/>
                </a:schemeClr>
              </a:solidFill>
              <a:ln>
                <a:solidFill>
                  <a:schemeClr val="tx1"/>
                </a:solidFill>
              </a:ln>
            </p:spPr>
            <p:txBody>
              <a:bodyPr vert="horz" wrap="square" lIns="91440" tIns="45720" rIns="91440" bIns="45720" anchor="t" anchorCtr="0" compatLnSpc="0">
                <a:spAutoFit/>
              </a:bodyPr>
              <a:lstStyle/>
              <a:p>
                <a:pPr>
                  <a:spcAft>
                    <a:spcPts val="0"/>
                  </a:spcAft>
                </a:pPr>
                <a:r>
                  <a:rPr lang="de-DE" sz="800" kern="150" dirty="0" err="1">
                    <a:effectLst/>
                    <a:latin typeface="Arial" panose="020B0604020202020204" pitchFamily="34" charset="0"/>
                    <a:ea typeface="SimSun" panose="02010600030101010101" pitchFamily="2" charset="-122"/>
                    <a:cs typeface="Mangal"/>
                  </a:rPr>
                  <a:t>Stop</a:t>
                </a:r>
                <a:endParaRPr lang="en-US" sz="800" kern="150" dirty="0">
                  <a:effectLst/>
                  <a:latin typeface="Liberation Serif" panose="02020603050405020304" pitchFamily="18" charset="0"/>
                  <a:ea typeface="SimSun" panose="02010600030101010101" pitchFamily="2" charset="-122"/>
                  <a:cs typeface="Mangal"/>
                </a:endParaRPr>
              </a:p>
            </p:txBody>
          </p:sp>
          <p:sp>
            <p:nvSpPr>
              <p:cNvPr id="20" name="Textfeld 2"/>
              <p:cNvSpPr txBox="1"/>
              <p:nvPr/>
            </p:nvSpPr>
            <p:spPr>
              <a:xfrm>
                <a:off x="1352269" y="3448057"/>
                <a:ext cx="1200031" cy="457158"/>
              </a:xfrm>
              <a:prstGeom prst="rect">
                <a:avLst/>
              </a:prstGeom>
              <a:solidFill>
                <a:srgbClr val="00B0F0"/>
              </a:solidFill>
              <a:ln>
                <a:solidFill>
                  <a:schemeClr val="tx1"/>
                </a:solidFill>
              </a:ln>
            </p:spPr>
            <p:txBody>
              <a:bodyPr vert="horz" wrap="square" lIns="91440" tIns="45720" rIns="91440" bIns="45720" anchor="t" anchorCtr="0" compatLnSpc="0">
                <a:spAutoFit/>
              </a:bodyPr>
              <a:lstStyle/>
              <a:p>
                <a:pPr>
                  <a:spcAft>
                    <a:spcPts val="0"/>
                  </a:spcAft>
                </a:pPr>
                <a:r>
                  <a:rPr lang="de-DE" sz="800" kern="150">
                    <a:effectLst/>
                    <a:latin typeface="Arial" panose="020B0604020202020204" pitchFamily="34" charset="0"/>
                    <a:ea typeface="SimSun" panose="02010600030101010101" pitchFamily="2" charset="-122"/>
                    <a:cs typeface="Mangal"/>
                  </a:rPr>
                  <a:t>Polished plate </a:t>
                </a:r>
                <a:endParaRPr lang="en-US" sz="800" kern="150">
                  <a:effectLst/>
                  <a:latin typeface="Liberation Serif" panose="02020603050405020304" pitchFamily="18" charset="0"/>
                  <a:ea typeface="SimSun" panose="02010600030101010101" pitchFamily="2" charset="-122"/>
                  <a:cs typeface="Mangal"/>
                </a:endParaRPr>
              </a:p>
            </p:txBody>
          </p:sp>
          <p:sp>
            <p:nvSpPr>
              <p:cNvPr id="21" name="Textfeld 2"/>
              <p:cNvSpPr txBox="1"/>
              <p:nvPr/>
            </p:nvSpPr>
            <p:spPr>
              <a:xfrm>
                <a:off x="3665893" y="142875"/>
                <a:ext cx="638114" cy="293116"/>
              </a:xfrm>
              <a:prstGeom prst="rect">
                <a:avLst/>
              </a:prstGeom>
              <a:solidFill>
                <a:schemeClr val="accent6">
                  <a:lumMod val="75000"/>
                </a:schemeClr>
              </a:solidFill>
              <a:ln>
                <a:solidFill>
                  <a:schemeClr val="tx1"/>
                </a:solidFill>
              </a:ln>
            </p:spPr>
            <p:txBody>
              <a:bodyPr vert="horz" wrap="square" lIns="91440" tIns="45720" rIns="91440" bIns="45720" anchor="t" anchorCtr="0" compatLnSpc="0">
                <a:spAutoFit/>
              </a:bodyPr>
              <a:lstStyle/>
              <a:p>
                <a:pPr>
                  <a:spcAft>
                    <a:spcPts val="0"/>
                  </a:spcAft>
                </a:pPr>
                <a:r>
                  <a:rPr lang="de-DE" sz="800" kern="150">
                    <a:effectLst/>
                    <a:latin typeface="Arial" panose="020B0604020202020204" pitchFamily="34" charset="0"/>
                    <a:ea typeface="SimSun" panose="02010600030101010101" pitchFamily="2" charset="-122"/>
                    <a:cs typeface="Mangal"/>
                  </a:rPr>
                  <a:t>Stop</a:t>
                </a:r>
                <a:endParaRPr lang="en-US" sz="800" kern="150">
                  <a:effectLst/>
                  <a:latin typeface="Liberation Serif" panose="02020603050405020304" pitchFamily="18" charset="0"/>
                  <a:ea typeface="SimSun" panose="02010600030101010101" pitchFamily="2" charset="-122"/>
                  <a:cs typeface="Mangal"/>
                </a:endParaRPr>
              </a:p>
            </p:txBody>
          </p:sp>
          <p:sp>
            <p:nvSpPr>
              <p:cNvPr id="22" name="Textfeld 2"/>
              <p:cNvSpPr txBox="1"/>
              <p:nvPr/>
            </p:nvSpPr>
            <p:spPr>
              <a:xfrm>
                <a:off x="1352269" y="3895112"/>
                <a:ext cx="1329831" cy="457158"/>
              </a:xfrm>
              <a:prstGeom prst="rect">
                <a:avLst/>
              </a:prstGeom>
              <a:solidFill>
                <a:srgbClr val="FF00FF"/>
              </a:solidFill>
              <a:ln>
                <a:solidFill>
                  <a:schemeClr val="tx1"/>
                </a:solidFill>
              </a:ln>
            </p:spPr>
            <p:txBody>
              <a:bodyPr vert="horz" wrap="square" lIns="91440" tIns="45720" rIns="91440" bIns="45720" anchor="t" anchorCtr="0" compatLnSpc="0">
                <a:spAutoFit/>
              </a:bodyPr>
              <a:lstStyle/>
              <a:p>
                <a:pPr>
                  <a:spcAft>
                    <a:spcPts val="0"/>
                  </a:spcAft>
                </a:pPr>
                <a:r>
                  <a:rPr lang="de-DE" sz="800" kern="150">
                    <a:effectLst/>
                    <a:latin typeface="Arial" panose="020B0604020202020204" pitchFamily="34" charset="0"/>
                    <a:ea typeface="SimSun" panose="02010600030101010101" pitchFamily="2" charset="-122"/>
                    <a:cs typeface="Mangal"/>
                  </a:rPr>
                  <a:t>Bellow D 500mm</a:t>
                </a:r>
                <a:endParaRPr lang="en-US" sz="800" kern="150">
                  <a:effectLst/>
                  <a:latin typeface="Liberation Serif" panose="02020603050405020304" pitchFamily="18" charset="0"/>
                  <a:ea typeface="SimSun" panose="02010600030101010101" pitchFamily="2" charset="-122"/>
                  <a:cs typeface="Mangal"/>
                </a:endParaRPr>
              </a:p>
            </p:txBody>
          </p:sp>
          <p:sp>
            <p:nvSpPr>
              <p:cNvPr id="23" name="Textfeld 2"/>
              <p:cNvSpPr txBox="1"/>
              <p:nvPr/>
            </p:nvSpPr>
            <p:spPr>
              <a:xfrm>
                <a:off x="599946" y="1581152"/>
                <a:ext cx="639882" cy="457158"/>
              </a:xfrm>
              <a:prstGeom prst="rect">
                <a:avLst/>
              </a:prstGeom>
              <a:solidFill>
                <a:srgbClr val="00FF00"/>
              </a:solidFill>
              <a:ln>
                <a:solidFill>
                  <a:schemeClr val="tx1"/>
                </a:solidFill>
              </a:ln>
            </p:spPr>
            <p:txBody>
              <a:bodyPr vert="horz" wrap="square" lIns="91440" tIns="45720" rIns="91440" bIns="45720" anchor="t" anchorCtr="0" compatLnSpc="0">
                <a:spAutoFit/>
              </a:bodyPr>
              <a:lstStyle/>
              <a:p>
                <a:pPr>
                  <a:spcAft>
                    <a:spcPts val="0"/>
                  </a:spcAft>
                </a:pPr>
                <a:r>
                  <a:rPr lang="de-DE" sz="800" kern="150">
                    <a:effectLst/>
                    <a:latin typeface="Arial" panose="020B0604020202020204" pitchFamily="34" charset="0"/>
                    <a:ea typeface="SimSun" panose="02010600030101010101" pitchFamily="2" charset="-122"/>
                    <a:cs typeface="Mangal"/>
                  </a:rPr>
                  <a:t>Flange </a:t>
                </a:r>
                <a:endParaRPr lang="en-US" sz="800" kern="150">
                  <a:effectLst/>
                  <a:latin typeface="Liberation Serif" panose="02020603050405020304" pitchFamily="18" charset="0"/>
                  <a:ea typeface="SimSun" panose="02010600030101010101" pitchFamily="2" charset="-122"/>
                  <a:cs typeface="Mangal"/>
                </a:endParaRPr>
              </a:p>
            </p:txBody>
          </p:sp>
          <p:sp>
            <p:nvSpPr>
              <p:cNvPr id="24" name="Textfeld 2"/>
              <p:cNvSpPr txBox="1"/>
              <p:nvPr/>
            </p:nvSpPr>
            <p:spPr>
              <a:xfrm>
                <a:off x="3010232" y="1329063"/>
                <a:ext cx="1294634" cy="457158"/>
              </a:xfrm>
              <a:prstGeom prst="rect">
                <a:avLst/>
              </a:prstGeom>
            </p:spPr>
            <p:txBody>
              <a:bodyPr vert="horz" wrap="square" lIns="91440" tIns="45720" rIns="91440" bIns="45720" anchor="t" anchorCtr="0" compatLnSpc="0">
                <a:spAutoFit/>
              </a:bodyPr>
              <a:lstStyle/>
              <a:p>
                <a:pPr>
                  <a:spcAft>
                    <a:spcPts val="0"/>
                  </a:spcAft>
                </a:pPr>
                <a:r>
                  <a:rPr lang="de-DE" sz="800" kern="150" dirty="0">
                    <a:effectLst/>
                    <a:latin typeface="Arial" panose="020B0604020202020204" pitchFamily="34" charset="0"/>
                    <a:ea typeface="SimSun" panose="02010600030101010101" pitchFamily="2" charset="-122"/>
                    <a:cs typeface="Mangal"/>
                  </a:rPr>
                  <a:t>Beam </a:t>
                </a:r>
                <a:r>
                  <a:rPr lang="de-DE" sz="800" kern="150" dirty="0" err="1">
                    <a:effectLst/>
                    <a:latin typeface="Arial" panose="020B0604020202020204" pitchFamily="34" charset="0"/>
                    <a:ea typeface="SimSun" panose="02010600030101010101" pitchFamily="2" charset="-122"/>
                    <a:cs typeface="Mangal"/>
                  </a:rPr>
                  <a:t>chamber</a:t>
                </a:r>
                <a:endParaRPr lang="en-US" sz="800" kern="150" dirty="0">
                  <a:effectLst/>
                  <a:latin typeface="Liberation Serif" panose="02020603050405020304" pitchFamily="18" charset="0"/>
                  <a:ea typeface="SimSun" panose="02010600030101010101" pitchFamily="2" charset="-122"/>
                  <a:cs typeface="Mangal"/>
                </a:endParaRPr>
              </a:p>
            </p:txBody>
          </p:sp>
          <p:sp>
            <p:nvSpPr>
              <p:cNvPr id="25" name="Textfeld 2"/>
              <p:cNvSpPr txBox="1"/>
              <p:nvPr/>
            </p:nvSpPr>
            <p:spPr>
              <a:xfrm>
                <a:off x="4771083" y="2600325"/>
                <a:ext cx="1200031" cy="457158"/>
              </a:xfrm>
              <a:prstGeom prst="rect">
                <a:avLst/>
              </a:prstGeom>
              <a:solidFill>
                <a:srgbClr val="00B0F0"/>
              </a:solidFill>
              <a:ln>
                <a:solidFill>
                  <a:schemeClr val="tx1"/>
                </a:solidFill>
              </a:ln>
            </p:spPr>
            <p:txBody>
              <a:bodyPr vert="horz" wrap="square" lIns="91440" tIns="45720" rIns="91440" bIns="45720" anchor="t" anchorCtr="0" compatLnSpc="0">
                <a:spAutoFit/>
              </a:bodyPr>
              <a:lstStyle/>
              <a:p>
                <a:pPr>
                  <a:spcAft>
                    <a:spcPts val="0"/>
                  </a:spcAft>
                </a:pPr>
                <a:r>
                  <a:rPr lang="de-DE" sz="800" kern="150">
                    <a:effectLst/>
                    <a:latin typeface="Arial" panose="020B0604020202020204" pitchFamily="34" charset="0"/>
                    <a:ea typeface="SimSun" panose="02010600030101010101" pitchFamily="2" charset="-122"/>
                    <a:cs typeface="Mangal"/>
                  </a:rPr>
                  <a:t>Polished plate </a:t>
                </a:r>
                <a:endParaRPr lang="en-US" sz="800" kern="150">
                  <a:effectLst/>
                  <a:latin typeface="Liberation Serif" panose="02020603050405020304" pitchFamily="18" charset="0"/>
                  <a:ea typeface="SimSun" panose="02010600030101010101" pitchFamily="2" charset="-122"/>
                  <a:cs typeface="Mangal"/>
                </a:endParaRPr>
              </a:p>
            </p:txBody>
          </p:sp>
          <p:sp>
            <p:nvSpPr>
              <p:cNvPr id="26" name="Textfeld 2"/>
              <p:cNvSpPr txBox="1"/>
              <p:nvPr/>
            </p:nvSpPr>
            <p:spPr>
              <a:xfrm>
                <a:off x="4771083" y="2238380"/>
                <a:ext cx="800018" cy="293116"/>
              </a:xfrm>
              <a:prstGeom prst="rect">
                <a:avLst/>
              </a:prstGeom>
              <a:solidFill>
                <a:srgbClr val="00FF00"/>
              </a:solidFill>
              <a:ln>
                <a:solidFill>
                  <a:schemeClr val="tx1"/>
                </a:solidFill>
              </a:ln>
            </p:spPr>
            <p:txBody>
              <a:bodyPr vert="horz" wrap="square" lIns="91440" tIns="45720" rIns="91440" bIns="45720" anchor="t" anchorCtr="0" compatLnSpc="0">
                <a:spAutoFit/>
              </a:bodyPr>
              <a:lstStyle/>
              <a:p>
                <a:pPr>
                  <a:spcAft>
                    <a:spcPts val="0"/>
                  </a:spcAft>
                </a:pPr>
                <a:r>
                  <a:rPr lang="de-DE" sz="800" kern="150">
                    <a:effectLst/>
                    <a:latin typeface="Arial" panose="020B0604020202020204" pitchFamily="34" charset="0"/>
                    <a:ea typeface="SimSun" panose="02010600030101010101" pitchFamily="2" charset="-122"/>
                    <a:cs typeface="Mangal"/>
                  </a:rPr>
                  <a:t>Flange </a:t>
                </a:r>
                <a:endParaRPr lang="en-US" sz="800" kern="150">
                  <a:effectLst/>
                  <a:latin typeface="Liberation Serif" panose="02020603050405020304" pitchFamily="18" charset="0"/>
                  <a:ea typeface="SimSun" panose="02010600030101010101" pitchFamily="2" charset="-122"/>
                  <a:cs typeface="Mangal"/>
                </a:endParaRPr>
              </a:p>
            </p:txBody>
          </p:sp>
          <p:sp>
            <p:nvSpPr>
              <p:cNvPr id="27" name="Textfeld 2"/>
              <p:cNvSpPr txBox="1"/>
              <p:nvPr/>
            </p:nvSpPr>
            <p:spPr>
              <a:xfrm>
                <a:off x="5188853" y="47632"/>
                <a:ext cx="1333006" cy="457158"/>
              </a:xfrm>
              <a:prstGeom prst="rect">
                <a:avLst/>
              </a:prstGeom>
              <a:solidFill>
                <a:srgbClr val="FF00FF"/>
              </a:solidFill>
              <a:ln>
                <a:solidFill>
                  <a:schemeClr val="tx1"/>
                </a:solidFill>
              </a:ln>
            </p:spPr>
            <p:txBody>
              <a:bodyPr vert="horz" wrap="square" lIns="91440" tIns="45720" rIns="91440" bIns="45720" anchor="t" anchorCtr="0" compatLnSpc="0">
                <a:spAutoFit/>
              </a:bodyPr>
              <a:lstStyle/>
              <a:p>
                <a:pPr>
                  <a:spcAft>
                    <a:spcPts val="0"/>
                  </a:spcAft>
                </a:pPr>
                <a:r>
                  <a:rPr lang="de-DE" sz="800" kern="150">
                    <a:effectLst/>
                    <a:latin typeface="Arial" panose="020B0604020202020204" pitchFamily="34" charset="0"/>
                    <a:ea typeface="SimSun" panose="02010600030101010101" pitchFamily="2" charset="-122"/>
                    <a:cs typeface="Mangal"/>
                  </a:rPr>
                  <a:t>Bellow race track</a:t>
                </a:r>
                <a:endParaRPr lang="en-US" sz="800" kern="150">
                  <a:effectLst/>
                  <a:latin typeface="Liberation Serif" panose="02020603050405020304" pitchFamily="18" charset="0"/>
                  <a:ea typeface="SimSun" panose="02010600030101010101" pitchFamily="2" charset="-122"/>
                  <a:cs typeface="Mangal"/>
                </a:endParaRPr>
              </a:p>
            </p:txBody>
          </p:sp>
        </p:grpSp>
        <p:cxnSp>
          <p:nvCxnSpPr>
            <p:cNvPr id="10" name="Gerade Verbindung mit Pfeil 80"/>
            <p:cNvCxnSpPr/>
            <p:nvPr/>
          </p:nvCxnSpPr>
          <p:spPr>
            <a:xfrm flipH="1">
              <a:off x="171431" y="1457325"/>
              <a:ext cx="200007" cy="714375"/>
            </a:xfrm>
            <a:prstGeom prst="straightConnector1">
              <a:avLst/>
            </a:prstGeom>
            <a:noFill/>
            <a:ln w="9528">
              <a:solidFill>
                <a:srgbClr val="000000"/>
              </a:solidFill>
              <a:prstDash val="solid"/>
              <a:tailEnd type="arrow"/>
            </a:ln>
          </p:spPr>
        </p:cxnSp>
        <p:cxnSp>
          <p:nvCxnSpPr>
            <p:cNvPr id="11" name="Gerade Verbindung mit Pfeil 81"/>
            <p:cNvCxnSpPr/>
            <p:nvPr/>
          </p:nvCxnSpPr>
          <p:spPr>
            <a:xfrm>
              <a:off x="914308" y="1838329"/>
              <a:ext cx="85716" cy="485774"/>
            </a:xfrm>
            <a:prstGeom prst="straightConnector1">
              <a:avLst/>
            </a:prstGeom>
            <a:noFill/>
            <a:ln w="9528">
              <a:solidFill>
                <a:srgbClr val="000000"/>
              </a:solidFill>
              <a:prstDash val="solid"/>
              <a:tailEnd type="arrow"/>
            </a:ln>
          </p:spPr>
        </p:cxnSp>
        <p:cxnSp>
          <p:nvCxnSpPr>
            <p:cNvPr id="12" name="Gerade Verbindung mit Pfeil 82"/>
            <p:cNvCxnSpPr/>
            <p:nvPr/>
          </p:nvCxnSpPr>
          <p:spPr>
            <a:xfrm flipH="1" flipV="1">
              <a:off x="600011" y="3209929"/>
              <a:ext cx="752395" cy="800100"/>
            </a:xfrm>
            <a:prstGeom prst="straightConnector1">
              <a:avLst/>
            </a:prstGeom>
            <a:noFill/>
            <a:ln w="9528">
              <a:solidFill>
                <a:srgbClr val="000000"/>
              </a:solidFill>
              <a:prstDash val="solid"/>
              <a:tailEnd type="arrow"/>
            </a:ln>
          </p:spPr>
        </p:cxnSp>
        <p:cxnSp>
          <p:nvCxnSpPr>
            <p:cNvPr id="13" name="Gerade Verbindung mit Pfeil 83"/>
            <p:cNvCxnSpPr/>
            <p:nvPr/>
          </p:nvCxnSpPr>
          <p:spPr>
            <a:xfrm flipH="1" flipV="1">
              <a:off x="1104787" y="3267079"/>
              <a:ext cx="246988" cy="342900"/>
            </a:xfrm>
            <a:prstGeom prst="straightConnector1">
              <a:avLst/>
            </a:prstGeom>
            <a:noFill/>
            <a:ln w="9528">
              <a:solidFill>
                <a:srgbClr val="000000"/>
              </a:solidFill>
              <a:prstDash val="solid"/>
              <a:tailEnd type="arrow"/>
            </a:ln>
          </p:spPr>
        </p:cxnSp>
        <p:cxnSp>
          <p:nvCxnSpPr>
            <p:cNvPr id="14" name="Gerade Verbindung mit Pfeil 84"/>
            <p:cNvCxnSpPr/>
            <p:nvPr/>
          </p:nvCxnSpPr>
          <p:spPr>
            <a:xfrm flipV="1">
              <a:off x="5428710" y="1581153"/>
              <a:ext cx="457154" cy="657226"/>
            </a:xfrm>
            <a:prstGeom prst="straightConnector1">
              <a:avLst/>
            </a:prstGeom>
            <a:noFill/>
            <a:ln w="9528">
              <a:solidFill>
                <a:srgbClr val="000000"/>
              </a:solidFill>
              <a:prstDash val="solid"/>
              <a:tailEnd type="arrow"/>
            </a:ln>
          </p:spPr>
        </p:cxnSp>
        <p:cxnSp>
          <p:nvCxnSpPr>
            <p:cNvPr id="15" name="Gerade Verbindung mit Pfeil 85"/>
            <p:cNvCxnSpPr/>
            <p:nvPr/>
          </p:nvCxnSpPr>
          <p:spPr>
            <a:xfrm flipV="1">
              <a:off x="5714433" y="1733557"/>
              <a:ext cx="323807" cy="866768"/>
            </a:xfrm>
            <a:prstGeom prst="straightConnector1">
              <a:avLst/>
            </a:prstGeom>
            <a:noFill/>
            <a:ln w="9528">
              <a:solidFill>
                <a:srgbClr val="000000"/>
              </a:solidFill>
              <a:prstDash val="solid"/>
              <a:tailEnd type="arrow"/>
            </a:ln>
          </p:spPr>
        </p:cxnSp>
        <p:cxnSp>
          <p:nvCxnSpPr>
            <p:cNvPr id="16" name="Gerade Verbindung mit Pfeil 86"/>
            <p:cNvCxnSpPr/>
            <p:nvPr/>
          </p:nvCxnSpPr>
          <p:spPr>
            <a:xfrm>
              <a:off x="6038240" y="304807"/>
              <a:ext cx="114291" cy="828675"/>
            </a:xfrm>
            <a:prstGeom prst="straightConnector1">
              <a:avLst/>
            </a:prstGeom>
            <a:noFill/>
            <a:ln w="9528">
              <a:solidFill>
                <a:srgbClr val="000000"/>
              </a:solidFill>
              <a:prstDash val="solid"/>
              <a:tailEnd type="arrow"/>
            </a:ln>
          </p:spPr>
        </p:cxnSp>
        <p:cxnSp>
          <p:nvCxnSpPr>
            <p:cNvPr id="17" name="Gerade Verbindung mit Pfeil 87"/>
            <p:cNvCxnSpPr/>
            <p:nvPr/>
          </p:nvCxnSpPr>
          <p:spPr>
            <a:xfrm>
              <a:off x="4304867" y="257175"/>
              <a:ext cx="304769" cy="47632"/>
            </a:xfrm>
            <a:prstGeom prst="straightConnector1">
              <a:avLst/>
            </a:prstGeom>
            <a:noFill/>
            <a:ln w="9528">
              <a:solidFill>
                <a:srgbClr val="000000"/>
              </a:solidFill>
              <a:prstDash val="solid"/>
              <a:tailEnd type="arrow"/>
            </a:ln>
          </p:spPr>
        </p:cxnSp>
      </p:grpSp>
      <p:grpSp>
        <p:nvGrpSpPr>
          <p:cNvPr id="28" name="Gruppieren 448"/>
          <p:cNvGrpSpPr/>
          <p:nvPr/>
        </p:nvGrpSpPr>
        <p:grpSpPr>
          <a:xfrm>
            <a:off x="5791121" y="1260035"/>
            <a:ext cx="2937345" cy="3889147"/>
            <a:chOff x="0" y="0"/>
            <a:chExt cx="5978525" cy="5661660"/>
          </a:xfrm>
        </p:grpSpPr>
        <p:grpSp>
          <p:nvGrpSpPr>
            <p:cNvPr id="29" name="Gruppieren 506"/>
            <p:cNvGrpSpPr/>
            <p:nvPr/>
          </p:nvGrpSpPr>
          <p:grpSpPr>
            <a:xfrm>
              <a:off x="0" y="0"/>
              <a:ext cx="5978525" cy="5661660"/>
              <a:chOff x="0" y="0"/>
              <a:chExt cx="5978769" cy="5661758"/>
            </a:xfrm>
          </p:grpSpPr>
          <p:grpSp>
            <p:nvGrpSpPr>
              <p:cNvPr id="31" name="Gruppieren 505"/>
              <p:cNvGrpSpPr/>
              <p:nvPr/>
            </p:nvGrpSpPr>
            <p:grpSpPr>
              <a:xfrm>
                <a:off x="0" y="0"/>
                <a:ext cx="5978769" cy="5661758"/>
                <a:chOff x="0" y="0"/>
                <a:chExt cx="5978769" cy="5661758"/>
              </a:xfrm>
            </p:grpSpPr>
            <p:grpSp>
              <p:nvGrpSpPr>
                <p:cNvPr id="33" name="Gruppieren 502"/>
                <p:cNvGrpSpPr/>
                <p:nvPr/>
              </p:nvGrpSpPr>
              <p:grpSpPr>
                <a:xfrm>
                  <a:off x="0" y="0"/>
                  <a:ext cx="5978769" cy="5661758"/>
                  <a:chOff x="0" y="0"/>
                  <a:chExt cx="5978769" cy="5661758"/>
                </a:xfrm>
              </p:grpSpPr>
              <p:pic>
                <p:nvPicPr>
                  <p:cNvPr id="36" name="Grafik 4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4408"/>
                    <a:ext cx="5969635" cy="2927350"/>
                  </a:xfrm>
                  <a:prstGeom prst="rect">
                    <a:avLst/>
                  </a:prstGeom>
                </p:spPr>
              </p:pic>
              <p:pic>
                <p:nvPicPr>
                  <p:cNvPr id="37" name="Grafik 5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3" y="0"/>
                    <a:ext cx="5969976" cy="2734408"/>
                  </a:xfrm>
                  <a:prstGeom prst="rect">
                    <a:avLst/>
                  </a:prstGeom>
                </p:spPr>
              </p:pic>
            </p:grpSp>
            <p:pic>
              <p:nvPicPr>
                <p:cNvPr id="34" name="Grafik 4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469" y="4387362"/>
                  <a:ext cx="1178170" cy="1169377"/>
                </a:xfrm>
                <a:prstGeom prst="rect">
                  <a:avLst/>
                </a:prstGeom>
              </p:spPr>
            </p:pic>
            <p:pic>
              <p:nvPicPr>
                <p:cNvPr id="35" name="Grafik 5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9869" y="1661746"/>
                  <a:ext cx="773724" cy="993531"/>
                </a:xfrm>
                <a:prstGeom prst="rect">
                  <a:avLst/>
                </a:prstGeom>
              </p:spPr>
            </p:pic>
          </p:grpSp>
          <p:pic>
            <p:nvPicPr>
              <p:cNvPr id="32" name="Grafik 5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3777" y="1661746"/>
                <a:ext cx="1090246" cy="492370"/>
              </a:xfrm>
              <a:prstGeom prst="rect">
                <a:avLst/>
              </a:prstGeom>
            </p:spPr>
          </p:pic>
        </p:grpSp>
        <p:pic>
          <p:nvPicPr>
            <p:cNvPr id="30" name="Grafik 1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3777" y="4484077"/>
              <a:ext cx="1318846" cy="439616"/>
            </a:xfrm>
            <a:prstGeom prst="rect">
              <a:avLst/>
            </a:prstGeom>
          </p:spPr>
        </p:pic>
      </p:grpSp>
      <p:sp>
        <p:nvSpPr>
          <p:cNvPr id="38" name="Скругленный прямоугольник 37"/>
          <p:cNvSpPr/>
          <p:nvPr/>
        </p:nvSpPr>
        <p:spPr>
          <a:xfrm>
            <a:off x="753297" y="4189470"/>
            <a:ext cx="4250024" cy="1571250"/>
          </a:xfrm>
          <a:prstGeom prst="roundRect">
            <a:avLst/>
          </a:prstGeom>
          <a:noFill/>
          <a:ln w="11747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40" name="Прямая соединительная линия 39"/>
          <p:cNvCxnSpPr/>
          <p:nvPr/>
        </p:nvCxnSpPr>
        <p:spPr>
          <a:xfrm>
            <a:off x="1060743" y="4315570"/>
            <a:ext cx="3632027" cy="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a:off x="1060742" y="5623909"/>
            <a:ext cx="3632027" cy="0"/>
          </a:xfrm>
          <a:prstGeom prst="line">
            <a:avLst/>
          </a:prstGeom>
          <a:ln w="2857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3" name="Прямая со стрелкой 42"/>
          <p:cNvCxnSpPr/>
          <p:nvPr/>
        </p:nvCxnSpPr>
        <p:spPr>
          <a:xfrm>
            <a:off x="3426509" y="4384776"/>
            <a:ext cx="0" cy="1180638"/>
          </a:xfrm>
          <a:prstGeom prst="straightConnector1">
            <a:avLst/>
          </a:prstGeom>
          <a:ln w="79375">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7" name="Title 4"/>
          <p:cNvSpPr txBox="1">
            <a:spLocks/>
          </p:cNvSpPr>
          <p:nvPr/>
        </p:nvSpPr>
        <p:spPr>
          <a:xfrm>
            <a:off x="1998083" y="4189470"/>
            <a:ext cx="1534692" cy="1052796"/>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smtClean="0"/>
              <a:t> </a:t>
            </a:r>
            <a:r>
              <a:rPr lang="en-US" sz="1700" dirty="0" smtClean="0"/>
              <a:t>Radiation</a:t>
            </a:r>
          </a:p>
          <a:p>
            <a:r>
              <a:rPr lang="en-US" sz="1700" dirty="0" smtClean="0"/>
              <a:t> power 3 kW</a:t>
            </a:r>
            <a:endParaRPr lang="en-GB" sz="1700" dirty="0"/>
          </a:p>
        </p:txBody>
      </p:sp>
      <p:sp>
        <p:nvSpPr>
          <p:cNvPr id="48" name="Title 4"/>
          <p:cNvSpPr txBox="1">
            <a:spLocks/>
          </p:cNvSpPr>
          <p:nvPr/>
        </p:nvSpPr>
        <p:spPr>
          <a:xfrm>
            <a:off x="1165827" y="3592743"/>
            <a:ext cx="1534692" cy="1052796"/>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smtClean="0"/>
              <a:t> </a:t>
            </a:r>
            <a:r>
              <a:rPr lang="en-US" sz="1400" dirty="0" err="1" smtClean="0">
                <a:latin typeface="+mn-lt"/>
              </a:rPr>
              <a:t>Ti</a:t>
            </a:r>
            <a:endParaRPr lang="en-GB" sz="1400" dirty="0">
              <a:latin typeface="+mn-lt"/>
            </a:endParaRPr>
          </a:p>
        </p:txBody>
      </p:sp>
      <p:sp>
        <p:nvSpPr>
          <p:cNvPr id="49" name="Title 4"/>
          <p:cNvSpPr txBox="1">
            <a:spLocks/>
          </p:cNvSpPr>
          <p:nvPr/>
        </p:nvSpPr>
        <p:spPr>
          <a:xfrm>
            <a:off x="1130875" y="4602063"/>
            <a:ext cx="1534692" cy="1052796"/>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smtClean="0"/>
              <a:t> </a:t>
            </a:r>
            <a:r>
              <a:rPr lang="en-US" sz="1400" dirty="0" err="1" smtClean="0"/>
              <a:t>Ti</a:t>
            </a:r>
            <a:endParaRPr lang="en-GB" sz="1400" dirty="0"/>
          </a:p>
        </p:txBody>
      </p:sp>
      <p:sp>
        <p:nvSpPr>
          <p:cNvPr id="50" name="Title 4"/>
          <p:cNvSpPr txBox="1">
            <a:spLocks/>
          </p:cNvSpPr>
          <p:nvPr/>
        </p:nvSpPr>
        <p:spPr>
          <a:xfrm>
            <a:off x="1998083" y="5775273"/>
            <a:ext cx="2749177" cy="522457"/>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smtClean="0"/>
              <a:t> </a:t>
            </a:r>
            <a:r>
              <a:rPr lang="en-US" dirty="0" smtClean="0"/>
              <a:t>No space!</a:t>
            </a:r>
            <a:r>
              <a:rPr lang="en-US" sz="1800" dirty="0" smtClean="0"/>
              <a:t> </a:t>
            </a:r>
            <a:endParaRPr lang="en-GB" sz="1800" dirty="0"/>
          </a:p>
        </p:txBody>
      </p:sp>
      <p:cxnSp>
        <p:nvCxnSpPr>
          <p:cNvPr id="42" name="Прямая соединительная линия 41"/>
          <p:cNvCxnSpPr/>
          <p:nvPr/>
        </p:nvCxnSpPr>
        <p:spPr>
          <a:xfrm>
            <a:off x="900855" y="3718560"/>
            <a:ext cx="4516965" cy="22326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Прямая соединительная линия 44"/>
          <p:cNvCxnSpPr/>
          <p:nvPr/>
        </p:nvCxnSpPr>
        <p:spPr>
          <a:xfrm flipV="1">
            <a:off x="342900" y="3592743"/>
            <a:ext cx="4660421" cy="23584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214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794285" y="5485255"/>
            <a:ext cx="2278829" cy="300082"/>
          </a:xfrm>
          <a:prstGeom prst="rect">
            <a:avLst/>
          </a:prstGeom>
          <a:noFill/>
        </p:spPr>
        <p:txBody>
          <a:bodyPr wrap="none" rtlCol="0">
            <a:spAutoFit/>
          </a:bodyPr>
          <a:lstStyle/>
          <a:p>
            <a:pPr defTabSz="685800"/>
            <a:r>
              <a:rPr lang="en-US" sz="1350" dirty="0">
                <a:solidFill>
                  <a:prstClr val="black"/>
                </a:solidFill>
              </a:rPr>
              <a:t>Stainless steel pressure vessel</a:t>
            </a:r>
          </a:p>
        </p:txBody>
      </p:sp>
      <p:sp>
        <p:nvSpPr>
          <p:cNvPr id="28" name="TextBox 27"/>
          <p:cNvSpPr txBox="1"/>
          <p:nvPr/>
        </p:nvSpPr>
        <p:spPr>
          <a:xfrm>
            <a:off x="2544922" y="4780809"/>
            <a:ext cx="2510111" cy="300082"/>
          </a:xfrm>
          <a:prstGeom prst="rect">
            <a:avLst/>
          </a:prstGeom>
          <a:noFill/>
        </p:spPr>
        <p:txBody>
          <a:bodyPr wrap="none" rtlCol="0">
            <a:spAutoFit/>
          </a:bodyPr>
          <a:lstStyle/>
          <a:p>
            <a:pPr defTabSz="685800"/>
            <a:r>
              <a:rPr lang="en-US" sz="1350" dirty="0">
                <a:solidFill>
                  <a:prstClr val="black"/>
                </a:solidFill>
              </a:rPr>
              <a:t>Titanium primary beam absorber</a:t>
            </a:r>
          </a:p>
        </p:txBody>
      </p:sp>
      <p:sp>
        <p:nvSpPr>
          <p:cNvPr id="30" name="TextBox 29"/>
          <p:cNvSpPr txBox="1"/>
          <p:nvPr/>
        </p:nvSpPr>
        <p:spPr>
          <a:xfrm>
            <a:off x="6469858" y="3289688"/>
            <a:ext cx="1501950" cy="300082"/>
          </a:xfrm>
          <a:prstGeom prst="rect">
            <a:avLst/>
          </a:prstGeom>
          <a:noFill/>
        </p:spPr>
        <p:txBody>
          <a:bodyPr wrap="none" rtlCol="0">
            <a:spAutoFit/>
          </a:bodyPr>
          <a:lstStyle/>
          <a:p>
            <a:pPr defTabSz="685800"/>
            <a:r>
              <a:rPr lang="en-US" sz="1350" dirty="0">
                <a:solidFill>
                  <a:prstClr val="black"/>
                </a:solidFill>
              </a:rPr>
              <a:t>cooling water lines</a:t>
            </a:r>
          </a:p>
        </p:txBody>
      </p:sp>
      <p:sp>
        <p:nvSpPr>
          <p:cNvPr id="4" name="Rounded Rectangle 3"/>
          <p:cNvSpPr/>
          <p:nvPr/>
        </p:nvSpPr>
        <p:spPr>
          <a:xfrm>
            <a:off x="5144419" y="4271148"/>
            <a:ext cx="3803492" cy="1149532"/>
          </a:xfrm>
          <a:prstGeom prst="roundRect">
            <a:avLst>
              <a:gd name="adj" fmla="val 39364"/>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nvGrpSpPr>
          <p:cNvPr id="45" name="Group 44"/>
          <p:cNvGrpSpPr/>
          <p:nvPr/>
        </p:nvGrpSpPr>
        <p:grpSpPr>
          <a:xfrm>
            <a:off x="5203608" y="4333214"/>
            <a:ext cx="3699626" cy="1583172"/>
            <a:chOff x="5832350" y="4211705"/>
            <a:chExt cx="4932835" cy="2110896"/>
          </a:xfrm>
        </p:grpSpPr>
        <p:sp>
          <p:nvSpPr>
            <p:cNvPr id="29" name="TextBox 28"/>
            <p:cNvSpPr txBox="1"/>
            <p:nvPr/>
          </p:nvSpPr>
          <p:spPr>
            <a:xfrm>
              <a:off x="7150387" y="5922492"/>
              <a:ext cx="2501626" cy="400109"/>
            </a:xfrm>
            <a:prstGeom prst="rect">
              <a:avLst/>
            </a:prstGeom>
            <a:noFill/>
          </p:spPr>
          <p:txBody>
            <a:bodyPr wrap="none" rtlCol="0">
              <a:spAutoFit/>
            </a:bodyPr>
            <a:lstStyle/>
            <a:p>
              <a:pPr defTabSz="685800"/>
              <a:r>
                <a:rPr lang="en-US" sz="1350" dirty="0">
                  <a:solidFill>
                    <a:prstClr val="black"/>
                  </a:solidFill>
                </a:rPr>
                <a:t>Required open aperture</a:t>
              </a:r>
            </a:p>
          </p:txBody>
        </p:sp>
        <p:sp>
          <p:nvSpPr>
            <p:cNvPr id="31" name="Snip Same Side Corner Rectangle 30"/>
            <p:cNvSpPr/>
            <p:nvPr/>
          </p:nvSpPr>
          <p:spPr>
            <a:xfrm rot="16200000">
              <a:off x="6332898" y="3711157"/>
              <a:ext cx="1382438" cy="2383533"/>
            </a:xfrm>
            <a:prstGeom prst="snip2SameRect">
              <a:avLst>
                <a:gd name="adj1" fmla="val 29784"/>
                <a:gd name="adj2" fmla="val 0"/>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nvGrpSpPr>
            <p:cNvPr id="34" name="Group 33"/>
            <p:cNvGrpSpPr/>
            <p:nvPr/>
          </p:nvGrpSpPr>
          <p:grpSpPr>
            <a:xfrm>
              <a:off x="5967353" y="4377857"/>
              <a:ext cx="204978" cy="1042973"/>
              <a:chOff x="6035933" y="4377857"/>
              <a:chExt cx="204978" cy="1042973"/>
            </a:xfrm>
            <a:solidFill>
              <a:schemeClr val="bg1"/>
            </a:solidFill>
          </p:grpSpPr>
          <p:sp>
            <p:nvSpPr>
              <p:cNvPr id="32" name="Chord 31"/>
              <p:cNvSpPr/>
              <p:nvPr/>
            </p:nvSpPr>
            <p:spPr>
              <a:xfrm rot="14560445">
                <a:off x="6036098" y="4381502"/>
                <a:ext cx="208457" cy="201168"/>
              </a:xfrm>
              <a:prstGeom prst="chord">
                <a:avLst>
                  <a:gd name="adj1" fmla="val 3167931"/>
                  <a:gd name="adj2" fmla="val 1620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3" name="Chord 32"/>
              <p:cNvSpPr/>
              <p:nvPr/>
            </p:nvSpPr>
            <p:spPr>
              <a:xfrm rot="7039555" flipV="1">
                <a:off x="6032288" y="5216018"/>
                <a:ext cx="208457" cy="201168"/>
              </a:xfrm>
              <a:prstGeom prst="chord">
                <a:avLst>
                  <a:gd name="adj1" fmla="val 3167931"/>
                  <a:gd name="adj2" fmla="val 1620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
          <p:nvSpPr>
            <p:cNvPr id="40" name="Snip Same Side Corner Rectangle 39"/>
            <p:cNvSpPr/>
            <p:nvPr/>
          </p:nvSpPr>
          <p:spPr>
            <a:xfrm rot="5400000" flipH="1">
              <a:off x="8882200" y="3711157"/>
              <a:ext cx="1382438" cy="2383533"/>
            </a:xfrm>
            <a:prstGeom prst="snip2SameRect">
              <a:avLst>
                <a:gd name="adj1" fmla="val 29784"/>
                <a:gd name="adj2" fmla="val 0"/>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nvGrpSpPr>
            <p:cNvPr id="41" name="Group 40"/>
            <p:cNvGrpSpPr/>
            <p:nvPr/>
          </p:nvGrpSpPr>
          <p:grpSpPr>
            <a:xfrm flipH="1">
              <a:off x="10425205" y="4377857"/>
              <a:ext cx="204978" cy="1042973"/>
              <a:chOff x="6035933" y="4377857"/>
              <a:chExt cx="204978" cy="1042973"/>
            </a:xfrm>
            <a:solidFill>
              <a:schemeClr val="bg1"/>
            </a:solidFill>
          </p:grpSpPr>
          <p:sp>
            <p:nvSpPr>
              <p:cNvPr id="42" name="Chord 41"/>
              <p:cNvSpPr/>
              <p:nvPr/>
            </p:nvSpPr>
            <p:spPr>
              <a:xfrm rot="14560445">
                <a:off x="6036098" y="4381502"/>
                <a:ext cx="208457" cy="201168"/>
              </a:xfrm>
              <a:prstGeom prst="chord">
                <a:avLst>
                  <a:gd name="adj1" fmla="val 3167931"/>
                  <a:gd name="adj2" fmla="val 1620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43" name="Chord 42"/>
              <p:cNvSpPr/>
              <p:nvPr/>
            </p:nvSpPr>
            <p:spPr>
              <a:xfrm rot="7039555" flipV="1">
                <a:off x="6032288" y="5216018"/>
                <a:ext cx="208457" cy="201168"/>
              </a:xfrm>
              <a:prstGeom prst="chord">
                <a:avLst>
                  <a:gd name="adj1" fmla="val 3167931"/>
                  <a:gd name="adj2" fmla="val 1620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
          <p:nvSpPr>
            <p:cNvPr id="11" name="Oval 10"/>
            <p:cNvSpPr/>
            <p:nvPr/>
          </p:nvSpPr>
          <p:spPr>
            <a:xfrm>
              <a:off x="6063863" y="4211705"/>
              <a:ext cx="4572000" cy="1382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cxnSp>
        <p:nvCxnSpPr>
          <p:cNvPr id="47" name="Straight Arrow Connector 46"/>
          <p:cNvCxnSpPr>
            <a:stCxn id="29" idx="0"/>
          </p:cNvCxnSpPr>
          <p:nvPr/>
        </p:nvCxnSpPr>
        <p:spPr>
          <a:xfrm flipH="1" flipV="1">
            <a:off x="7126390" y="4897421"/>
            <a:ext cx="3856" cy="718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261413" y="3629671"/>
            <a:ext cx="1459232" cy="911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926322" y="4851627"/>
            <a:ext cx="351071" cy="122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7" idx="3"/>
          </p:cNvCxnSpPr>
          <p:nvPr/>
        </p:nvCxnSpPr>
        <p:spPr>
          <a:xfrm flipV="1">
            <a:off x="5073114" y="5370043"/>
            <a:ext cx="204279" cy="265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435734" y="3617325"/>
            <a:ext cx="1825679" cy="924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460751" y="1368359"/>
            <a:ext cx="3383487" cy="2295181"/>
            <a:chOff x="1279482" y="528320"/>
            <a:chExt cx="4511316" cy="3060241"/>
          </a:xfrm>
        </p:grpSpPr>
        <p:sp>
          <p:nvSpPr>
            <p:cNvPr id="62" name="Rectangle 61"/>
            <p:cNvSpPr/>
            <p:nvPr/>
          </p:nvSpPr>
          <p:spPr>
            <a:xfrm>
              <a:off x="1279482" y="1628439"/>
              <a:ext cx="4511316" cy="1960122"/>
            </a:xfrm>
            <a:prstGeom prst="rect">
              <a:avLst/>
            </a:prstGeom>
            <a:solidFill>
              <a:schemeClr val="bg1"/>
            </a:solidFill>
            <a:ln w="155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3" name="Rectangle 62"/>
            <p:cNvSpPr/>
            <p:nvPr/>
          </p:nvSpPr>
          <p:spPr>
            <a:xfrm>
              <a:off x="1509340" y="1719878"/>
              <a:ext cx="4196057" cy="18215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4" name="Rectangle 63"/>
            <p:cNvSpPr/>
            <p:nvPr/>
          </p:nvSpPr>
          <p:spPr>
            <a:xfrm>
              <a:off x="4120460" y="947719"/>
              <a:ext cx="731520" cy="59944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5" name="Rectangle 64"/>
            <p:cNvSpPr/>
            <p:nvPr/>
          </p:nvSpPr>
          <p:spPr>
            <a:xfrm>
              <a:off x="4216626" y="1074719"/>
              <a:ext cx="543913" cy="59944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6" name="Rectangle 65"/>
            <p:cNvSpPr/>
            <p:nvPr/>
          </p:nvSpPr>
          <p:spPr>
            <a:xfrm>
              <a:off x="3973140" y="893774"/>
              <a:ext cx="1026160" cy="216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7" name="Rectangle 66"/>
            <p:cNvSpPr/>
            <p:nvPr/>
          </p:nvSpPr>
          <p:spPr>
            <a:xfrm>
              <a:off x="4450433" y="528320"/>
              <a:ext cx="152400" cy="119155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sp>
        <p:nvSpPr>
          <p:cNvPr id="69" name="Rectangle 68"/>
          <p:cNvSpPr/>
          <p:nvPr/>
        </p:nvSpPr>
        <p:spPr>
          <a:xfrm>
            <a:off x="3890043" y="1642449"/>
            <a:ext cx="205740" cy="24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70" name="Rectangle 69"/>
          <p:cNvSpPr/>
          <p:nvPr/>
        </p:nvSpPr>
        <p:spPr>
          <a:xfrm>
            <a:off x="191115" y="1778158"/>
            <a:ext cx="944880" cy="2219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71" name="TextBox 70"/>
          <p:cNvSpPr txBox="1"/>
          <p:nvPr/>
        </p:nvSpPr>
        <p:spPr>
          <a:xfrm>
            <a:off x="608654" y="4056214"/>
            <a:ext cx="2510111" cy="300082"/>
          </a:xfrm>
          <a:prstGeom prst="rect">
            <a:avLst/>
          </a:prstGeom>
          <a:noFill/>
        </p:spPr>
        <p:txBody>
          <a:bodyPr wrap="none" rtlCol="0">
            <a:spAutoFit/>
          </a:bodyPr>
          <a:lstStyle/>
          <a:p>
            <a:pPr defTabSz="685800"/>
            <a:r>
              <a:rPr lang="en-US" sz="1350" dirty="0">
                <a:solidFill>
                  <a:prstClr val="black"/>
                </a:solidFill>
              </a:rPr>
              <a:t>Titanium primary beam absorber</a:t>
            </a:r>
          </a:p>
        </p:txBody>
      </p:sp>
      <p:cxnSp>
        <p:nvCxnSpPr>
          <p:cNvPr id="72" name="Straight Arrow Connector 71"/>
          <p:cNvCxnSpPr/>
          <p:nvPr/>
        </p:nvCxnSpPr>
        <p:spPr>
          <a:xfrm flipV="1">
            <a:off x="2038736" y="3436149"/>
            <a:ext cx="113759" cy="636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0830" y="1639658"/>
            <a:ext cx="2278829" cy="300082"/>
          </a:xfrm>
          <a:prstGeom prst="rect">
            <a:avLst/>
          </a:prstGeom>
          <a:noFill/>
        </p:spPr>
        <p:txBody>
          <a:bodyPr wrap="none" rtlCol="0">
            <a:spAutoFit/>
          </a:bodyPr>
          <a:lstStyle/>
          <a:p>
            <a:pPr defTabSz="685800"/>
            <a:r>
              <a:rPr lang="en-US" sz="1350" dirty="0">
                <a:solidFill>
                  <a:prstClr val="black"/>
                </a:solidFill>
              </a:rPr>
              <a:t>Stainless steel pressure vessel</a:t>
            </a:r>
          </a:p>
        </p:txBody>
      </p:sp>
      <p:cxnSp>
        <p:nvCxnSpPr>
          <p:cNvPr id="77" name="Straight Arrow Connector 76"/>
          <p:cNvCxnSpPr/>
          <p:nvPr/>
        </p:nvCxnSpPr>
        <p:spPr>
          <a:xfrm>
            <a:off x="1951227" y="1834761"/>
            <a:ext cx="3268" cy="299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437449" y="1012069"/>
            <a:ext cx="2052678" cy="300082"/>
          </a:xfrm>
          <a:prstGeom prst="rect">
            <a:avLst/>
          </a:prstGeom>
          <a:noFill/>
        </p:spPr>
        <p:txBody>
          <a:bodyPr wrap="none" rtlCol="0">
            <a:spAutoFit/>
          </a:bodyPr>
          <a:lstStyle/>
          <a:p>
            <a:pPr defTabSz="685800"/>
            <a:r>
              <a:rPr lang="en-US" sz="1350" dirty="0">
                <a:solidFill>
                  <a:prstClr val="black"/>
                </a:solidFill>
              </a:rPr>
              <a:t>cooling water feedthrough</a:t>
            </a:r>
          </a:p>
        </p:txBody>
      </p:sp>
      <p:cxnSp>
        <p:nvCxnSpPr>
          <p:cNvPr id="82" name="Straight Arrow Connector 81"/>
          <p:cNvCxnSpPr/>
          <p:nvPr/>
        </p:nvCxnSpPr>
        <p:spPr>
          <a:xfrm flipH="1">
            <a:off x="3070192" y="1280152"/>
            <a:ext cx="396908" cy="284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570113" y="2513846"/>
            <a:ext cx="1776640" cy="300082"/>
          </a:xfrm>
          <a:prstGeom prst="rect">
            <a:avLst/>
          </a:prstGeom>
          <a:noFill/>
        </p:spPr>
        <p:txBody>
          <a:bodyPr wrap="none" rtlCol="0">
            <a:spAutoFit/>
          </a:bodyPr>
          <a:lstStyle/>
          <a:p>
            <a:pPr defTabSz="685800"/>
            <a:r>
              <a:rPr lang="en-US" sz="1350" dirty="0">
                <a:solidFill>
                  <a:prstClr val="black"/>
                </a:solidFill>
              </a:rPr>
              <a:t>Dipole chamber flange</a:t>
            </a:r>
          </a:p>
        </p:txBody>
      </p:sp>
      <p:cxnSp>
        <p:nvCxnSpPr>
          <p:cNvPr id="85" name="Straight Arrow Connector 84"/>
          <p:cNvCxnSpPr/>
          <p:nvPr/>
        </p:nvCxnSpPr>
        <p:spPr>
          <a:xfrm flipH="1">
            <a:off x="4141588" y="2641608"/>
            <a:ext cx="342079" cy="147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60830" y="958573"/>
            <a:ext cx="1587229" cy="507831"/>
          </a:xfrm>
          <a:prstGeom prst="rect">
            <a:avLst/>
          </a:prstGeom>
          <a:noFill/>
        </p:spPr>
        <p:txBody>
          <a:bodyPr wrap="none" rtlCol="0">
            <a:spAutoFit/>
          </a:bodyPr>
          <a:lstStyle/>
          <a:p>
            <a:pPr defTabSz="685800"/>
            <a:r>
              <a:rPr lang="en-US" sz="2700" dirty="0">
                <a:solidFill>
                  <a:srgbClr val="FF0000"/>
                </a:solidFill>
              </a:rPr>
              <a:t>Side view </a:t>
            </a:r>
          </a:p>
        </p:txBody>
      </p:sp>
      <p:sp>
        <p:nvSpPr>
          <p:cNvPr id="87" name="TextBox 86"/>
          <p:cNvSpPr txBox="1"/>
          <p:nvPr/>
        </p:nvSpPr>
        <p:spPr>
          <a:xfrm>
            <a:off x="6097432" y="2798767"/>
            <a:ext cx="3030766" cy="507831"/>
          </a:xfrm>
          <a:prstGeom prst="rect">
            <a:avLst/>
          </a:prstGeom>
          <a:noFill/>
        </p:spPr>
        <p:txBody>
          <a:bodyPr wrap="none" rtlCol="0">
            <a:spAutoFit/>
          </a:bodyPr>
          <a:lstStyle/>
          <a:p>
            <a:pPr defTabSz="685800"/>
            <a:r>
              <a:rPr lang="en-US" sz="2700" dirty="0">
                <a:solidFill>
                  <a:srgbClr val="FF0000"/>
                </a:solidFill>
              </a:rPr>
              <a:t>Cross-sectional view</a:t>
            </a:r>
          </a:p>
        </p:txBody>
      </p:sp>
    </p:spTree>
    <p:extLst>
      <p:ext uri="{BB962C8B-B14F-4D97-AF65-F5344CB8AC3E}">
        <p14:creationId xmlns:p14="http://schemas.microsoft.com/office/powerpoint/2010/main" val="3313242239"/>
      </p:ext>
    </p:extLst>
  </p:cSld>
  <p:clrMapOvr>
    <a:masterClrMapping/>
  </p:clrMapOvr>
</p:sld>
</file>

<file path=ppt/theme/theme1.xml><?xml version="1.0" encoding="utf-8"?>
<a:theme xmlns:a="http://schemas.openxmlformats.org/drawingml/2006/main" name="MAC-Template-V03">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MAC-Template-V03</Template>
  <TotalTime>13560</TotalTime>
  <Words>989</Words>
  <Application>Microsoft Office PowerPoint</Application>
  <PresentationFormat>Экран (4:3)</PresentationFormat>
  <Paragraphs>280</Paragraphs>
  <Slides>15</Slides>
  <Notes>1</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3</vt:i4>
      </vt:variant>
      <vt:variant>
        <vt:lpstr>Внедренные серверы OLE</vt:lpstr>
      </vt:variant>
      <vt:variant>
        <vt:i4>1</vt:i4>
      </vt:variant>
      <vt:variant>
        <vt:lpstr>Заголовки слайдов</vt:lpstr>
      </vt:variant>
      <vt:variant>
        <vt:i4>15</vt:i4>
      </vt:variant>
    </vt:vector>
  </HeadingPairs>
  <TitlesOfParts>
    <vt:vector size="30" baseType="lpstr">
      <vt:lpstr>MS PGothic</vt:lpstr>
      <vt:lpstr>SimSun</vt:lpstr>
      <vt:lpstr>Arial</vt:lpstr>
      <vt:lpstr>Arial Cyr</vt:lpstr>
      <vt:lpstr>Calibri</vt:lpstr>
      <vt:lpstr>Calibri Light</vt:lpstr>
      <vt:lpstr>Comic Sans MS</vt:lpstr>
      <vt:lpstr>Liberation Serif</vt:lpstr>
      <vt:lpstr>Mangal</vt:lpstr>
      <vt:lpstr>Times New Roman</vt:lpstr>
      <vt:lpstr>Wingdings</vt:lpstr>
      <vt:lpstr>MAC-Template-V03</vt:lpstr>
      <vt:lpstr>Office Theme</vt:lpstr>
      <vt:lpstr>1_Office Theme</vt:lpstr>
      <vt:lpstr>Equation.3</vt:lpstr>
      <vt:lpstr>FAIR SFRS vacuum</vt:lpstr>
      <vt:lpstr> General information </vt:lpstr>
      <vt:lpstr> SFRS diagnostic chambers</vt:lpstr>
      <vt:lpstr> SFRS SC dipole chamber</vt:lpstr>
      <vt:lpstr> SFRS SC dipole chambers</vt:lpstr>
      <vt:lpstr> SFRS SC dipole chamber</vt:lpstr>
      <vt:lpstr> SFRS SC dipole chamber</vt:lpstr>
      <vt:lpstr> SFRS R&amp;D for NC wide chamber </vt:lpstr>
      <vt:lpstr>Презентация PowerPoint</vt:lpstr>
      <vt:lpstr>Презентация PowerPoint</vt:lpstr>
      <vt:lpstr> SFRS NC dipole chamber</vt:lpstr>
      <vt:lpstr> SFRS NC dipole chamber</vt:lpstr>
      <vt:lpstr> SFRS NC dipole chamber</vt:lpstr>
      <vt:lpstr> SFRS NC dipole chamber</vt:lpstr>
      <vt:lpstr>Thank you for your attention</vt:lpstr>
    </vt:vector>
  </TitlesOfParts>
  <Company>GSI Helmholzzentrum für Schwerionenforschung 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Carvas</dc:creator>
  <cp:lastModifiedBy>BINP User</cp:lastModifiedBy>
  <cp:revision>119</cp:revision>
  <dcterms:created xsi:type="dcterms:W3CDTF">2017-05-03T12:35:34Z</dcterms:created>
  <dcterms:modified xsi:type="dcterms:W3CDTF">2020-05-29T09:07:45Z</dcterms:modified>
</cp:coreProperties>
</file>