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89" r:id="rId4"/>
    <p:sldId id="260" r:id="rId5"/>
    <p:sldId id="285" r:id="rId6"/>
    <p:sldId id="262" r:id="rId7"/>
    <p:sldId id="263" r:id="rId8"/>
    <p:sldId id="264" r:id="rId9"/>
    <p:sldId id="265" r:id="rId10"/>
    <p:sldId id="277" r:id="rId11"/>
    <p:sldId id="298" r:id="rId12"/>
    <p:sldId id="299" r:id="rId13"/>
    <p:sldId id="300" r:id="rId14"/>
    <p:sldId id="301" r:id="rId15"/>
    <p:sldId id="290" r:id="rId16"/>
    <p:sldId id="291" r:id="rId17"/>
    <p:sldId id="292" r:id="rId18"/>
    <p:sldId id="293" r:id="rId19"/>
    <p:sldId id="294" r:id="rId20"/>
    <p:sldId id="295" r:id="rId21"/>
    <p:sldId id="302" r:id="rId22"/>
    <p:sldId id="303" r:id="rId23"/>
    <p:sldId id="304" r:id="rId24"/>
    <p:sldId id="305" r:id="rId25"/>
    <p:sldId id="278" r:id="rId26"/>
    <p:sldId id="279" r:id="rId27"/>
    <p:sldId id="280" r:id="rId28"/>
    <p:sldId id="281" r:id="rId29"/>
    <p:sldId id="282" r:id="rId30"/>
    <p:sldId id="283" r:id="rId31"/>
    <p:sldId id="296" r:id="rId32"/>
    <p:sldId id="306" r:id="rId33"/>
    <p:sldId id="317" r:id="rId34"/>
    <p:sldId id="307" r:id="rId35"/>
    <p:sldId id="308" r:id="rId36"/>
    <p:sldId id="309" r:id="rId37"/>
    <p:sldId id="316" r:id="rId38"/>
    <p:sldId id="273" r:id="rId39"/>
    <p:sldId id="274" r:id="rId40"/>
    <p:sldId id="276" r:id="rId41"/>
    <p:sldId id="275" r:id="rId42"/>
    <p:sldId id="284" r:id="rId43"/>
    <p:sldId id="310" r:id="rId44"/>
    <p:sldId id="311" r:id="rId45"/>
    <p:sldId id="312" r:id="rId46"/>
    <p:sldId id="313" r:id="rId47"/>
    <p:sldId id="315" r:id="rId48"/>
    <p:sldId id="314" r:id="rId49"/>
    <p:sldId id="297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GSI\&#1047;&#1086;&#1083;&#1086;&#1090;&#1072;&#1088;&#1077;&#1074;\&#1042;&#1086;&#1088;&#1082;&#1096;&#1086;&#1087;%20-3%20-%202019\&#1050;&#1074;&#1072;&#1076;&#1088;&#1091;&#1087;&#1086;&#1083;&#1100;&#1085;&#1099;&#1081;%20&#1084;&#1072;&#1075;&#1085;&#1080;&#1090;%20SFRS%20Q-1b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GSI\&#1047;&#1086;&#1083;&#1086;&#1090;&#1072;&#1088;&#1077;&#1074;\&#1042;&#1086;&#1088;&#1082;&#1096;&#1086;&#1087;%20-3%20-%202019\&#1050;&#1074;&#1072;&#1076;&#1088;&#1091;&#1087;&#1086;&#1083;&#1100;&#1085;&#1099;&#1081;%20&#1084;&#1072;&#1075;&#1085;&#1080;&#1090;%20SFRS%20Q-1b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6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F:\User\GSI\&#1047;&#1086;&#1083;&#1086;&#1090;&#1072;&#1088;&#1077;&#1074;\&#1055;&#1088;&#1080;&#1082;&#1080;&#1076;&#1082;&#1080;%20&#1087;&#1088;&#1077;&#1076;&#1074;&#1072;&#1088;&#1080;&#1090;&#1077;&#1083;&#1100;&#1085;&#1099;&#1077;\Sextupole-1\&#1056;&#1077;&#1072;&#1083;&#1080;&#1079;&#1091;&#1077;&#1084;&#1099;&#1081;\&#1050;&#1074;&#1072;&#1076;&#1088;&#1091;&#1087;&#1086;&#1083;&#1100;&#1085;&#1099;&#1081;%20&#1084;&#1072;&#1075;&#1085;&#1080;&#1090;%20SFRS%20Q-1a.xlsx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F:\User\GSI\&#1047;&#1086;&#1083;&#1086;&#1090;&#1072;&#1088;&#1077;&#1074;\&#1055;&#1088;&#1080;&#1082;&#1080;&#1076;&#1082;&#1080;%20&#1087;&#1088;&#1077;&#1076;&#1074;&#1072;&#1088;&#1080;&#1090;&#1077;&#1083;&#1100;&#1085;&#1099;&#1077;\Sextupole-1\&#1056;&#1077;&#1072;&#1083;&#1080;&#1079;&#1091;&#1077;&#1084;&#1099;&#1081;\&#1050;&#1074;&#1072;&#1076;&#1088;&#1091;&#1087;&#1086;&#1083;&#1100;&#1085;&#1099;&#1081;%20&#1084;&#1072;&#1075;&#1085;&#1080;&#1090;%20SFRS%20Q-1a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xVal>
            <c:numRef>
              <c:f>Лист1!$O$5:$O$10</c:f>
              <c:numCache>
                <c:formatCode>General</c:formatCode>
                <c:ptCount val="6"/>
                <c:pt idx="0">
                  <c:v>50</c:v>
                </c:pt>
                <c:pt idx="1">
                  <c:v>44</c:v>
                </c:pt>
                <c:pt idx="2">
                  <c:v>34</c:v>
                </c:pt>
                <c:pt idx="3">
                  <c:v>24</c:v>
                </c:pt>
                <c:pt idx="4">
                  <c:v>14</c:v>
                </c:pt>
                <c:pt idx="5">
                  <c:v>4</c:v>
                </c:pt>
              </c:numCache>
            </c:numRef>
          </c:xVal>
          <c:yVal>
            <c:numRef>
              <c:f>Лист1!$P$5:$P$10</c:f>
              <c:numCache>
                <c:formatCode>General</c:formatCode>
                <c:ptCount val="6"/>
                <c:pt idx="0">
                  <c:v>11.840741</c:v>
                </c:pt>
                <c:pt idx="1">
                  <c:v>11.051546000000002</c:v>
                </c:pt>
                <c:pt idx="2">
                  <c:v>9.2571110000000001</c:v>
                </c:pt>
                <c:pt idx="3">
                  <c:v>6.6605239999999997</c:v>
                </c:pt>
                <c:pt idx="4">
                  <c:v>3.887499</c:v>
                </c:pt>
                <c:pt idx="5">
                  <c:v>1.1083430000000001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744432"/>
        <c:axId val="170244920"/>
      </c:scatterChart>
      <c:valAx>
        <c:axId val="168744432"/>
        <c:scaling>
          <c:orientation val="minMax"/>
          <c:max val="55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</a:t>
                </a:r>
                <a:r>
                  <a:rPr lang="en-US" baseline="0"/>
                  <a:t> (kA)</a:t>
                </a:r>
                <a:endParaRPr lang="ru-RU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0244920"/>
        <c:crosses val="autoZero"/>
        <c:crossBetween val="midCat"/>
      </c:valAx>
      <c:valAx>
        <c:axId val="170244920"/>
        <c:scaling>
          <c:orientation val="minMax"/>
          <c:max val="12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 (T/m)</a:t>
                </a:r>
                <a:endParaRPr lang="ru-RU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87444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6</a:t>
            </a:r>
            <a:r>
              <a:rPr lang="en-US" baseline="0"/>
              <a:t> </a:t>
            </a:r>
            <a:r>
              <a:rPr lang="en-US" cap="none" baseline="0"/>
              <a:t>and 10 harmonics at diferent gradient magnitudes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A6/A2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Лист1!$P$5:$P$10</c:f>
              <c:numCache>
                <c:formatCode>General</c:formatCode>
                <c:ptCount val="6"/>
                <c:pt idx="0">
                  <c:v>11.840741</c:v>
                </c:pt>
                <c:pt idx="1">
                  <c:v>11.051546000000002</c:v>
                </c:pt>
                <c:pt idx="2">
                  <c:v>9.2571110000000001</c:v>
                </c:pt>
                <c:pt idx="3">
                  <c:v>6.6605239999999997</c:v>
                </c:pt>
                <c:pt idx="4">
                  <c:v>3.887499</c:v>
                </c:pt>
                <c:pt idx="5">
                  <c:v>1.1083430000000001</c:v>
                </c:pt>
              </c:numCache>
            </c:numRef>
          </c:xVal>
          <c:yVal>
            <c:numRef>
              <c:f>Лист1!$Q$5:$Q$10</c:f>
              <c:numCache>
                <c:formatCode>General</c:formatCode>
                <c:ptCount val="6"/>
                <c:pt idx="0">
                  <c:v>-1.0552943687094679E-3</c:v>
                </c:pt>
                <c:pt idx="1">
                  <c:v>-6.2113866446917763E-4</c:v>
                </c:pt>
                <c:pt idx="2">
                  <c:v>5.315292287400639E-5</c:v>
                </c:pt>
                <c:pt idx="3">
                  <c:v>5.8285086367645684E-4</c:v>
                </c:pt>
                <c:pt idx="4">
                  <c:v>7.8706356694135471E-4</c:v>
                </c:pt>
                <c:pt idx="5">
                  <c:v>8.3820683403215983E-4</c:v>
                </c:pt>
              </c:numCache>
            </c:numRef>
          </c:yVal>
          <c:smooth val="1"/>
        </c:ser>
        <c:ser>
          <c:idx val="1"/>
          <c:order val="1"/>
          <c:tx>
            <c:v>A10/A2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Лист1!$P$5:$P$10</c:f>
              <c:numCache>
                <c:formatCode>General</c:formatCode>
                <c:ptCount val="6"/>
                <c:pt idx="0">
                  <c:v>11.840741</c:v>
                </c:pt>
                <c:pt idx="1">
                  <c:v>11.051546000000002</c:v>
                </c:pt>
                <c:pt idx="2">
                  <c:v>9.2571110000000001</c:v>
                </c:pt>
                <c:pt idx="3">
                  <c:v>6.6605239999999997</c:v>
                </c:pt>
                <c:pt idx="4">
                  <c:v>3.887499</c:v>
                </c:pt>
                <c:pt idx="5">
                  <c:v>1.1083430000000001</c:v>
                </c:pt>
              </c:numCache>
            </c:numRef>
          </c:xVal>
          <c:yVal>
            <c:numRef>
              <c:f>Лист1!$R$5:$R$10</c:f>
              <c:numCache>
                <c:formatCode>General</c:formatCode>
                <c:ptCount val="6"/>
                <c:pt idx="0">
                  <c:v>-7.9251109038138052E-4</c:v>
                </c:pt>
                <c:pt idx="1">
                  <c:v>-7.5760803187077794E-4</c:v>
                </c:pt>
                <c:pt idx="2">
                  <c:v>-7.1808670367448592E-4</c:v>
                </c:pt>
                <c:pt idx="3">
                  <c:v>-7.1602010322519634E-4</c:v>
                </c:pt>
                <c:pt idx="4">
                  <c:v>-6.9926146081577211E-4</c:v>
                </c:pt>
                <c:pt idx="5">
                  <c:v>-6.9457609926832536E-4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010648"/>
        <c:axId val="170011056"/>
      </c:scatterChart>
      <c:valAx>
        <c:axId val="171010648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G (T/</a:t>
                </a:r>
                <a:r>
                  <a:rPr lang="en-US" cap="none" baseline="0"/>
                  <a:t>m</a:t>
                </a:r>
                <a:r>
                  <a:rPr lang="en-US" baseline="0"/>
                  <a:t>)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011056"/>
        <c:crosses val="autoZero"/>
        <c:crossBetween val="midCat"/>
      </c:valAx>
      <c:valAx>
        <c:axId val="170011056"/>
        <c:scaling>
          <c:orientation val="minMax"/>
          <c:max val="1.5000000000000005E-3"/>
          <c:min val="-1.5000000000000005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0106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xVal>
            <c:numRef>
              <c:f>Лист1!$O$5:$O$10</c:f>
              <c:numCache>
                <c:formatCode>General</c:formatCode>
                <c:ptCount val="6"/>
                <c:pt idx="0">
                  <c:v>36</c:v>
                </c:pt>
                <c:pt idx="1">
                  <c:v>35</c:v>
                </c:pt>
                <c:pt idx="2">
                  <c:v>30</c:v>
                </c:pt>
                <c:pt idx="3">
                  <c:v>20</c:v>
                </c:pt>
                <c:pt idx="4">
                  <c:v>10</c:v>
                </c:pt>
                <c:pt idx="5">
                  <c:v>1.6</c:v>
                </c:pt>
              </c:numCache>
            </c:numRef>
          </c:xVal>
          <c:yVal>
            <c:numRef>
              <c:f>Лист1!$P$5:$P$10</c:f>
              <c:numCache>
                <c:formatCode>General</c:formatCode>
                <c:ptCount val="6"/>
                <c:pt idx="0">
                  <c:v>15.435753000000002</c:v>
                </c:pt>
                <c:pt idx="1">
                  <c:v>15.232818999999999</c:v>
                </c:pt>
                <c:pt idx="2">
                  <c:v>14.029252000000001</c:v>
                </c:pt>
                <c:pt idx="3">
                  <c:v>10.188147999999998</c:v>
                </c:pt>
                <c:pt idx="4">
                  <c:v>5.1063919999999996</c:v>
                </c:pt>
                <c:pt idx="5">
                  <c:v>1.6297600000000001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5678400"/>
        <c:axId val="235678792"/>
      </c:scatterChart>
      <c:valAx>
        <c:axId val="235678400"/>
        <c:scaling>
          <c:orientation val="minMax"/>
          <c:max val="40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</a:t>
                </a:r>
                <a:r>
                  <a:rPr lang="en-US" baseline="0"/>
                  <a:t> (kA)</a:t>
                </a:r>
                <a:endParaRPr lang="ru-RU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35678792"/>
        <c:crosses val="autoZero"/>
        <c:crossBetween val="midCat"/>
      </c:valAx>
      <c:valAx>
        <c:axId val="235678792"/>
        <c:scaling>
          <c:orientation val="minMax"/>
          <c:max val="16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 (T/m)</a:t>
                </a:r>
                <a:endParaRPr lang="ru-RU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3567840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6</a:t>
            </a:r>
            <a:r>
              <a:rPr lang="en-US" baseline="0"/>
              <a:t> </a:t>
            </a:r>
            <a:r>
              <a:rPr lang="en-US" cap="none" baseline="0"/>
              <a:t>and 10 harmonics at diferent gradient magnitudes (R=65mm)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6872087822911692E-2"/>
          <c:y val="0.13240152118412829"/>
          <c:w val="0.92052874100248627"/>
          <c:h val="0.77951199316128128"/>
        </c:manualLayout>
      </c:layout>
      <c:scatterChart>
        <c:scatterStyle val="smoothMarker"/>
        <c:varyColors val="0"/>
        <c:ser>
          <c:idx val="0"/>
          <c:order val="0"/>
          <c:tx>
            <c:v>A6/A2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Лист1!$P$5:$P$10</c:f>
              <c:numCache>
                <c:formatCode>General</c:formatCode>
                <c:ptCount val="6"/>
                <c:pt idx="0">
                  <c:v>15.435753000000002</c:v>
                </c:pt>
                <c:pt idx="1">
                  <c:v>15.232818999999999</c:v>
                </c:pt>
                <c:pt idx="2">
                  <c:v>14.029252000000001</c:v>
                </c:pt>
                <c:pt idx="3">
                  <c:v>10.188147999999998</c:v>
                </c:pt>
                <c:pt idx="4">
                  <c:v>5.1063919999999996</c:v>
                </c:pt>
                <c:pt idx="5">
                  <c:v>1.6297600000000001</c:v>
                </c:pt>
              </c:numCache>
            </c:numRef>
          </c:xVal>
          <c:yVal>
            <c:numRef>
              <c:f>Лист1!$Q$5:$Q$10</c:f>
              <c:numCache>
                <c:formatCode>General</c:formatCode>
                <c:ptCount val="6"/>
                <c:pt idx="0">
                  <c:v>-8.9322865769839556E-4</c:v>
                </c:pt>
                <c:pt idx="1">
                  <c:v>-8.3773598997022183E-4</c:v>
                </c:pt>
                <c:pt idx="2">
                  <c:v>-5.5356185226496731E-4</c:v>
                </c:pt>
                <c:pt idx="3">
                  <c:v>6.5164604911403425E-6</c:v>
                </c:pt>
                <c:pt idx="4">
                  <c:v>2.9797268086845268E-4</c:v>
                </c:pt>
                <c:pt idx="5">
                  <c:v>3.3574592331090541E-4</c:v>
                </c:pt>
              </c:numCache>
            </c:numRef>
          </c:yVal>
          <c:smooth val="1"/>
        </c:ser>
        <c:ser>
          <c:idx val="1"/>
          <c:order val="1"/>
          <c:tx>
            <c:v>A10/A2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Лист1!$P$5:$P$10</c:f>
              <c:numCache>
                <c:formatCode>General</c:formatCode>
                <c:ptCount val="6"/>
                <c:pt idx="0">
                  <c:v>15.435753000000002</c:v>
                </c:pt>
                <c:pt idx="1">
                  <c:v>15.232818999999999</c:v>
                </c:pt>
                <c:pt idx="2">
                  <c:v>14.029252000000001</c:v>
                </c:pt>
                <c:pt idx="3">
                  <c:v>10.188147999999998</c:v>
                </c:pt>
                <c:pt idx="4">
                  <c:v>5.1063919999999996</c:v>
                </c:pt>
                <c:pt idx="5">
                  <c:v>1.6297600000000001</c:v>
                </c:pt>
              </c:numCache>
            </c:numRef>
          </c:xVal>
          <c:yVal>
            <c:numRef>
              <c:f>Лист1!$R$5:$R$10</c:f>
              <c:numCache>
                <c:formatCode>General</c:formatCode>
                <c:ptCount val="6"/>
                <c:pt idx="0">
                  <c:v>9.3480866228346586E-5</c:v>
                </c:pt>
                <c:pt idx="1">
                  <c:v>9.7827919998314222E-5</c:v>
                </c:pt>
                <c:pt idx="2">
                  <c:v>1.1732998904013579E-4</c:v>
                </c:pt>
                <c:pt idx="3">
                  <c:v>1.2795158234630969E-4</c:v>
                </c:pt>
                <c:pt idx="4">
                  <c:v>1.4065573281724485E-4</c:v>
                </c:pt>
                <c:pt idx="5">
                  <c:v>1.4946463361794807E-4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5679576"/>
        <c:axId val="235679968"/>
      </c:scatterChart>
      <c:valAx>
        <c:axId val="235679576"/>
        <c:scaling>
          <c:orientation val="minMax"/>
          <c:max val="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G (T/</a:t>
                </a:r>
                <a:r>
                  <a:rPr lang="en-US" cap="none" baseline="0"/>
                  <a:t>m</a:t>
                </a:r>
                <a:r>
                  <a:rPr lang="en-US" baseline="0"/>
                  <a:t>)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679968"/>
        <c:crosses val="autoZero"/>
        <c:crossBetween val="midCat"/>
      </c:valAx>
      <c:valAx>
        <c:axId val="235679968"/>
        <c:scaling>
          <c:orientation val="minMax"/>
          <c:max val="1.0000000000000002E-3"/>
          <c:min val="-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679576"/>
        <c:crosses val="autoZero"/>
        <c:crossBetween val="midCat"/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0" cap="none" baseline="0">
                <a:effectLst/>
              </a:rPr>
              <a:t>IntegraL inhomogeneity on elliptical surface</a:t>
            </a:r>
            <a:endParaRPr lang="ru-RU" sz="1400" cap="none" baseline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6.1 T/m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Лист1!$A$3:$A$22</c:f>
              <c:numCache>
                <c:formatCode>General</c:formatCode>
                <c:ptCount val="2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</c:numCache>
            </c:numRef>
          </c:xVal>
          <c:yVal>
            <c:numRef>
              <c:f>Лист1!$X$3:$X$22</c:f>
              <c:numCache>
                <c:formatCode>0.00E+00</c:formatCode>
                <c:ptCount val="20"/>
                <c:pt idx="0">
                  <c:v>5.0284315129964848E-4</c:v>
                </c:pt>
                <c:pt idx="1">
                  <c:v>5.0335628398208584E-4</c:v>
                </c:pt>
                <c:pt idx="2">
                  <c:v>5.0511793517071617E-4</c:v>
                </c:pt>
                <c:pt idx="3">
                  <c:v>5.0533225551663188E-4</c:v>
                </c:pt>
                <c:pt idx="4">
                  <c:v>5.0330506865787659E-4</c:v>
                </c:pt>
                <c:pt idx="5">
                  <c:v>4.9454464570863291E-4</c:v>
                </c:pt>
                <c:pt idx="6">
                  <c:v>4.758372376878875E-4</c:v>
                </c:pt>
                <c:pt idx="7">
                  <c:v>4.4504250199823219E-4</c:v>
                </c:pt>
                <c:pt idx="8">
                  <c:v>4.0091651414104448E-4</c:v>
                </c:pt>
                <c:pt idx="9">
                  <c:v>3.4765421992356523E-4</c:v>
                </c:pt>
                <c:pt idx="10">
                  <c:v>3.0818799705426453E-4</c:v>
                </c:pt>
                <c:pt idx="11">
                  <c:v>3.1750390721540644E-4</c:v>
                </c:pt>
                <c:pt idx="12">
                  <c:v>4.2299772128580879E-4</c:v>
                </c:pt>
                <c:pt idx="13">
                  <c:v>6.9904251143985811E-4</c:v>
                </c:pt>
                <c:pt idx="14">
                  <c:v>1.2301859223844971E-3</c:v>
                </c:pt>
                <c:pt idx="15">
                  <c:v>1.8066637221054521E-3</c:v>
                </c:pt>
                <c:pt idx="16">
                  <c:v>2.5771198070082633E-3</c:v>
                </c:pt>
                <c:pt idx="17">
                  <c:v>3.6196791362393013E-3</c:v>
                </c:pt>
                <c:pt idx="18">
                  <c:v>4.922848935455186E-3</c:v>
                </c:pt>
                <c:pt idx="19">
                  <c:v>6.6884693754374388E-3</c:v>
                </c:pt>
              </c:numCache>
            </c:numRef>
          </c:yVal>
          <c:smooth val="0"/>
        </c:ser>
        <c:ser>
          <c:idx val="1"/>
          <c:order val="1"/>
          <c:tx>
            <c:v>5.3 T/m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Лист1!$A$3:$A$22</c:f>
              <c:numCache>
                <c:formatCode>General</c:formatCode>
                <c:ptCount val="2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</c:numCache>
            </c:numRef>
          </c:xVal>
          <c:yVal>
            <c:numRef>
              <c:f>Лист1!$AC$3:$AC$22</c:f>
              <c:numCache>
                <c:formatCode>0.00E+00</c:formatCode>
                <c:ptCount val="20"/>
                <c:pt idx="0">
                  <c:v>1.8923871488604616E-4</c:v>
                </c:pt>
                <c:pt idx="1">
                  <c:v>1.8905157926622191E-4</c:v>
                </c:pt>
                <c:pt idx="2">
                  <c:v>1.8843040774947149E-4</c:v>
                </c:pt>
                <c:pt idx="3">
                  <c:v>1.850127946447889E-4</c:v>
                </c:pt>
                <c:pt idx="4">
                  <c:v>1.7829754807980057E-4</c:v>
                </c:pt>
                <c:pt idx="5">
                  <c:v>1.6689702373065316E-4</c:v>
                </c:pt>
                <c:pt idx="6">
                  <c:v>1.5572497149995282E-4</c:v>
                </c:pt>
                <c:pt idx="7">
                  <c:v>1.5745209081003881E-4</c:v>
                </c:pt>
                <c:pt idx="8">
                  <c:v>1.8853186914918193E-4</c:v>
                </c:pt>
                <c:pt idx="9">
                  <c:v>2.5349290832116678E-4</c:v>
                </c:pt>
                <c:pt idx="10">
                  <c:v>3.3385263257986277E-4</c:v>
                </c:pt>
                <c:pt idx="11">
                  <c:v>4.354638325269826E-4</c:v>
                </c:pt>
                <c:pt idx="12">
                  <c:v>5.7056959350305664E-4</c:v>
                </c:pt>
                <c:pt idx="13">
                  <c:v>7.8556883240381368E-4</c:v>
                </c:pt>
                <c:pt idx="14">
                  <c:v>1.0798718970032228E-3</c:v>
                </c:pt>
                <c:pt idx="15">
                  <c:v>1.4528795695553241E-3</c:v>
                </c:pt>
                <c:pt idx="16">
                  <c:v>1.9569183794231836E-3</c:v>
                </c:pt>
                <c:pt idx="17">
                  <c:v>2.6825794413928945E-3</c:v>
                </c:pt>
                <c:pt idx="18">
                  <c:v>3.6068785339134104E-3</c:v>
                </c:pt>
                <c:pt idx="19">
                  <c:v>4.8609244094469338E-3</c:v>
                </c:pt>
              </c:numCache>
            </c:numRef>
          </c:yVal>
          <c:smooth val="0"/>
        </c:ser>
        <c:ser>
          <c:idx val="2"/>
          <c:order val="2"/>
          <c:tx>
            <c:v>3.7 T/m</c:v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Лист1!$A$3:$A$22</c:f>
              <c:numCache>
                <c:formatCode>General</c:formatCode>
                <c:ptCount val="2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</c:numCache>
            </c:numRef>
          </c:xVal>
          <c:yVal>
            <c:numRef>
              <c:f>Лист1!$AH$3:$AH$22</c:f>
              <c:numCache>
                <c:formatCode>0.00E+00</c:formatCode>
                <c:ptCount val="20"/>
                <c:pt idx="0">
                  <c:v>2.2157113313070839E-4</c:v>
                </c:pt>
                <c:pt idx="1">
                  <c:v>2.3095413111277492E-4</c:v>
                </c:pt>
                <c:pt idx="2">
                  <c:v>2.5747054344771921E-4</c:v>
                </c:pt>
                <c:pt idx="3">
                  <c:v>3.0089675931953736E-4</c:v>
                </c:pt>
                <c:pt idx="4">
                  <c:v>3.5837579553957348E-4</c:v>
                </c:pt>
                <c:pt idx="5">
                  <c:v>4.3301107675805289E-4</c:v>
                </c:pt>
                <c:pt idx="6">
                  <c:v>5.2724017318934698E-4</c:v>
                </c:pt>
                <c:pt idx="7">
                  <c:v>6.4273470954145082E-4</c:v>
                </c:pt>
                <c:pt idx="8">
                  <c:v>7.7962712182300239E-4</c:v>
                </c:pt>
                <c:pt idx="9">
                  <c:v>9.349337100780493E-4</c:v>
                </c:pt>
                <c:pt idx="10">
                  <c:v>1.0970953750603547E-3</c:v>
                </c:pt>
                <c:pt idx="11">
                  <c:v>1.2808243044949807E-3</c:v>
                </c:pt>
                <c:pt idx="12">
                  <c:v>1.5070787110296547E-3</c:v>
                </c:pt>
                <c:pt idx="13">
                  <c:v>1.7761725344986724E-3</c:v>
                </c:pt>
                <c:pt idx="14">
                  <c:v>1.9445089988718621E-3</c:v>
                </c:pt>
                <c:pt idx="15">
                  <c:v>2.1690948358181351E-3</c:v>
                </c:pt>
                <c:pt idx="16">
                  <c:v>2.3611684336096589E-3</c:v>
                </c:pt>
                <c:pt idx="17">
                  <c:v>2.5303293432525505E-3</c:v>
                </c:pt>
                <c:pt idx="18">
                  <c:v>2.5885598125384942E-3</c:v>
                </c:pt>
                <c:pt idx="19">
                  <c:v>2.3614308127743121E-3</c:v>
                </c:pt>
              </c:numCache>
            </c:numRef>
          </c:yVal>
          <c:smooth val="0"/>
        </c:ser>
        <c:ser>
          <c:idx val="3"/>
          <c:order val="3"/>
          <c:tx>
            <c:v>1.9 T/m</c:v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Лист1!$A$3:$A$22</c:f>
              <c:numCache>
                <c:formatCode>General</c:formatCode>
                <c:ptCount val="2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</c:numCache>
            </c:numRef>
          </c:xVal>
          <c:yVal>
            <c:numRef>
              <c:f>Лист1!$AM$3:$AM$22</c:f>
              <c:numCache>
                <c:formatCode>0.00E+00</c:formatCode>
                <c:ptCount val="20"/>
                <c:pt idx="0">
                  <c:v>3.2851969804789221E-4</c:v>
                </c:pt>
                <c:pt idx="1">
                  <c:v>3.3749853643899168E-4</c:v>
                </c:pt>
                <c:pt idx="2">
                  <c:v>3.6363902068604296E-4</c:v>
                </c:pt>
                <c:pt idx="3">
                  <c:v>4.0786858816281118E-4</c:v>
                </c:pt>
                <c:pt idx="4">
                  <c:v>4.6830228559193614E-4</c:v>
                </c:pt>
                <c:pt idx="5">
                  <c:v>5.4824194300325002E-4</c:v>
                </c:pt>
                <c:pt idx="6">
                  <c:v>6.500815148834378E-4</c:v>
                </c:pt>
                <c:pt idx="7">
                  <c:v>7.7510312419809394E-4</c:v>
                </c:pt>
                <c:pt idx="8">
                  <c:v>9.2324641719076529E-4</c:v>
                </c:pt>
                <c:pt idx="9">
                  <c:v>1.091219980776541E-3</c:v>
                </c:pt>
                <c:pt idx="10">
                  <c:v>1.2677328342516501E-3</c:v>
                </c:pt>
                <c:pt idx="11">
                  <c:v>1.4691889968754346E-3</c:v>
                </c:pt>
                <c:pt idx="12">
                  <c:v>1.7186609030764946E-3</c:v>
                </c:pt>
                <c:pt idx="13">
                  <c:v>2.0103824473630075E-3</c:v>
                </c:pt>
                <c:pt idx="14">
                  <c:v>2.1830065827640912E-3</c:v>
                </c:pt>
                <c:pt idx="15">
                  <c:v>2.411211318013474E-3</c:v>
                </c:pt>
                <c:pt idx="16">
                  <c:v>2.579503066139314E-3</c:v>
                </c:pt>
                <c:pt idx="17">
                  <c:v>2.6665897002104274E-3</c:v>
                </c:pt>
                <c:pt idx="18">
                  <c:v>2.5252309526610402E-3</c:v>
                </c:pt>
                <c:pt idx="19">
                  <c:v>1.563143478475752E-3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5680360"/>
        <c:axId val="235681928"/>
      </c:scatterChart>
      <c:valAx>
        <c:axId val="235680360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cap="none" baseline="0"/>
                  <a:t>X (cm)</a:t>
                </a:r>
                <a:endParaRPr lang="ru-RU" sz="1400" b="1" cap="none" baseline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681928"/>
        <c:crosses val="autoZero"/>
        <c:crossBetween val="midCat"/>
      </c:valAx>
      <c:valAx>
        <c:axId val="235681928"/>
        <c:scaling>
          <c:orientation val="minMax"/>
          <c:max val="7.0000000000000019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 b="0" i="0" u="none" strike="noStrike" kern="1200" cap="none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i="0" baseline="0">
                    <a:effectLst/>
                  </a:rPr>
                  <a:t>(int(B*dl)-GL*X)/(GL*X)</a:t>
                </a:r>
                <a:endParaRPr lang="ru-RU" sz="1400" b="0" baseline="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cap="none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defRPr>
                </a:pPr>
                <a:endParaRPr lang="ru-RU" cap="none" baseline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 b="0" i="0" u="none" strike="noStrike" kern="1200" cap="non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680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xVal>
            <c:numRef>
              <c:f>Лист1!$O$5:$O$10</c:f>
              <c:numCache>
                <c:formatCode>General</c:formatCode>
                <c:ptCount val="6"/>
                <c:pt idx="0">
                  <c:v>52</c:v>
                </c:pt>
                <c:pt idx="1">
                  <c:v>40</c:v>
                </c:pt>
                <c:pt idx="2">
                  <c:v>30</c:v>
                </c:pt>
                <c:pt idx="3">
                  <c:v>20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Лист1!$P$5:$P$10</c:f>
              <c:numCache>
                <c:formatCode>General</c:formatCode>
                <c:ptCount val="6"/>
                <c:pt idx="0">
                  <c:v>17.283799999999999</c:v>
                </c:pt>
                <c:pt idx="1">
                  <c:v>15.344999999999999</c:v>
                </c:pt>
                <c:pt idx="2">
                  <c:v>13.0662</c:v>
                </c:pt>
                <c:pt idx="3">
                  <c:v>9.3765999999999998</c:v>
                </c:pt>
                <c:pt idx="4">
                  <c:v>4.6993</c:v>
                </c:pt>
                <c:pt idx="5">
                  <c:v>2.3466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027168"/>
        <c:axId val="169932184"/>
      </c:scatterChart>
      <c:valAx>
        <c:axId val="170027168"/>
        <c:scaling>
          <c:orientation val="minMax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</a:t>
                </a:r>
                <a:r>
                  <a:rPr lang="en-US" baseline="0"/>
                  <a:t> (kA)</a:t>
                </a:r>
                <a:endParaRPr lang="ru-RU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9932184"/>
        <c:crosses val="autoZero"/>
        <c:crossBetween val="midCat"/>
      </c:valAx>
      <c:valAx>
        <c:axId val="169932184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 (T/m^2)</a:t>
                </a:r>
                <a:endParaRPr lang="ru-RU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002716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/>
              <a:t>9 </a:t>
            </a:r>
            <a:r>
              <a:rPr lang="en-US" cap="none" baseline="0"/>
              <a:t>and 15 harmonics at diferent gradient magnitudes (R=190mm)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6872087822911692E-2"/>
          <c:y val="0.13240152118412829"/>
          <c:w val="0.92052874100248627"/>
          <c:h val="0.77951199316128128"/>
        </c:manualLayout>
      </c:layout>
      <c:scatterChart>
        <c:scatterStyle val="smoothMarker"/>
        <c:varyColors val="0"/>
        <c:ser>
          <c:idx val="0"/>
          <c:order val="0"/>
          <c:tx>
            <c:v>A9/A3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Лист1!$P$5:$P$10</c:f>
              <c:numCache>
                <c:formatCode>General</c:formatCode>
                <c:ptCount val="6"/>
                <c:pt idx="0">
                  <c:v>17.283799999999999</c:v>
                </c:pt>
                <c:pt idx="1">
                  <c:v>15.344999999999999</c:v>
                </c:pt>
                <c:pt idx="2">
                  <c:v>13.0662</c:v>
                </c:pt>
                <c:pt idx="3">
                  <c:v>9.3765999999999998</c:v>
                </c:pt>
                <c:pt idx="4">
                  <c:v>4.6993</c:v>
                </c:pt>
                <c:pt idx="5">
                  <c:v>2.3466</c:v>
                </c:pt>
              </c:numCache>
            </c:numRef>
          </c:xVal>
          <c:yVal>
            <c:numRef>
              <c:f>Лист1!$Q$5:$Q$10</c:f>
              <c:numCache>
                <c:formatCode>General</c:formatCode>
                <c:ptCount val="6"/>
                <c:pt idx="0">
                  <c:v>-2.0018422964789579E-3</c:v>
                </c:pt>
                <c:pt idx="1">
                  <c:v>-1.5595517686334093E-3</c:v>
                </c:pt>
                <c:pt idx="2">
                  <c:v>-1.1166621222198571E-3</c:v>
                </c:pt>
                <c:pt idx="3">
                  <c:v>-7.0779532984245554E-4</c:v>
                </c:pt>
                <c:pt idx="4">
                  <c:v>-5.3225238062847274E-4</c:v>
                </c:pt>
                <c:pt idx="5">
                  <c:v>-5.3067321997424743E-4</c:v>
                </c:pt>
              </c:numCache>
            </c:numRef>
          </c:yVal>
          <c:smooth val="1"/>
        </c:ser>
        <c:ser>
          <c:idx val="1"/>
          <c:order val="1"/>
          <c:tx>
            <c:v>A15/A3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Лист1!$P$5:$P$10</c:f>
              <c:numCache>
                <c:formatCode>General</c:formatCode>
                <c:ptCount val="6"/>
                <c:pt idx="0">
                  <c:v>17.283799999999999</c:v>
                </c:pt>
                <c:pt idx="1">
                  <c:v>15.344999999999999</c:v>
                </c:pt>
                <c:pt idx="2">
                  <c:v>13.0662</c:v>
                </c:pt>
                <c:pt idx="3">
                  <c:v>9.3765999999999998</c:v>
                </c:pt>
                <c:pt idx="4">
                  <c:v>4.6993</c:v>
                </c:pt>
                <c:pt idx="5">
                  <c:v>2.3466</c:v>
                </c:pt>
              </c:numCache>
            </c:numRef>
          </c:xVal>
          <c:yVal>
            <c:numRef>
              <c:f>Лист1!$R$5:$R$10</c:f>
              <c:numCache>
                <c:formatCode>General</c:formatCode>
                <c:ptCount val="6"/>
                <c:pt idx="0">
                  <c:v>5.2052912760096335E-3</c:v>
                </c:pt>
                <c:pt idx="1">
                  <c:v>5.3058460654100623E-3</c:v>
                </c:pt>
                <c:pt idx="2">
                  <c:v>5.4023945764042174E-3</c:v>
                </c:pt>
                <c:pt idx="3">
                  <c:v>5.504764196101429E-3</c:v>
                </c:pt>
                <c:pt idx="4">
                  <c:v>5.5550239436711717E-3</c:v>
                </c:pt>
                <c:pt idx="5">
                  <c:v>5.5549441119131715E-3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663056"/>
        <c:axId val="169712496"/>
      </c:scatterChart>
      <c:valAx>
        <c:axId val="169663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G (T/</a:t>
                </a:r>
                <a:r>
                  <a:rPr lang="en-US" cap="none" baseline="0"/>
                  <a:t>m^2</a:t>
                </a:r>
                <a:r>
                  <a:rPr lang="en-US" baseline="0"/>
                  <a:t>)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712496"/>
        <c:crosses val="autoZero"/>
        <c:crossBetween val="midCat"/>
      </c:valAx>
      <c:valAx>
        <c:axId val="169712496"/>
        <c:scaling>
          <c:orientation val="minMax"/>
          <c:max val="6.0000000000000019E-3"/>
          <c:min val="-6.0000000000000019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663056"/>
        <c:crosses val="autoZero"/>
        <c:crossBetween val="midCat"/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5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298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194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1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68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71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91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44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5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55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3F9F6-05BC-4FF2-84AC-11D27CBDB2D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DB93B-6144-440C-811D-596EB524E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53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package" Target="../embeddings/_____Microsoft_Excel2.xls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emf"/><Relationship Id="rId4" Type="http://schemas.openxmlformats.org/officeDocument/2006/relationships/package" Target="../embeddings/_____Microsoft_Excel5.xlsx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package" Target="../embeddings/_____Microsoft_Excel1.xlsx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>
            <a:spLocks noGrp="1"/>
          </p:cNvSpPr>
          <p:nvPr>
            <p:ph type="ctrTitle"/>
          </p:nvPr>
        </p:nvSpPr>
        <p:spPr>
          <a:xfrm>
            <a:off x="0" y="883466"/>
            <a:ext cx="12192000" cy="15219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2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3200" b="1" spc="-1" dirty="0" smtClean="0">
                <a:uFill>
                  <a:solidFill>
                    <a:srgbClr val="FFFFFF"/>
                  </a:solidFill>
                </a:uFill>
                <a:latin typeface="Courier New"/>
              </a:rPr>
              <a:t>Radiation resistant SFRS magnets.</a:t>
            </a:r>
            <a:endParaRPr lang="en-US" sz="3200" b="1" strike="noStrike" spc="-1" dirty="0" smtClean="0">
              <a:uFill>
                <a:solidFill>
                  <a:srgbClr val="FFFFFF"/>
                </a:solidFill>
              </a:uFill>
              <a:latin typeface="Courier New"/>
            </a:endParaRPr>
          </a:p>
        </p:txBody>
      </p:sp>
      <p:sp>
        <p:nvSpPr>
          <p:cNvPr id="5" name="TextShape 2"/>
          <p:cNvSpPr txBox="1">
            <a:spLocks noGrp="1"/>
          </p:cNvSpPr>
          <p:nvPr>
            <p:ph type="subTitle" idx="1"/>
          </p:nvPr>
        </p:nvSpPr>
        <p:spPr>
          <a:xfrm>
            <a:off x="354227" y="3400927"/>
            <a:ext cx="11615351" cy="310696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en-US" sz="2400" b="1" spc="-1" dirty="0" smtClean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algn="ctr">
              <a:lnSpc>
                <a:spcPct val="80000"/>
              </a:lnSpc>
            </a:pPr>
            <a:r>
              <a:rPr lang="en-US" sz="2400" b="1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D. Gurov, </a:t>
            </a:r>
            <a:r>
              <a:rPr lang="en-US" sz="2400" b="1" spc="-1" dirty="0" err="1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A.Utkin</a:t>
            </a:r>
            <a:r>
              <a:rPr lang="en-US" sz="2400" b="1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2400" spc="-1" dirty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algn="ctr">
              <a:lnSpc>
                <a:spcPct val="80000"/>
              </a:lnSpc>
            </a:pPr>
            <a:r>
              <a:rPr lang="ru-RU" sz="24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BINP</a:t>
            </a:r>
            <a:r>
              <a:rPr lang="ru-RU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ru-RU" sz="2400" b="0" strike="noStrike" spc="-1" dirty="0" err="1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Novosibirsk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80000"/>
              </a:lnSpc>
            </a:pPr>
            <a:endParaRPr lang="ru-RU" sz="2400" b="0" strike="noStrike" spc="-1" dirty="0" smtClean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80000"/>
              </a:lnSpc>
            </a:pPr>
            <a:r>
              <a:rPr lang="ru-RU" sz="24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28.05.</a:t>
            </a:r>
            <a:r>
              <a:rPr lang="ru-RU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20</a:t>
            </a:r>
            <a:r>
              <a:rPr lang="en-US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20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77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Field quality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98785" y="6026867"/>
            <a:ext cx="5972175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Field quality at 90 mm radius</a:t>
            </a:r>
            <a:endParaRPr lang="ru-RU" sz="2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30779556"/>
              </p:ext>
            </p:extLst>
          </p:nvPr>
        </p:nvGraphicFramePr>
        <p:xfrm>
          <a:off x="1811609" y="746975"/>
          <a:ext cx="9199827" cy="5164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010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3D CAD model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Quadrupole-1b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58" y="682907"/>
            <a:ext cx="6571203" cy="6172949"/>
          </a:xfrm>
        </p:spPr>
      </p:pic>
    </p:spTree>
    <p:extLst>
      <p:ext uri="{BB962C8B-B14F-4D97-AF65-F5344CB8AC3E}">
        <p14:creationId xmlns:p14="http://schemas.microsoft.com/office/powerpoint/2010/main" val="36654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Yoke construction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Quadrupole-1b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291390" y="5997839"/>
            <a:ext cx="1732548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Single plate</a:t>
            </a:r>
            <a:endParaRPr lang="ru-RU" sz="20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5" y="1179218"/>
            <a:ext cx="4994076" cy="43513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501" y="1310321"/>
            <a:ext cx="6608197" cy="4089132"/>
          </a:xfrm>
          <a:prstGeom prst="rect">
            <a:avLst/>
          </a:prstGeom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7708232" y="5997839"/>
            <a:ext cx="2582779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Segment of yoke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789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Diemensions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yoke Quadrupole-1b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288" t="3616" r="5691" b="20330"/>
          <a:stretch/>
        </p:blipFill>
        <p:spPr>
          <a:xfrm>
            <a:off x="1130969" y="677473"/>
            <a:ext cx="10114547" cy="61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73241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Construction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coil of Quadrupole-1b 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8000"/>
          </a:blip>
          <a:stretch>
            <a:fillRect/>
          </a:stretch>
        </p:blipFill>
        <p:spPr>
          <a:xfrm>
            <a:off x="1495926" y="473243"/>
            <a:ext cx="9028101" cy="63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707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Construction of Quadrupole-1a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74491" y="6211084"/>
            <a:ext cx="4794422" cy="6357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Quarter of yoke with coils (dimensions are in cm)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940233" y="1118345"/>
            <a:ext cx="4251767" cy="190559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Coil contain 3 separate segments </a:t>
            </a:r>
            <a:r>
              <a:rPr lang="en-US" sz="2400" dirty="0"/>
              <a:t>9</a:t>
            </a:r>
            <a:r>
              <a:rPr lang="en-US" sz="2400" dirty="0" smtClean="0"/>
              <a:t> turns each (27 turns)</a:t>
            </a:r>
          </a:p>
          <a:p>
            <a:r>
              <a:rPr lang="en-US" sz="2400" dirty="0" smtClean="0"/>
              <a:t>Maximal current – 36 kA ( 1334 A per turn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3" t="16519" r="38932" b="46692"/>
          <a:stretch/>
        </p:blipFill>
        <p:spPr>
          <a:xfrm>
            <a:off x="201952" y="1199927"/>
            <a:ext cx="7599944" cy="4735651"/>
          </a:xfr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491988"/>
              </p:ext>
            </p:extLst>
          </p:nvPr>
        </p:nvGraphicFramePr>
        <p:xfrm>
          <a:off x="8277478" y="3010298"/>
          <a:ext cx="2916396" cy="3714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Лист" r:id="rId4" imgW="3305077" imgH="4210185" progId="Excel.Sheet.12">
                  <p:embed/>
                </p:oleObj>
              </mc:Choice>
              <mc:Fallback>
                <p:oleObj name="Лист" r:id="rId4" imgW="3305077" imgH="42101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7478" y="3010298"/>
                        <a:ext cx="2916396" cy="3714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41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763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Preliminary construction 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Quadrupole-1a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coil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6169306" y="871283"/>
            <a:ext cx="5096719" cy="5386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Longitudinal dimensions of all segments of coil are equal on area 15 mm.</a:t>
            </a:r>
          </a:p>
          <a:p>
            <a:r>
              <a:rPr lang="en-US" sz="2400" dirty="0" smtClean="0"/>
              <a:t>The ends of  wire in segments are directed upwards (along the neck of the yoke)</a:t>
            </a:r>
          </a:p>
          <a:p>
            <a:r>
              <a:rPr lang="en-US" sz="2400" dirty="0" smtClean="0"/>
              <a:t>We </a:t>
            </a:r>
            <a:r>
              <a:rPr lang="en-US" sz="2400" dirty="0"/>
              <a:t>propose to make not a monolithic, but a composite coil and place the segments in the frame and rigidly fix them in places of their equal longitudinal size</a:t>
            </a:r>
            <a:endParaRPr lang="en-US" sz="2400" dirty="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3" t="22562" r="38458" b="16239"/>
          <a:stretch/>
        </p:blipFill>
        <p:spPr>
          <a:xfrm>
            <a:off x="585127" y="717632"/>
            <a:ext cx="5054320" cy="6036094"/>
          </a:xfrm>
        </p:spPr>
      </p:pic>
    </p:spTree>
    <p:extLst>
      <p:ext uri="{BB962C8B-B14F-4D97-AF65-F5344CB8AC3E}">
        <p14:creationId xmlns:p14="http://schemas.microsoft.com/office/powerpoint/2010/main" val="297932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9446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3D magnetic calculations for quadrupole-1a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7095281" y="1311121"/>
            <a:ext cx="5096719" cy="5386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Calculations was made at “Mermaid” software for magneto-static </a:t>
            </a:r>
            <a:r>
              <a:rPr lang="en-US" sz="2400" dirty="0" err="1" smtClean="0"/>
              <a:t>calculatins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Calculated 1/8 of quadrupole magnet</a:t>
            </a:r>
          </a:p>
          <a:p>
            <a:r>
              <a:rPr lang="en-US" sz="2400" dirty="0" smtClean="0"/>
              <a:t>Steel type, used in calculations – Armco</a:t>
            </a:r>
          </a:p>
          <a:p>
            <a:r>
              <a:rPr lang="en-US" sz="2400" dirty="0" smtClean="0"/>
              <a:t>Calculations was made for total currents  1.6, 10, 20, 30, 35, 36 kA</a:t>
            </a:r>
          </a:p>
          <a:p>
            <a:r>
              <a:rPr lang="en-US" sz="2400" dirty="0" smtClean="0"/>
              <a:t>Yoke length 875 mm.</a:t>
            </a:r>
          </a:p>
          <a:p>
            <a:r>
              <a:rPr lang="en-US" sz="2400" dirty="0" smtClean="0"/>
              <a:t>Inscribed radius 70 mm.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758" y="1435995"/>
            <a:ext cx="6748047" cy="49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763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Field in yoke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0" y="945581"/>
            <a:ext cx="5972175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Field in yoke (</a:t>
            </a:r>
            <a:r>
              <a:rPr lang="en-US" sz="2000" dirty="0" err="1" smtClean="0"/>
              <a:t>kGs</a:t>
            </a:r>
            <a:r>
              <a:rPr lang="en-US" sz="2000" dirty="0" smtClean="0"/>
              <a:t>) at maximal gradient value</a:t>
            </a:r>
            <a:endParaRPr lang="ru-RU" sz="2000" dirty="0"/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5832909" y="945581"/>
            <a:ext cx="6244791" cy="4548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Permeability in yoke at maximal gradient value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960" t="2893" r="19891" b="6284"/>
          <a:stretch/>
        </p:blipFill>
        <p:spPr>
          <a:xfrm>
            <a:off x="414693" y="1458227"/>
            <a:ext cx="5557481" cy="518620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960" t="3705" r="19428" b="6082"/>
          <a:stretch/>
        </p:blipFill>
        <p:spPr>
          <a:xfrm>
            <a:off x="6386868" y="1427448"/>
            <a:ext cx="5641170" cy="51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42542"/>
            <a:ext cx="12192000" cy="69500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Yoke saturation and longitudinal field distribution 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54104689"/>
              </p:ext>
            </p:extLst>
          </p:nvPr>
        </p:nvGraphicFramePr>
        <p:xfrm>
          <a:off x="312821" y="1446834"/>
          <a:ext cx="5706979" cy="4730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12043" y="1494210"/>
            <a:ext cx="5881484" cy="44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4952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Contents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632030"/>
            <a:ext cx="10515600" cy="513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Contents</a:t>
            </a:r>
          </a:p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Parameters of multipoles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Wire for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coils</a:t>
            </a:r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1-b</a:t>
            </a:r>
            <a:endParaRPr lang="en-US" sz="1600" dirty="0"/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Quadrupole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1-a</a:t>
            </a:r>
            <a:endParaRPr lang="en-US" sz="1600" dirty="0"/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Quadrupole 2</a:t>
            </a:r>
            <a:endParaRPr lang="en-US" sz="1600" dirty="0"/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Sextupole</a:t>
            </a:r>
            <a:endParaRPr lang="en-US" sz="1600" dirty="0"/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3D CAD model of cermet outlet Field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 yoke</a:t>
            </a:r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Calculated parameters of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multipolesField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quality</a:t>
            </a:r>
          </a:p>
          <a:p>
            <a:pPr>
              <a:lnSpc>
                <a:spcPct val="170000"/>
              </a:lnSpc>
              <a:buFont typeface="+mj-lt"/>
              <a:buAutoNum type="arabicPeriod"/>
            </a:pPr>
            <a:endParaRPr lang="en-US" sz="1900" dirty="0" smtClean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Field quality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98785" y="6026867"/>
            <a:ext cx="5972175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Field quality at 65 mm radius</a:t>
            </a:r>
            <a:endParaRPr lang="ru-RU" sz="20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4626958"/>
              </p:ext>
            </p:extLst>
          </p:nvPr>
        </p:nvGraphicFramePr>
        <p:xfrm>
          <a:off x="838200" y="850232"/>
          <a:ext cx="10134600" cy="5176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239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3D CAD model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Quadrupole-1a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55" y="682907"/>
            <a:ext cx="6473459" cy="6192344"/>
          </a:xfrm>
        </p:spPr>
      </p:pic>
    </p:spTree>
    <p:extLst>
      <p:ext uri="{BB962C8B-B14F-4D97-AF65-F5344CB8AC3E}">
        <p14:creationId xmlns:p14="http://schemas.microsoft.com/office/powerpoint/2010/main" val="42515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Yoke construction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Quadrupole-1a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291390" y="5997839"/>
            <a:ext cx="1732548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Single plate</a:t>
            </a:r>
            <a:endParaRPr lang="ru-RU" sz="2000" dirty="0"/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7708232" y="5997839"/>
            <a:ext cx="2582779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Segment of yoke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7" y="1310321"/>
            <a:ext cx="484693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8923"/>
          <a:stretch/>
        </p:blipFill>
        <p:spPr>
          <a:xfrm>
            <a:off x="5437855" y="1310321"/>
            <a:ext cx="6617787" cy="44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Diemensions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yoke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Quadrupole-1a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536" t="4658" r="12777" b="15588"/>
          <a:stretch/>
        </p:blipFill>
        <p:spPr>
          <a:xfrm>
            <a:off x="1203159" y="682907"/>
            <a:ext cx="9162065" cy="617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73241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Construction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coil 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Quadrupole-1a 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5925" y="473242"/>
            <a:ext cx="9028101" cy="63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6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707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Construction of Quadrupole2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74491" y="6211084"/>
            <a:ext cx="4794422" cy="6357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Quarter of yoke with coils (dimensions are in cm)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0" y="544011"/>
            <a:ext cx="8149136" cy="573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940233" y="998030"/>
            <a:ext cx="4251767" cy="213018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Coil contain 4 separate segments 11 turns each (length of wire in segments varies from 42 to 50 meters)</a:t>
            </a:r>
          </a:p>
          <a:p>
            <a:r>
              <a:rPr lang="en-US" sz="2400" dirty="0" smtClean="0"/>
              <a:t>Maximal current – 76 kA ( 1730 A per turn</a:t>
            </a:r>
            <a:r>
              <a:rPr lang="en-US" dirty="0" smtClean="0"/>
              <a:t>)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595043"/>
              </p:ext>
            </p:extLst>
          </p:nvPr>
        </p:nvGraphicFramePr>
        <p:xfrm>
          <a:off x="8461962" y="3068972"/>
          <a:ext cx="3049072" cy="3532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Лист" r:id="rId4" imgW="3305077" imgH="3829185" progId="Excel.Sheet.12">
                  <p:embed/>
                </p:oleObj>
              </mc:Choice>
              <mc:Fallback>
                <p:oleObj name="Лист" r:id="rId4" imgW="3305077" imgH="38291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61962" y="3068972"/>
                        <a:ext cx="3049072" cy="3532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885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763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Preliminary construction 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Quadrupole-2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coil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1" y="650830"/>
            <a:ext cx="5301205" cy="620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4"/>
          <p:cNvSpPr txBox="1">
            <a:spLocks/>
          </p:cNvSpPr>
          <p:nvPr/>
        </p:nvSpPr>
        <p:spPr>
          <a:xfrm>
            <a:off x="6169306" y="871283"/>
            <a:ext cx="5096719" cy="5386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Longitudinal dimensions of all segments of coil are equal on area 96 mm.</a:t>
            </a:r>
          </a:p>
          <a:p>
            <a:r>
              <a:rPr lang="en-US" sz="2400" dirty="0" smtClean="0"/>
              <a:t>The ends of  wire in segments are directed upwards (along the neck of the yoke)</a:t>
            </a:r>
          </a:p>
          <a:p>
            <a:r>
              <a:rPr lang="en-US" sz="2400" dirty="0" smtClean="0"/>
              <a:t>We </a:t>
            </a:r>
            <a:r>
              <a:rPr lang="en-US" sz="2400" dirty="0"/>
              <a:t>propose to make not a monolithic, but a composite coil and place the segments in the frame and rigidly fix them in places of their equal longitudinal size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782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9446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3D magnetic calculations for quadrupole2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49010"/>
            <a:ext cx="7205008" cy="509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4"/>
          <p:cNvSpPr txBox="1">
            <a:spLocks/>
          </p:cNvSpPr>
          <p:nvPr/>
        </p:nvSpPr>
        <p:spPr>
          <a:xfrm>
            <a:off x="7095281" y="1311121"/>
            <a:ext cx="5096719" cy="5386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Calculations was made at “Mermaid” software for magneto-static </a:t>
            </a:r>
            <a:r>
              <a:rPr lang="en-US" sz="2400" dirty="0" err="1" smtClean="0"/>
              <a:t>calculatins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Calculated 1/8 of quadrupole magnet</a:t>
            </a:r>
          </a:p>
          <a:p>
            <a:r>
              <a:rPr lang="en-US" sz="2400" dirty="0" smtClean="0"/>
              <a:t>Steel type, used in calculations – Armco</a:t>
            </a:r>
          </a:p>
          <a:p>
            <a:r>
              <a:rPr lang="en-US" sz="2400" dirty="0" smtClean="0"/>
              <a:t>Calculations was made for total currents  10, 20, 40, 60, 75.4 kA</a:t>
            </a:r>
          </a:p>
          <a:p>
            <a:r>
              <a:rPr lang="en-US" sz="2400" dirty="0" smtClean="0"/>
              <a:t>Yoke length 1060 mm.</a:t>
            </a:r>
          </a:p>
          <a:p>
            <a:r>
              <a:rPr lang="en-US" sz="2400" dirty="0" smtClean="0"/>
              <a:t>Inscribed radius 163 mm.</a:t>
            </a:r>
          </a:p>
        </p:txBody>
      </p:sp>
    </p:spTree>
    <p:extLst>
      <p:ext uri="{BB962C8B-B14F-4D97-AF65-F5344CB8AC3E}">
        <p14:creationId xmlns:p14="http://schemas.microsoft.com/office/powerpoint/2010/main" val="41799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763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Field in yoke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4524" r="19900" b="5509"/>
          <a:stretch/>
        </p:blipFill>
        <p:spPr bwMode="auto">
          <a:xfrm>
            <a:off x="0" y="1386731"/>
            <a:ext cx="5859553" cy="547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4816" r="19192" b="5799"/>
          <a:stretch/>
        </p:blipFill>
        <p:spPr bwMode="auto">
          <a:xfrm>
            <a:off x="6393083" y="1412676"/>
            <a:ext cx="5798917" cy="544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Текст 2"/>
          <p:cNvSpPr txBox="1">
            <a:spLocks/>
          </p:cNvSpPr>
          <p:nvPr/>
        </p:nvSpPr>
        <p:spPr>
          <a:xfrm>
            <a:off x="0" y="945581"/>
            <a:ext cx="5972175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Field in yoke (</a:t>
            </a:r>
            <a:r>
              <a:rPr lang="en-US" sz="2000" dirty="0" err="1" smtClean="0"/>
              <a:t>kGs</a:t>
            </a:r>
            <a:r>
              <a:rPr lang="en-US" sz="2000" dirty="0" smtClean="0"/>
              <a:t>) at maximal gradient value</a:t>
            </a:r>
            <a:endParaRPr lang="ru-RU" sz="2000" dirty="0"/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5832909" y="945581"/>
            <a:ext cx="6244791" cy="4548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Permeability in yoke at maximal gradient value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1648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42542"/>
            <a:ext cx="12192000" cy="69500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Yoke saturation and longitudinal field distribution 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835"/>
            <a:ext cx="5976248" cy="490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48" y="1400537"/>
            <a:ext cx="6060230" cy="493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876161"/>
              </p:ext>
            </p:extLst>
          </p:nvPr>
        </p:nvGraphicFramePr>
        <p:xfrm>
          <a:off x="613462" y="2060296"/>
          <a:ext cx="11076969" cy="2153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5947"/>
                <a:gridCol w="1665042"/>
                <a:gridCol w="1059140"/>
                <a:gridCol w="1334292"/>
                <a:gridCol w="1334292"/>
                <a:gridCol w="1334292"/>
                <a:gridCol w="1659672"/>
                <a:gridCol w="1334292"/>
              </a:tblGrid>
              <a:tr h="47456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aseline="0" dirty="0">
                          <a:effectLst/>
                        </a:rPr>
                        <a:t>2.4.2.2.1</a:t>
                      </a:r>
                      <a:endParaRPr lang="ru-RU" sz="16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Quadrupole 1a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1.6 T/m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</a:rPr>
                        <a:t>15.4 T/m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</a:rPr>
                        <a:t>0.933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Ø 130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±1∙10</a:t>
                      </a:r>
                      <a:r>
                        <a:rPr lang="en-GB" sz="1600" b="0" baseline="300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715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2.4.2.2.1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Quadrupole 1b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1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1.2 T/m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11.8 T/m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1.244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Ø 180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±1∙10</a:t>
                      </a:r>
                      <a:r>
                        <a:rPr lang="en-GB" sz="1600" b="0" baseline="30000" dirty="0">
                          <a:effectLst/>
                        </a:rPr>
                        <a:t>-3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716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2.4.2.2.2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u="sng" dirty="0">
                          <a:effectLst/>
                        </a:rPr>
                        <a:t>Quadrupole 2</a:t>
                      </a:r>
                      <a:endParaRPr lang="ru-RU" sz="16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>
                          <a:effectLst/>
                        </a:rPr>
                        <a:t>1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0.6 T/m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6.1 T/m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1.200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380 × 240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±1∙10</a:t>
                      </a:r>
                      <a:r>
                        <a:rPr lang="en-GB" sz="1600" b="0" baseline="30000" dirty="0">
                          <a:effectLst/>
                        </a:rPr>
                        <a:t>-3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480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2.4.2.3.1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u="sng" dirty="0" err="1">
                          <a:effectLst/>
                        </a:rPr>
                        <a:t>Sextupole</a:t>
                      </a:r>
                      <a:r>
                        <a:rPr lang="en-GB" sz="1600" b="1" u="sng" dirty="0">
                          <a:effectLst/>
                        </a:rPr>
                        <a:t> 1</a:t>
                      </a:r>
                      <a:endParaRPr lang="ru-RU" sz="16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>
                          <a:effectLst/>
                        </a:rPr>
                        <a:t>2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3.5 T/m</a:t>
                      </a:r>
                      <a:r>
                        <a:rPr lang="en-GB" sz="1600" b="0" baseline="30000" dirty="0">
                          <a:effectLst/>
                        </a:rPr>
                        <a:t>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34 T/m</a:t>
                      </a:r>
                      <a:r>
                        <a:rPr lang="en-GB" sz="1600" b="0" baseline="30000" dirty="0">
                          <a:effectLst/>
                        </a:rPr>
                        <a:t>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0.600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Ø 380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±5∙10</a:t>
                      </a:r>
                      <a:r>
                        <a:rPr lang="en-GB" sz="1600" b="0" baseline="30000" dirty="0">
                          <a:effectLst/>
                        </a:rPr>
                        <a:t>-3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Parameters of multipoles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090863" y="34147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4481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Field quality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" y="1794076"/>
            <a:ext cx="6178976" cy="465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770927"/>
            <a:ext cx="6001949" cy="459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Текст 2"/>
          <p:cNvSpPr txBox="1">
            <a:spLocks/>
          </p:cNvSpPr>
          <p:nvPr/>
        </p:nvSpPr>
        <p:spPr>
          <a:xfrm>
            <a:off x="138896" y="1107627"/>
            <a:ext cx="5972175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Field quality at 140 mm radius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21586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4481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Field quality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562522"/>
              </p:ext>
            </p:extLst>
          </p:nvPr>
        </p:nvGraphicFramePr>
        <p:xfrm>
          <a:off x="838200" y="997159"/>
          <a:ext cx="6581274" cy="517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8622" r="39397"/>
          <a:stretch/>
        </p:blipFill>
        <p:spPr>
          <a:xfrm>
            <a:off x="8173452" y="997159"/>
            <a:ext cx="2221832" cy="55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07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3D CAD model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Quadrupole-2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67"/>
          <a:stretch/>
        </p:blipFill>
        <p:spPr>
          <a:xfrm>
            <a:off x="0" y="682906"/>
            <a:ext cx="6410597" cy="617509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62" y="947602"/>
            <a:ext cx="5097738" cy="364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3D CAD model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Quadrupole-2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Покадровый план3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399" y="682907"/>
            <a:ext cx="9205063" cy="5846231"/>
          </a:xfrm>
        </p:spPr>
      </p:pic>
    </p:spTree>
    <p:extLst>
      <p:ext uri="{BB962C8B-B14F-4D97-AF65-F5344CB8AC3E}">
        <p14:creationId xmlns:p14="http://schemas.microsoft.com/office/powerpoint/2010/main" val="193946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Yoke construction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Quadrupole-2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291390" y="5997839"/>
            <a:ext cx="1732548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Single plate</a:t>
            </a:r>
            <a:endParaRPr lang="ru-RU" sz="2000" dirty="0"/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7708232" y="5997839"/>
            <a:ext cx="2582779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Segment of yoke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" y="1310321"/>
            <a:ext cx="5181600" cy="419674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83" y="1345800"/>
            <a:ext cx="6747017" cy="41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1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Diemensions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yoke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Quadrupole-2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191" t="7126" r="2213" b="14419"/>
          <a:stretch/>
        </p:blipFill>
        <p:spPr>
          <a:xfrm>
            <a:off x="1082842" y="682907"/>
            <a:ext cx="10305454" cy="617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73241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Construction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coil 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Quadrupole-2 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1757" y="481468"/>
            <a:ext cx="9016469" cy="63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73241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Construction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coil 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Quadrupole-2 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Покадровый план2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3892" y="473242"/>
            <a:ext cx="7181265" cy="6032440"/>
          </a:xfrm>
        </p:spPr>
      </p:pic>
    </p:spTree>
    <p:extLst>
      <p:ext uri="{BB962C8B-B14F-4D97-AF65-F5344CB8AC3E}">
        <p14:creationId xmlns:p14="http://schemas.microsoft.com/office/powerpoint/2010/main" val="264327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707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Construction of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sextupole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6356633" y="1321445"/>
            <a:ext cx="5626819" cy="11731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Coil </a:t>
            </a:r>
            <a:r>
              <a:rPr lang="en-US" sz="1800" dirty="0" smtClean="0"/>
              <a:t>contain 28 turns </a:t>
            </a:r>
            <a:r>
              <a:rPr lang="en-US" sz="1800" dirty="0"/>
              <a:t>(length of wire </a:t>
            </a:r>
            <a:r>
              <a:rPr lang="en-US" sz="1800" dirty="0" smtClean="0"/>
              <a:t>58 </a:t>
            </a:r>
            <a:r>
              <a:rPr lang="en-US" sz="1800" dirty="0"/>
              <a:t>meters)</a:t>
            </a:r>
          </a:p>
          <a:p>
            <a:r>
              <a:rPr lang="en-US" sz="1800" dirty="0"/>
              <a:t>Maximal current – </a:t>
            </a:r>
            <a:r>
              <a:rPr lang="en-US" sz="1800" dirty="0" smtClean="0"/>
              <a:t>52 </a:t>
            </a:r>
            <a:r>
              <a:rPr lang="en-US" sz="1800" dirty="0"/>
              <a:t>kA ( </a:t>
            </a:r>
            <a:r>
              <a:rPr lang="en-US" sz="1800" dirty="0" smtClean="0"/>
              <a:t>1857 </a:t>
            </a:r>
            <a:r>
              <a:rPr lang="en-US" sz="1800" dirty="0"/>
              <a:t>A per turn)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 t="18596" r="27980" b="22364"/>
          <a:stretch/>
        </p:blipFill>
        <p:spPr>
          <a:xfrm>
            <a:off x="1483896" y="875643"/>
            <a:ext cx="3938336" cy="5720647"/>
          </a:xfr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857325"/>
              </p:ext>
            </p:extLst>
          </p:nvPr>
        </p:nvGraphicFramePr>
        <p:xfrm>
          <a:off x="7034129" y="2245937"/>
          <a:ext cx="3289299" cy="4200525"/>
        </p:xfrm>
        <a:graphic>
          <a:graphicData uri="http://schemas.openxmlformats.org/drawingml/2006/table">
            <a:tbl>
              <a:tblPr/>
              <a:tblGrid>
                <a:gridCol w="712999"/>
                <a:gridCol w="608425"/>
                <a:gridCol w="608425"/>
                <a:gridCol w="751025"/>
                <a:gridCol w="608425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Sextupole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(mm)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 (mm)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(mm)=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A=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Hyperbola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Y^3-3*Y*X^2=R^3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B=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227.81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-369.6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-97.19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227.81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937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1022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3D magnetic calculations for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sextupole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Объект 4"/>
          <p:cNvSpPr txBox="1">
            <a:spLocks/>
          </p:cNvSpPr>
          <p:nvPr/>
        </p:nvSpPr>
        <p:spPr>
          <a:xfrm>
            <a:off x="7118634" y="1947087"/>
            <a:ext cx="4832736" cy="36355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Calculations was made at “Mermaid” software for magneto-static </a:t>
            </a:r>
            <a:r>
              <a:rPr lang="en-US" sz="1800" dirty="0" err="1" smtClean="0"/>
              <a:t>calculatins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Calculated 1/8 of </a:t>
            </a:r>
            <a:r>
              <a:rPr lang="en-US" sz="1800" dirty="0" err="1" smtClean="0"/>
              <a:t>sextupole</a:t>
            </a:r>
            <a:r>
              <a:rPr lang="en-US" sz="1800" dirty="0" smtClean="0"/>
              <a:t> magnet</a:t>
            </a:r>
          </a:p>
          <a:p>
            <a:r>
              <a:rPr lang="en-US" sz="1800" dirty="0" smtClean="0"/>
              <a:t>Steel type, used in calculations – Armco</a:t>
            </a:r>
          </a:p>
          <a:p>
            <a:r>
              <a:rPr lang="en-US" sz="1800" dirty="0" smtClean="0"/>
              <a:t>Calculations was made for total currents  </a:t>
            </a:r>
            <a:r>
              <a:rPr lang="en-US" sz="1800" dirty="0"/>
              <a:t>5</a:t>
            </a:r>
            <a:r>
              <a:rPr lang="en-US" sz="1800" dirty="0" smtClean="0"/>
              <a:t>, 10, 20, 30, 40, 52 kA</a:t>
            </a:r>
          </a:p>
          <a:p>
            <a:r>
              <a:rPr lang="en-US" sz="1800" dirty="0" smtClean="0"/>
              <a:t>Yoke length 490 mm,  inscribed radius  200 mm.</a:t>
            </a:r>
          </a:p>
          <a:p>
            <a:r>
              <a:rPr lang="en-US" sz="1800" dirty="0" smtClean="0"/>
              <a:t>Length of wire, required for coil is about 58 meters. </a:t>
            </a:r>
          </a:p>
          <a:p>
            <a:r>
              <a:rPr lang="en-US" sz="1800" dirty="0" smtClean="0"/>
              <a:t>Imax= 1857A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637" t="18691" r="7129" b="17529"/>
          <a:stretch/>
        </p:blipFill>
        <p:spPr>
          <a:xfrm>
            <a:off x="411961" y="1502173"/>
            <a:ext cx="6586430" cy="452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88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977643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Wire for coils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0" name="Picture 2" descr="rr_w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26218"/>
          <a:stretch>
            <a:fillRect/>
          </a:stretch>
        </p:blipFill>
        <p:spPr bwMode="auto">
          <a:xfrm>
            <a:off x="6423949" y="1365813"/>
            <a:ext cx="5405377" cy="532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54256" cy="4690922"/>
          </a:xfrm>
        </p:spPr>
        <p:txBody>
          <a:bodyPr/>
          <a:lstStyle/>
          <a:p>
            <a:r>
              <a:rPr lang="en-US" dirty="0" smtClean="0"/>
              <a:t>Wire 2000A-H</a:t>
            </a:r>
          </a:p>
          <a:p>
            <a:r>
              <a:rPr lang="en-US" dirty="0" smtClean="0"/>
              <a:t>Minimal bending radius 120-130 mm.</a:t>
            </a:r>
            <a:endParaRPr lang="en-US" dirty="0"/>
          </a:p>
          <a:p>
            <a:r>
              <a:rPr lang="en-US" dirty="0" smtClean="0"/>
              <a:t>Maximal length of wire – 60 m.</a:t>
            </a:r>
          </a:p>
          <a:p>
            <a:r>
              <a:rPr lang="en-US" dirty="0" smtClean="0"/>
              <a:t>Maximal current 2000  </a:t>
            </a:r>
            <a:r>
              <a:rPr lang="en-US" dirty="0" err="1" smtClean="0"/>
              <a:t>Amper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0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9676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Field in yoke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0" y="945581"/>
            <a:ext cx="5972175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Field in yoke (</a:t>
            </a:r>
            <a:r>
              <a:rPr lang="en-US" sz="2000" dirty="0" err="1" smtClean="0"/>
              <a:t>kGs</a:t>
            </a:r>
            <a:r>
              <a:rPr lang="en-US" sz="2000" dirty="0" smtClean="0"/>
              <a:t>) at maximal gradient value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89650" y="945581"/>
            <a:ext cx="5044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Permeability </a:t>
            </a:r>
            <a:r>
              <a:rPr lang="en-US" sz="2000" dirty="0"/>
              <a:t>in yoke at maximal gradient value</a:t>
            </a:r>
            <a:endParaRPr lang="ru-RU" sz="20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805" t="3706" r="19118" b="6285"/>
          <a:stretch/>
        </p:blipFill>
        <p:spPr>
          <a:xfrm>
            <a:off x="427830" y="1524131"/>
            <a:ext cx="5744942" cy="524744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114" t="4315" r="19737" b="6285"/>
          <a:stretch/>
        </p:blipFill>
        <p:spPr>
          <a:xfrm>
            <a:off x="6336633" y="1475704"/>
            <a:ext cx="5802190" cy="532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19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2825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Yoke saturation and longitudinal field distribution </a:t>
            </a:r>
            <a:endParaRPr lang="ru-RU" sz="32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3427288"/>
              </p:ext>
            </p:extLst>
          </p:nvPr>
        </p:nvGraphicFramePr>
        <p:xfrm>
          <a:off x="136358" y="1412750"/>
          <a:ext cx="5883442" cy="5108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499937"/>
            <a:ext cx="5873967" cy="44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00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Field quality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98785" y="6026867"/>
            <a:ext cx="5972175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Field quality at 190 mm radius</a:t>
            </a:r>
            <a:endParaRPr lang="ru-RU" sz="2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52460052"/>
              </p:ext>
            </p:extLst>
          </p:nvPr>
        </p:nvGraphicFramePr>
        <p:xfrm>
          <a:off x="922420" y="842211"/>
          <a:ext cx="10186738" cy="5109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8966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3D CAD model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Sextupole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12" y="681545"/>
            <a:ext cx="6321513" cy="6176455"/>
          </a:xfrm>
        </p:spPr>
      </p:pic>
    </p:spTree>
    <p:extLst>
      <p:ext uri="{BB962C8B-B14F-4D97-AF65-F5344CB8AC3E}">
        <p14:creationId xmlns:p14="http://schemas.microsoft.com/office/powerpoint/2010/main" val="345927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Yoke construction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Sextupole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291390" y="5997839"/>
            <a:ext cx="1732548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Single plate</a:t>
            </a:r>
            <a:endParaRPr lang="ru-RU" sz="2000" dirty="0"/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7708232" y="5997839"/>
            <a:ext cx="2582779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Segment of yoke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1" y="1384467"/>
            <a:ext cx="4271100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02" y="1384467"/>
            <a:ext cx="6036900" cy="455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Diemensions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of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yoke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Sextupole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3210" y="682907"/>
            <a:ext cx="8738937" cy="617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1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73241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Construction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coil of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Sextupole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1652" y="473242"/>
            <a:ext cx="9028101" cy="63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3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3D CAD model of cermet outlet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1" y="938463"/>
            <a:ext cx="9896251" cy="300160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0" y="3940070"/>
            <a:ext cx="9841832" cy="291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Parts of cermet outlet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0842" t="11250" r="1161" b="39078"/>
          <a:stretch/>
        </p:blipFill>
        <p:spPr>
          <a:xfrm>
            <a:off x="4180524" y="1292507"/>
            <a:ext cx="7952334" cy="3544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0855" t="30606" r="27434" b="44307"/>
          <a:stretch/>
        </p:blipFill>
        <p:spPr>
          <a:xfrm>
            <a:off x="947620" y="682907"/>
            <a:ext cx="2942591" cy="2149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7" t="20702" r="37193" b="27485"/>
          <a:stretch/>
        </p:blipFill>
        <p:spPr>
          <a:xfrm>
            <a:off x="1199399" y="3184637"/>
            <a:ext cx="2289759" cy="33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9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Calculated parameters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multipoles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88959159"/>
              </p:ext>
            </p:extLst>
          </p:nvPr>
        </p:nvGraphicFramePr>
        <p:xfrm>
          <a:off x="557513" y="1233191"/>
          <a:ext cx="11076972" cy="2751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9519"/>
                <a:gridCol w="1668379"/>
                <a:gridCol w="1066800"/>
                <a:gridCol w="1323473"/>
                <a:gridCol w="1331495"/>
                <a:gridCol w="1339516"/>
                <a:gridCol w="1644316"/>
                <a:gridCol w="1343474"/>
              </a:tblGrid>
              <a:tr h="747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PSP code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Magnet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Number of magnets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Min. field strength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Max. field strength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Effective length (m)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Useable aperture (mm)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Field Quality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</a:tr>
              <a:tr h="548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2.4.2.2.1.1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Quadrupole 1a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1.6 T/m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15.4 T/m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0.933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Ø</a:t>
                      </a:r>
                      <a:r>
                        <a:rPr lang="en-US" sz="1600">
                          <a:effectLst/>
                        </a:rPr>
                        <a:t>130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±</a:t>
                      </a:r>
                      <a:r>
                        <a:rPr lang="en-US" sz="1600">
                          <a:effectLst/>
                        </a:rPr>
                        <a:t>1·10</a:t>
                      </a:r>
                      <a:r>
                        <a:rPr lang="en-US" sz="1600" baseline="30000">
                          <a:effectLst/>
                        </a:rPr>
                        <a:t>-3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</a:tr>
              <a:tr h="548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2.4.2.2.1.2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Quadrupole 1b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 T/m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11.8 T/m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1.244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Ø</a:t>
                      </a:r>
                      <a:r>
                        <a:rPr lang="en-US" sz="1600">
                          <a:effectLst/>
                        </a:rPr>
                        <a:t>180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±</a:t>
                      </a:r>
                      <a:r>
                        <a:rPr lang="en-US" sz="1600">
                          <a:effectLst/>
                        </a:rPr>
                        <a:t>1.5·10</a:t>
                      </a:r>
                      <a:r>
                        <a:rPr lang="en-US" sz="1600" baseline="30000">
                          <a:effectLst/>
                        </a:rPr>
                        <a:t>-3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</a:tr>
              <a:tr h="30263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2.4.2.2.2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Quadrupole 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0.6 T/m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6.1 T/m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Ø</a:t>
                      </a:r>
                      <a:r>
                        <a:rPr lang="en-US" sz="1600">
                          <a:effectLst/>
                        </a:rPr>
                        <a:t>280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±</a:t>
                      </a:r>
                      <a:r>
                        <a:rPr lang="en-US" sz="1600">
                          <a:effectLst/>
                        </a:rPr>
                        <a:t>1.5·10</a:t>
                      </a:r>
                      <a:r>
                        <a:rPr lang="en-US" sz="1600" baseline="30000">
                          <a:effectLst/>
                        </a:rPr>
                        <a:t>-3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</a:tr>
              <a:tr h="3026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380x240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±</a:t>
                      </a:r>
                      <a:r>
                        <a:rPr lang="en-US" sz="1600">
                          <a:effectLst/>
                        </a:rPr>
                        <a:t>7·10</a:t>
                      </a:r>
                      <a:r>
                        <a:rPr lang="en-US" sz="1600" baseline="30000">
                          <a:effectLst/>
                        </a:rPr>
                        <a:t>-3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</a:tr>
              <a:tr h="302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2.4.2.3.1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Sextupole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3.5 T/m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34 T/m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Ø</a:t>
                      </a:r>
                      <a:r>
                        <a:rPr lang="en-US" sz="1600" dirty="0">
                          <a:effectLst/>
                        </a:rPr>
                        <a:t>380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±</a:t>
                      </a:r>
                      <a:r>
                        <a:rPr lang="en-US" sz="1600" dirty="0">
                          <a:effectLst/>
                        </a:rPr>
                        <a:t>6·10</a:t>
                      </a:r>
                      <a:r>
                        <a:rPr lang="en-US" sz="1600" baseline="30000" dirty="0">
                          <a:effectLst/>
                        </a:rPr>
                        <a:t>-3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86" marR="56186" marT="0" marB="0"/>
                </a:tc>
              </a:tr>
            </a:tbl>
          </a:graphicData>
        </a:graphic>
      </p:graphicFrame>
      <p:sp>
        <p:nvSpPr>
          <p:cNvPr id="8" name="Текст 2"/>
          <p:cNvSpPr txBox="1">
            <a:spLocks/>
          </p:cNvSpPr>
          <p:nvPr/>
        </p:nvSpPr>
        <p:spPr>
          <a:xfrm>
            <a:off x="3298785" y="6026867"/>
            <a:ext cx="5972175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582130"/>
              </p:ext>
            </p:extLst>
          </p:nvPr>
        </p:nvGraphicFramePr>
        <p:xfrm>
          <a:off x="557513" y="4385829"/>
          <a:ext cx="11076969" cy="2153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5947"/>
                <a:gridCol w="1665042"/>
                <a:gridCol w="1059140"/>
                <a:gridCol w="1334292"/>
                <a:gridCol w="1334292"/>
                <a:gridCol w="1334292"/>
                <a:gridCol w="1659672"/>
                <a:gridCol w="1334292"/>
              </a:tblGrid>
              <a:tr h="47456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aseline="0" dirty="0">
                          <a:effectLst/>
                        </a:rPr>
                        <a:t>2.4.2.2.1</a:t>
                      </a:r>
                      <a:endParaRPr lang="ru-RU" sz="16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Quadrupole 1a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1.6 T/m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</a:rPr>
                        <a:t>15.4 T/m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</a:rPr>
                        <a:t>0.933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Ø 130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±1∙10</a:t>
                      </a:r>
                      <a:r>
                        <a:rPr lang="en-GB" sz="1600" b="0" baseline="300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715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2.4.2.2.1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Quadrupole 1b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1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1.2 T/m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11.8 T/m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1.244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Ø 180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±1∙10</a:t>
                      </a:r>
                      <a:r>
                        <a:rPr lang="en-GB" sz="1600" b="0" baseline="30000" dirty="0">
                          <a:effectLst/>
                        </a:rPr>
                        <a:t>-3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716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2.4.2.2.2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u="sng" dirty="0">
                          <a:effectLst/>
                        </a:rPr>
                        <a:t>Quadrupole 2</a:t>
                      </a:r>
                      <a:endParaRPr lang="ru-RU" sz="16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>
                          <a:effectLst/>
                        </a:rPr>
                        <a:t>1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0.6 T/m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6.1 T/m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1.200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380 × 240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±1∙10</a:t>
                      </a:r>
                      <a:r>
                        <a:rPr lang="en-GB" sz="1600" b="0" baseline="30000" dirty="0">
                          <a:effectLst/>
                        </a:rPr>
                        <a:t>-3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480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2.4.2.3.1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u="sng" dirty="0" err="1">
                          <a:effectLst/>
                        </a:rPr>
                        <a:t>Sextupole</a:t>
                      </a:r>
                      <a:r>
                        <a:rPr lang="en-GB" sz="1600" b="1" u="sng" dirty="0">
                          <a:effectLst/>
                        </a:rPr>
                        <a:t> 1</a:t>
                      </a:r>
                      <a:endParaRPr lang="ru-RU" sz="16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>
                          <a:effectLst/>
                        </a:rPr>
                        <a:t>2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3.5 T/m</a:t>
                      </a:r>
                      <a:r>
                        <a:rPr lang="en-GB" sz="1600" b="0" baseline="30000" dirty="0">
                          <a:effectLst/>
                        </a:rPr>
                        <a:t>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34 T/m</a:t>
                      </a:r>
                      <a:r>
                        <a:rPr lang="en-GB" sz="1600" b="0" baseline="30000" dirty="0">
                          <a:effectLst/>
                        </a:rPr>
                        <a:t>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0.600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Ø 380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effectLst/>
                        </a:rPr>
                        <a:t>±5∙10</a:t>
                      </a:r>
                      <a:r>
                        <a:rPr lang="en-GB" sz="1600" b="0" baseline="30000" dirty="0">
                          <a:effectLst/>
                        </a:rPr>
                        <a:t>-3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57513" y="4000454"/>
            <a:ext cx="1047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Required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7513" y="831773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Roboto"/>
              </a:rPr>
              <a:t>Obtained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00731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707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Construction of Quadrupole-1b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74491" y="6211084"/>
            <a:ext cx="4794422" cy="6357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Quarter of yoke with coils (dimensions are in cm)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940233" y="1326893"/>
            <a:ext cx="3914884" cy="186548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Coil contain 4 separate segments </a:t>
            </a:r>
            <a:r>
              <a:rPr lang="en-US" sz="2400" dirty="0"/>
              <a:t>9</a:t>
            </a:r>
            <a:r>
              <a:rPr lang="en-US" sz="2400" dirty="0" smtClean="0"/>
              <a:t> turns each (36 turns)</a:t>
            </a:r>
          </a:p>
          <a:p>
            <a:r>
              <a:rPr lang="en-US" sz="2400" dirty="0" smtClean="0"/>
              <a:t>Maximal current – 50 kA ( 1390 A per turn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6" t="16519" r="20975" b="26220"/>
          <a:stretch/>
        </p:blipFill>
        <p:spPr>
          <a:xfrm>
            <a:off x="413438" y="982494"/>
            <a:ext cx="7526793" cy="5169653"/>
          </a:xfr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037573"/>
              </p:ext>
            </p:extLst>
          </p:nvPr>
        </p:nvGraphicFramePr>
        <p:xfrm>
          <a:off x="8566235" y="3192379"/>
          <a:ext cx="2799598" cy="3566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Лист" r:id="rId4" imgW="3305077" imgH="4210185" progId="Excel.Sheet.12">
                  <p:embed/>
                </p:oleObj>
              </mc:Choice>
              <mc:Fallback>
                <p:oleObj name="Лист" r:id="rId4" imgW="3305077" imgH="42101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66235" y="3192379"/>
                        <a:ext cx="2799598" cy="3566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43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763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Preliminary construction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Quadrupole-1b coil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6169306" y="871283"/>
            <a:ext cx="5096719" cy="5386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Longitudinal dimensions of all segments of coil are equal on area 55 mm.</a:t>
            </a:r>
          </a:p>
          <a:p>
            <a:r>
              <a:rPr lang="en-US" sz="2400" dirty="0" smtClean="0"/>
              <a:t>The ends of  wire in segments are directed upwards (along the neck of the yoke)</a:t>
            </a:r>
          </a:p>
          <a:p>
            <a:r>
              <a:rPr lang="en-US" sz="2400" dirty="0" smtClean="0"/>
              <a:t>We </a:t>
            </a:r>
            <a:r>
              <a:rPr lang="en-US" sz="2400" dirty="0"/>
              <a:t>propose to make not a monolithic, but a composite coil and place the segments in the frame and rigidly fix them in places of their equal longitudinal size</a:t>
            </a:r>
            <a:endParaRPr lang="en-US" sz="2400" dirty="0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3" t="18876" r="30476" b="16975"/>
          <a:stretch/>
        </p:blipFill>
        <p:spPr>
          <a:xfrm>
            <a:off x="641685" y="798982"/>
            <a:ext cx="5093368" cy="5947961"/>
          </a:xfrm>
        </p:spPr>
      </p:pic>
    </p:spTree>
    <p:extLst>
      <p:ext uri="{BB962C8B-B14F-4D97-AF65-F5344CB8AC3E}">
        <p14:creationId xmlns:p14="http://schemas.microsoft.com/office/powerpoint/2010/main" val="35625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9446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3D magnetic calculations for quadrupole-1b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7095281" y="1311121"/>
            <a:ext cx="5096719" cy="5386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Calculations was made at “Mermaid” software for magneto-static </a:t>
            </a:r>
            <a:r>
              <a:rPr lang="en-US" sz="2400" dirty="0" err="1" smtClean="0"/>
              <a:t>calculatins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Calculated 1/8 of quadrupole magnet</a:t>
            </a:r>
          </a:p>
          <a:p>
            <a:r>
              <a:rPr lang="en-US" sz="2400" dirty="0" smtClean="0"/>
              <a:t>Steel type, used in calculations – Armco</a:t>
            </a:r>
          </a:p>
          <a:p>
            <a:r>
              <a:rPr lang="en-US" sz="2400" dirty="0" smtClean="0"/>
              <a:t>Calculations was made for total currents  </a:t>
            </a:r>
            <a:r>
              <a:rPr lang="en-US" sz="2400" dirty="0"/>
              <a:t>4</a:t>
            </a:r>
            <a:r>
              <a:rPr lang="en-US" sz="2400" dirty="0" smtClean="0"/>
              <a:t>, 14, 24, 34, 44, 50 kA</a:t>
            </a:r>
          </a:p>
          <a:p>
            <a:r>
              <a:rPr lang="en-US" sz="2400" dirty="0" smtClean="0"/>
              <a:t>Yoke length 1180 mm.</a:t>
            </a:r>
          </a:p>
          <a:p>
            <a:r>
              <a:rPr lang="en-US" sz="2400" dirty="0" smtClean="0"/>
              <a:t>Inscribed radius 95 mm.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87" t="22861" r="22401" b="27737"/>
          <a:stretch/>
        </p:blipFill>
        <p:spPr>
          <a:xfrm>
            <a:off x="66295" y="1810079"/>
            <a:ext cx="6583158" cy="403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763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Field in yoke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0" y="945581"/>
            <a:ext cx="5972175" cy="512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Field in yoke (</a:t>
            </a:r>
            <a:r>
              <a:rPr lang="en-US" sz="2000" dirty="0" err="1" smtClean="0"/>
              <a:t>kGs</a:t>
            </a:r>
            <a:r>
              <a:rPr lang="en-US" sz="2000" dirty="0" smtClean="0"/>
              <a:t>) at maximal gradient value</a:t>
            </a:r>
            <a:endParaRPr lang="ru-RU" sz="2000" dirty="0"/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5832909" y="945581"/>
            <a:ext cx="6244791" cy="4548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Permeability in yoke at maximal gradient value</a:t>
            </a:r>
            <a:endParaRPr lang="ru-RU" sz="20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314" t="5422" r="21757" b="6294"/>
          <a:stretch/>
        </p:blipFill>
        <p:spPr>
          <a:xfrm>
            <a:off x="328864" y="1425910"/>
            <a:ext cx="5649702" cy="528311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578" t="4111" r="22678" b="6285"/>
          <a:stretch/>
        </p:blipFill>
        <p:spPr>
          <a:xfrm>
            <a:off x="6513094" y="1423467"/>
            <a:ext cx="5477329" cy="52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42542"/>
            <a:ext cx="12192000" cy="69500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Yoke saturation and longitudinal field distribution 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92528" y="1446834"/>
            <a:ext cx="6123338" cy="4665207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1630115"/>
              </p:ext>
            </p:extLst>
          </p:nvPr>
        </p:nvGraphicFramePr>
        <p:xfrm>
          <a:off x="489399" y="1455313"/>
          <a:ext cx="5375856" cy="4708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17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2518</TotalTime>
  <Words>1295</Words>
  <Application>Microsoft Office PowerPoint</Application>
  <PresentationFormat>Широкоэкранный</PresentationFormat>
  <Paragraphs>367</Paragraphs>
  <Slides>49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Courier New</vt:lpstr>
      <vt:lpstr>Roboto</vt:lpstr>
      <vt:lpstr>Times New Roman</vt:lpstr>
      <vt:lpstr>Тема Office</vt:lpstr>
      <vt:lpstr>Лист</vt:lpstr>
      <vt:lpstr> Radiation resistant SFRS magnets.</vt:lpstr>
      <vt:lpstr>Contents</vt:lpstr>
      <vt:lpstr>Parameters of multipoles</vt:lpstr>
      <vt:lpstr>Wire for coils</vt:lpstr>
      <vt:lpstr>Construction of Quadrupole-1b</vt:lpstr>
      <vt:lpstr>Preliminary construction of Quadrupole-1b coil</vt:lpstr>
      <vt:lpstr>3D magnetic calculations for quadrupole-1b</vt:lpstr>
      <vt:lpstr>Field in yoke</vt:lpstr>
      <vt:lpstr>Yoke saturation and longitudinal field distribution </vt:lpstr>
      <vt:lpstr> Field quality</vt:lpstr>
      <vt:lpstr> 3D CAD model of Quadrupole-1b</vt:lpstr>
      <vt:lpstr> Yoke construction of Quadrupole-1b</vt:lpstr>
      <vt:lpstr> Diemensions of yoke Quadrupole-1b</vt:lpstr>
      <vt:lpstr> Construction of coil of Quadrupole-1b </vt:lpstr>
      <vt:lpstr>Construction of Quadrupole-1a</vt:lpstr>
      <vt:lpstr>Preliminary construction of Quadrupole-1a coil</vt:lpstr>
      <vt:lpstr>3D magnetic calculations for quadrupole-1a</vt:lpstr>
      <vt:lpstr>Field in yoke</vt:lpstr>
      <vt:lpstr>Yoke saturation and longitudinal field distribution </vt:lpstr>
      <vt:lpstr> Field quality</vt:lpstr>
      <vt:lpstr> 3D CAD model of Quadrupole-1a</vt:lpstr>
      <vt:lpstr> Yoke construction of Quadrupole-1a</vt:lpstr>
      <vt:lpstr> Diemensions of yoke Quadrupole-1a</vt:lpstr>
      <vt:lpstr> Construction of coil of Quadrupole-1a </vt:lpstr>
      <vt:lpstr>Construction of Quadrupole2</vt:lpstr>
      <vt:lpstr>Preliminary construction of Quadrupole-2 coil</vt:lpstr>
      <vt:lpstr>3D magnetic calculations for quadrupole2</vt:lpstr>
      <vt:lpstr>Field in yoke</vt:lpstr>
      <vt:lpstr>Yoke saturation and longitudinal field distribution </vt:lpstr>
      <vt:lpstr> Field quality</vt:lpstr>
      <vt:lpstr> Field quality</vt:lpstr>
      <vt:lpstr> 3D CAD model of Quadrupole-2</vt:lpstr>
      <vt:lpstr> 3D CAD model of Quadrupole-2</vt:lpstr>
      <vt:lpstr> Yoke construction of Quadrupole-2</vt:lpstr>
      <vt:lpstr> Diemensions of yoke Quadrupole-2</vt:lpstr>
      <vt:lpstr> Construction of coil of Quadrupole-2 </vt:lpstr>
      <vt:lpstr> Construction of coil of Quadrupole-2 </vt:lpstr>
      <vt:lpstr>Construction of sextupole</vt:lpstr>
      <vt:lpstr>3D magnetic calculations for sextupole</vt:lpstr>
      <vt:lpstr>Field in yoke</vt:lpstr>
      <vt:lpstr>Yoke saturation and longitudinal field distribution </vt:lpstr>
      <vt:lpstr> Field quality</vt:lpstr>
      <vt:lpstr> 3D CAD model of Sextupole</vt:lpstr>
      <vt:lpstr> Yoke construction of Sextupole</vt:lpstr>
      <vt:lpstr> Diemensions of yoke of Sextupole</vt:lpstr>
      <vt:lpstr> Construction of coil of Sextupole </vt:lpstr>
      <vt:lpstr> 3D CAD model of cermet outlet</vt:lpstr>
      <vt:lpstr> Parts of cermet outlet</vt:lpstr>
      <vt:lpstr> Calculated parameters of multipoles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BINP User</dc:creator>
  <cp:lastModifiedBy>BINP User</cp:lastModifiedBy>
  <cp:revision>234</cp:revision>
  <dcterms:created xsi:type="dcterms:W3CDTF">2019-05-16T06:11:09Z</dcterms:created>
  <dcterms:modified xsi:type="dcterms:W3CDTF">2020-05-28T04:27:49Z</dcterms:modified>
</cp:coreProperties>
</file>