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82" r:id="rId2"/>
    <p:sldId id="296" r:id="rId3"/>
    <p:sldId id="301" r:id="rId4"/>
    <p:sldId id="299" r:id="rId5"/>
    <p:sldId id="304" r:id="rId6"/>
    <p:sldId id="303" r:id="rId7"/>
    <p:sldId id="300" r:id="rId8"/>
  </p:sldIdLst>
  <p:sldSz cx="12801600" cy="9601200" type="A3"/>
  <p:notesSz cx="9774238" cy="6724650"/>
  <p:defaultTextStyle>
    <a:defPPr>
      <a:defRPr lang="en-US"/>
    </a:defPPr>
    <a:lvl1pPr marL="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85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71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56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41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271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12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5979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683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92" d="100"/>
          <a:sy n="92" d="100"/>
        </p:scale>
        <p:origin x="828" y="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cap="none" baseline="0">
                <a:effectLst/>
              </a:rPr>
              <a:t>IntegraL inhomogeneity on elliptical surface</a:t>
            </a:r>
            <a:endParaRPr lang="ru-RU" sz="1400" cap="none" baseline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6.1 T/m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Лист1!$A$3:$A$22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Лист1!$X$3:$X$22</c:f>
              <c:numCache>
                <c:formatCode>0.00E+00</c:formatCode>
                <c:ptCount val="20"/>
                <c:pt idx="0">
                  <c:v>5.0284315129964848E-4</c:v>
                </c:pt>
                <c:pt idx="1">
                  <c:v>5.0335628398208584E-4</c:v>
                </c:pt>
                <c:pt idx="2">
                  <c:v>5.0511793517071617E-4</c:v>
                </c:pt>
                <c:pt idx="3">
                  <c:v>5.0533225551663188E-4</c:v>
                </c:pt>
                <c:pt idx="4">
                  <c:v>5.0330506865787659E-4</c:v>
                </c:pt>
                <c:pt idx="5">
                  <c:v>4.9454464570863291E-4</c:v>
                </c:pt>
                <c:pt idx="6">
                  <c:v>4.758372376878875E-4</c:v>
                </c:pt>
                <c:pt idx="7">
                  <c:v>4.4504250199823219E-4</c:v>
                </c:pt>
                <c:pt idx="8">
                  <c:v>4.0091651414104448E-4</c:v>
                </c:pt>
                <c:pt idx="9">
                  <c:v>3.4765421992356523E-4</c:v>
                </c:pt>
                <c:pt idx="10">
                  <c:v>3.0818799705426453E-4</c:v>
                </c:pt>
                <c:pt idx="11">
                  <c:v>3.1750390721540644E-4</c:v>
                </c:pt>
                <c:pt idx="12">
                  <c:v>4.2299772128580879E-4</c:v>
                </c:pt>
                <c:pt idx="13">
                  <c:v>6.9904251143985811E-4</c:v>
                </c:pt>
                <c:pt idx="14">
                  <c:v>1.2301859223844971E-3</c:v>
                </c:pt>
                <c:pt idx="15">
                  <c:v>1.8066637221054521E-3</c:v>
                </c:pt>
                <c:pt idx="16">
                  <c:v>2.5771198070082633E-3</c:v>
                </c:pt>
                <c:pt idx="17">
                  <c:v>3.6196791362393013E-3</c:v>
                </c:pt>
                <c:pt idx="18">
                  <c:v>4.922848935455186E-3</c:v>
                </c:pt>
                <c:pt idx="19">
                  <c:v>6.6884693754374388E-3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B9-45A2-892B-E156550D82E6}"/>
            </c:ext>
          </c:extLst>
        </c:ser>
        <c:ser>
          <c:idx val="1"/>
          <c:order val="1"/>
          <c:tx>
            <c:v>5.3 T/m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Лист1!$A$3:$A$22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Лист1!$AC$3:$AC$22</c:f>
              <c:numCache>
                <c:formatCode>0.00E+00</c:formatCode>
                <c:ptCount val="20"/>
                <c:pt idx="0">
                  <c:v>1.8923871488604616E-4</c:v>
                </c:pt>
                <c:pt idx="1">
                  <c:v>1.8905157926622191E-4</c:v>
                </c:pt>
                <c:pt idx="2">
                  <c:v>1.8843040774947149E-4</c:v>
                </c:pt>
                <c:pt idx="3">
                  <c:v>1.850127946447889E-4</c:v>
                </c:pt>
                <c:pt idx="4">
                  <c:v>1.7829754807980057E-4</c:v>
                </c:pt>
                <c:pt idx="5">
                  <c:v>1.6689702373065316E-4</c:v>
                </c:pt>
                <c:pt idx="6">
                  <c:v>1.5572497149995282E-4</c:v>
                </c:pt>
                <c:pt idx="7">
                  <c:v>1.5745209081003881E-4</c:v>
                </c:pt>
                <c:pt idx="8">
                  <c:v>1.8853186914918193E-4</c:v>
                </c:pt>
                <c:pt idx="9">
                  <c:v>2.5349290832116678E-4</c:v>
                </c:pt>
                <c:pt idx="10">
                  <c:v>3.3385263257986277E-4</c:v>
                </c:pt>
                <c:pt idx="11">
                  <c:v>4.354638325269826E-4</c:v>
                </c:pt>
                <c:pt idx="12">
                  <c:v>5.7056959350305664E-4</c:v>
                </c:pt>
                <c:pt idx="13">
                  <c:v>7.8556883240381368E-4</c:v>
                </c:pt>
                <c:pt idx="14">
                  <c:v>1.0798718970032228E-3</c:v>
                </c:pt>
                <c:pt idx="15">
                  <c:v>1.4528795695553241E-3</c:v>
                </c:pt>
                <c:pt idx="16">
                  <c:v>1.9569183794231836E-3</c:v>
                </c:pt>
                <c:pt idx="17">
                  <c:v>2.6825794413928945E-3</c:v>
                </c:pt>
                <c:pt idx="18">
                  <c:v>3.6068785339134104E-3</c:v>
                </c:pt>
                <c:pt idx="19">
                  <c:v>4.8609244094469338E-3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B9-45A2-892B-E156550D82E6}"/>
            </c:ext>
          </c:extLst>
        </c:ser>
        <c:ser>
          <c:idx val="2"/>
          <c:order val="2"/>
          <c:tx>
            <c:v>3.7 T/m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Лист1!$A$3:$A$22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Лист1!$AH$3:$AH$22</c:f>
              <c:numCache>
                <c:formatCode>0.00E+00</c:formatCode>
                <c:ptCount val="20"/>
                <c:pt idx="0">
                  <c:v>2.2157113313070839E-4</c:v>
                </c:pt>
                <c:pt idx="1">
                  <c:v>2.3095413111277492E-4</c:v>
                </c:pt>
                <c:pt idx="2">
                  <c:v>2.5747054344771921E-4</c:v>
                </c:pt>
                <c:pt idx="3">
                  <c:v>3.0089675931953736E-4</c:v>
                </c:pt>
                <c:pt idx="4">
                  <c:v>3.5837579553957348E-4</c:v>
                </c:pt>
                <c:pt idx="5">
                  <c:v>4.3301107675805289E-4</c:v>
                </c:pt>
                <c:pt idx="6">
                  <c:v>5.2724017318934698E-4</c:v>
                </c:pt>
                <c:pt idx="7">
                  <c:v>6.4273470954145082E-4</c:v>
                </c:pt>
                <c:pt idx="8">
                  <c:v>7.7962712182300239E-4</c:v>
                </c:pt>
                <c:pt idx="9">
                  <c:v>9.349337100780493E-4</c:v>
                </c:pt>
                <c:pt idx="10">
                  <c:v>1.0970953750603547E-3</c:v>
                </c:pt>
                <c:pt idx="11">
                  <c:v>1.2808243044949807E-3</c:v>
                </c:pt>
                <c:pt idx="12">
                  <c:v>1.5070787110296547E-3</c:v>
                </c:pt>
                <c:pt idx="13">
                  <c:v>1.7761725344986724E-3</c:v>
                </c:pt>
                <c:pt idx="14">
                  <c:v>1.9445089988718621E-3</c:v>
                </c:pt>
                <c:pt idx="15">
                  <c:v>2.1690948358181351E-3</c:v>
                </c:pt>
                <c:pt idx="16">
                  <c:v>2.3611684336096589E-3</c:v>
                </c:pt>
                <c:pt idx="17">
                  <c:v>2.5303293432525505E-3</c:v>
                </c:pt>
                <c:pt idx="18">
                  <c:v>2.5885598125384942E-3</c:v>
                </c:pt>
                <c:pt idx="19">
                  <c:v>2.3614308127743121E-3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B9-45A2-892B-E156550D82E6}"/>
            </c:ext>
          </c:extLst>
        </c:ser>
        <c:ser>
          <c:idx val="3"/>
          <c:order val="3"/>
          <c:tx>
            <c:v>1.9 T/m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Лист1!$A$3:$A$22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Лист1!$AM$3:$AM$22</c:f>
              <c:numCache>
                <c:formatCode>0.00E+00</c:formatCode>
                <c:ptCount val="20"/>
                <c:pt idx="0">
                  <c:v>3.2851969804789221E-4</c:v>
                </c:pt>
                <c:pt idx="1">
                  <c:v>3.3749853643899168E-4</c:v>
                </c:pt>
                <c:pt idx="2">
                  <c:v>3.6363902068604296E-4</c:v>
                </c:pt>
                <c:pt idx="3">
                  <c:v>4.0786858816281118E-4</c:v>
                </c:pt>
                <c:pt idx="4">
                  <c:v>4.6830228559193614E-4</c:v>
                </c:pt>
                <c:pt idx="5">
                  <c:v>5.4824194300325002E-4</c:v>
                </c:pt>
                <c:pt idx="6">
                  <c:v>6.500815148834378E-4</c:v>
                </c:pt>
                <c:pt idx="7">
                  <c:v>7.7510312419809394E-4</c:v>
                </c:pt>
                <c:pt idx="8">
                  <c:v>9.2324641719076529E-4</c:v>
                </c:pt>
                <c:pt idx="9">
                  <c:v>1.091219980776541E-3</c:v>
                </c:pt>
                <c:pt idx="10">
                  <c:v>1.2677328342516501E-3</c:v>
                </c:pt>
                <c:pt idx="11">
                  <c:v>1.4691889968754346E-3</c:v>
                </c:pt>
                <c:pt idx="12">
                  <c:v>1.7186609030764946E-3</c:v>
                </c:pt>
                <c:pt idx="13">
                  <c:v>2.0103824473630075E-3</c:v>
                </c:pt>
                <c:pt idx="14">
                  <c:v>2.1830065827640912E-3</c:v>
                </c:pt>
                <c:pt idx="15">
                  <c:v>2.411211318013474E-3</c:v>
                </c:pt>
                <c:pt idx="16">
                  <c:v>2.579503066139314E-3</c:v>
                </c:pt>
                <c:pt idx="17">
                  <c:v>2.6665897002104274E-3</c:v>
                </c:pt>
                <c:pt idx="18">
                  <c:v>2.5252309526610402E-3</c:v>
                </c:pt>
                <c:pt idx="19">
                  <c:v>1.563143478475752E-3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AB9-45A2-892B-E156550D8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419248"/>
        <c:axId val="367414936"/>
      </c:scatterChart>
      <c:valAx>
        <c:axId val="36741924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cap="none" baseline="0"/>
                  <a:t>X (cm)</a:t>
                </a:r>
                <a:endParaRPr lang="ru-RU" sz="1400" b="1" cap="none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7414936"/>
        <c:crosses val="autoZero"/>
        <c:crossBetween val="midCat"/>
      </c:valAx>
      <c:valAx>
        <c:axId val="367414936"/>
        <c:scaling>
          <c:orientation val="minMax"/>
          <c:max val="7.000000000000001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0" i="0" u="none" strike="noStrike" kern="1200" cap="none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(int(B*dl)-GL*X)/(GL*X)</a:t>
                </a:r>
                <a:endParaRPr lang="ru-RU" sz="1400" b="0" baseline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cap="none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ru-RU" cap="none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cap="non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7419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B938-9146-4E2B-9AAB-ADBBB3276041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75025" y="841375"/>
            <a:ext cx="302418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7ED9F-BBF4-480A-8AF6-7C473851A9A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54612" y="1984016"/>
            <a:ext cx="12497220" cy="707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188" y="4542110"/>
            <a:ext cx="9250522" cy="1091812"/>
          </a:xfrm>
        </p:spPr>
        <p:txBody>
          <a:bodyPr anchor="b" anchorCtr="0">
            <a:noAutofit/>
          </a:bodyPr>
          <a:lstStyle>
            <a:lvl1pPr algn="ctr">
              <a:defRPr sz="50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818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65728" y="9310255"/>
            <a:ext cx="4719782" cy="2909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Haik Simon / FAIR-GSI Workshop, Novosibirsk, 25-29 November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7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9257375"/>
            <a:ext cx="12801600" cy="35784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1591" y="2030961"/>
            <a:ext cx="11496568" cy="6865019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495582"/>
            <a:ext cx="128016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131527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925381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 defTabSz="640003">
              <a:defRPr sz="140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8" y="357309"/>
            <a:ext cx="921717" cy="768097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1" y="363708"/>
            <a:ext cx="1889322" cy="6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p:hf hdr="0" dt="0"/>
  <p:txStyles>
    <p:titleStyle>
      <a:lvl1pPr algn="l" defTabSz="640003" rtl="0" eaLnBrk="1" latinLnBrk="0" hangingPunct="1">
        <a:spcBef>
          <a:spcPct val="0"/>
        </a:spcBef>
        <a:buNone/>
        <a:defRPr sz="3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80003" indent="-480003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3400" kern="1200">
          <a:solidFill>
            <a:srgbClr val="333333"/>
          </a:solidFill>
          <a:latin typeface="Arial"/>
          <a:ea typeface="+mn-ea"/>
          <a:cs typeface="Arial"/>
        </a:defRPr>
      </a:lvl1pPr>
      <a:lvl2pPr marL="1040005" indent="-40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800" kern="1200">
          <a:solidFill>
            <a:srgbClr val="333333"/>
          </a:solidFill>
          <a:latin typeface="Arial"/>
          <a:ea typeface="+mn-ea"/>
          <a:cs typeface="Arial"/>
        </a:defRPr>
      </a:lvl2pPr>
      <a:lvl3pPr marL="1600008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500" kern="1200">
          <a:solidFill>
            <a:srgbClr val="333333"/>
          </a:solidFill>
          <a:latin typeface="Arial"/>
          <a:ea typeface="+mn-ea"/>
          <a:cs typeface="Arial"/>
        </a:defRPr>
      </a:lvl3pPr>
      <a:lvl4pPr marL="2240011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200" kern="1200">
          <a:solidFill>
            <a:srgbClr val="333333"/>
          </a:solidFill>
          <a:latin typeface="Arial"/>
          <a:ea typeface="+mn-ea"/>
          <a:cs typeface="Arial"/>
        </a:defRPr>
      </a:lvl4pPr>
      <a:lvl5pPr marL="2880014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3520017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39" y="4152528"/>
            <a:ext cx="9250522" cy="1091812"/>
          </a:xfrm>
        </p:spPr>
        <p:txBody>
          <a:bodyPr/>
          <a:lstStyle/>
          <a:p>
            <a:r>
              <a:rPr lang="en-GB" dirty="0" smtClean="0"/>
              <a:t>Radiation resistant magnets for the Super</a:t>
            </a:r>
            <a:r>
              <a:rPr lang="de-DE" dirty="0" smtClean="0"/>
              <a:t>-</a:t>
            </a:r>
            <a:r>
              <a:rPr lang="en-GB" dirty="0" smtClean="0"/>
              <a:t>FRS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1038886"/>
          </a:xfrm>
        </p:spPr>
        <p:txBody>
          <a:bodyPr>
            <a:normAutofit/>
          </a:bodyPr>
          <a:lstStyle/>
          <a:p>
            <a:r>
              <a:rPr lang="en-GB" dirty="0" smtClean="0"/>
              <a:t>Hanno Leibrock</a:t>
            </a:r>
          </a:p>
          <a:p>
            <a:r>
              <a:rPr lang="en-GB" dirty="0" smtClean="0"/>
              <a:t>May</a:t>
            </a:r>
            <a:r>
              <a:rPr lang="de-DE" dirty="0" smtClean="0"/>
              <a:t>, 2020</a:t>
            </a:r>
            <a:endParaRPr lang="en-GB"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568152" y="9291602"/>
            <a:ext cx="11929889" cy="309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85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71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56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41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271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12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979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683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Hanno Leibrock/ FAIR-GSI Workshop, video conference, 25-29 May 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99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Super-FRS layout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Leibrock/ FAIR-GSI Workshop, video conference, 25-29 May 2020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791" y="2208312"/>
            <a:ext cx="12729724" cy="6195769"/>
            <a:chOff x="6524" y="227635"/>
            <a:chExt cx="12729724" cy="6195769"/>
          </a:xfrm>
        </p:grpSpPr>
        <p:grpSp>
          <p:nvGrpSpPr>
            <p:cNvPr id="12" name="Group 11"/>
            <p:cNvGrpSpPr/>
            <p:nvPr/>
          </p:nvGrpSpPr>
          <p:grpSpPr>
            <a:xfrm>
              <a:off x="126743" y="371364"/>
              <a:ext cx="12554660" cy="5618285"/>
              <a:chOff x="228600" y="1213337"/>
              <a:chExt cx="12554660" cy="5618285"/>
            </a:xfrm>
          </p:grpSpPr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10607" t="21545" b="12927"/>
              <a:stretch/>
            </p:blipFill>
            <p:spPr>
              <a:xfrm>
                <a:off x="228600" y="1213337"/>
                <a:ext cx="7847120" cy="3235571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3989" t="12003" b="6978"/>
              <a:stretch/>
            </p:blipFill>
            <p:spPr>
              <a:xfrm>
                <a:off x="5233010" y="2831122"/>
                <a:ext cx="7550250" cy="40005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 rot="14206949">
              <a:off x="114785" y="1360461"/>
              <a:ext cx="4451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4207167">
              <a:off x="413783" y="1159180"/>
              <a:ext cx="4432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4173572">
              <a:off x="237434" y="1268249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4168985">
              <a:off x="632087" y="982721"/>
              <a:ext cx="487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 rot="4468561" flipH="1" flipV="1">
              <a:off x="972001" y="954000"/>
              <a:ext cx="324000" cy="1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 rot="14191939">
              <a:off x="815682" y="892761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TA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4132666">
              <a:off x="869538" y="792141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NC_QQ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4167072">
              <a:off x="1009062" y="693723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NC_QS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4617482">
              <a:off x="1156696" y="593147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NC_D1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5330380">
              <a:off x="1431776" y="452693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NC_D2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5985122">
              <a:off x="1730131" y="394512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NC_D3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4617482">
              <a:off x="1409238" y="578721"/>
              <a:ext cx="349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BC1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5664831">
              <a:off x="1680121" y="502728"/>
              <a:ext cx="349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BC2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1899152" y="389326"/>
              <a:ext cx="5234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BC3-NCS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069930" y="407291"/>
              <a:ext cx="487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404949" y="412476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223387" y="407290"/>
              <a:ext cx="487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2619979" y="431919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788921" y="4211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942416" y="4211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098016" y="4211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3224969" y="420417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8234" y="1589089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FTF1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77270" y="1258600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4201" y="940441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98066" y="93552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23058" y="93552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60996" y="122056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34" y="2068581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FMF1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7884" y="306806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FMF2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55783" y="2735571"/>
              <a:ext cx="722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FMF3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66910" y="4057808"/>
              <a:ext cx="627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FRF1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8287395">
              <a:off x="7106647" y="3851850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01194" y="4709986"/>
              <a:ext cx="6990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FRF2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96911" y="5831819"/>
              <a:ext cx="6756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FRF3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874408">
              <a:off x="7819513" y="4628751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8287395">
              <a:off x="8754337" y="565248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87216" y="4125681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FHF1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52813" y="2937260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287395">
              <a:off x="8267335" y="3881614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8100374">
              <a:off x="8545306" y="4048143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6453807">
              <a:off x="8527014" y="318860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4724011">
              <a:off x="9619432" y="2986495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4724011">
              <a:off x="9867985" y="2591166"/>
              <a:ext cx="7779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DC_14 </a:t>
              </a:r>
              <a:r>
                <a:rPr lang="en-GB" sz="400" b="1" dirty="0"/>
                <a:t>(maybe)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40099" y="271471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004100" y="231167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82843" y="2370977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5680154">
              <a:off x="11157791" y="290021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592443" y="2172706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996468">
              <a:off x="12089630" y="2515775"/>
              <a:ext cx="5128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DC_16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773297" y="180739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2019951">
              <a:off x="12297730" y="2203589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16360533">
              <a:off x="7251174" y="3110432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8176350">
              <a:off x="6170977" y="274549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372082" y="435392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8154989">
              <a:off x="4407505" y="869565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9885700">
              <a:off x="5391070" y="1907967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8176350">
              <a:off x="6257280" y="2795211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8176350">
              <a:off x="6088156" y="2690977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798512">
              <a:off x="3506519" y="413978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7200187">
              <a:off x="3707091" y="452693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17766371">
              <a:off x="3916537" y="54610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18171552">
              <a:off x="4195657" y="709014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18171552">
              <a:off x="4655675" y="103112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8462300">
              <a:off x="4868405" y="115588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9102044">
              <a:off x="5022228" y="1280877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9649278">
              <a:off x="5140397" y="142497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9838688">
              <a:off x="5262737" y="1650899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LM_06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9649278">
              <a:off x="5586109" y="2282058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SCD_07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rot="18805728">
              <a:off x="5657430" y="236786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SCD_08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18402878">
              <a:off x="5749852" y="2446263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SCD_09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 rot="19838688">
              <a:off x="5498658" y="2102189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LM_07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8234383">
              <a:off x="5931166" y="256918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8234383">
              <a:off x="6403459" y="2887616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LM_09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7536299">
              <a:off x="6542483" y="2972641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rot="17231001">
              <a:off x="6528502" y="2856080"/>
              <a:ext cx="8558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SCD_11 (branch)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 rot="16782140">
              <a:off x="6759820" y="304444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16507429">
              <a:off x="6984285" y="30808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 rot="16517861">
              <a:off x="7489754" y="310341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894149" y="4665400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FHF2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550045" y="5102949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FHF3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8144144">
              <a:off x="8054763" y="3777216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 rot="18144144">
              <a:off x="9032673" y="4407153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 rot="19043027">
              <a:off x="9500154" y="479425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GLAD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 rot="16624649">
              <a:off x="7709838" y="309884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16424625">
              <a:off x="8223677" y="3154605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LM_14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424625">
              <a:off x="8711981" y="318527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LM_15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4764908">
              <a:off x="9318165" y="308055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14764908">
              <a:off x="9896282" y="2812908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LM_17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8298875">
              <a:off x="6758412" y="3697738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LM_18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rot="18298875">
              <a:off x="7246936" y="3999249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LM_19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 rot="19702312">
              <a:off x="7672319" y="4464088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rot="20034595">
              <a:off x="7939341" y="4888437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8177937">
              <a:off x="8506145" y="5508793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 rot="18234635">
              <a:off x="9128706" y="5912450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rot="16624649">
              <a:off x="7751419" y="3009301"/>
              <a:ext cx="79498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SCD_14 (branch)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rot="16975203">
              <a:off x="8019765" y="318159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 rot="16200000">
              <a:off x="8909140" y="3173417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 rot="15615117">
              <a:off x="9019204" y="3160283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 rot="15144452">
              <a:off x="9124245" y="3126891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SCD_18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 rot="18557867">
              <a:off x="7416237" y="411659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SCD_19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 rot="19588419">
              <a:off x="7592018" y="429199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 rot="18986083">
              <a:off x="7505935" y="4196415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 rot="19588419">
              <a:off x="8026079" y="5094170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 rot="19277929">
              <a:off x="7864425" y="5378832"/>
              <a:ext cx="79292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SCD_23 (branch)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 rot="18713769">
              <a:off x="8274534" y="5393741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 rot="3811556">
              <a:off x="10690007" y="2994256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 rot="5400000">
              <a:off x="10998069" y="2927906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 rot="5570965">
              <a:off x="11304733" y="2972640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 rot="2024996">
              <a:off x="11998516" y="2634940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 rot="1978686">
              <a:off x="12178963" y="2368268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 rot="4642484">
              <a:off x="10832816" y="2941952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EBD_01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 rot="4608885">
              <a:off x="11599099" y="2986405"/>
              <a:ext cx="4988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EBD_02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2819817">
              <a:off x="11854917" y="2848222"/>
              <a:ext cx="4988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EBD_03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79182" y="380294"/>
              <a:ext cx="50471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</a:rPr>
                <a:t>Assembly Units </a:t>
              </a:r>
            </a:p>
            <a:p>
              <a:r>
                <a:rPr lang="en-GB" sz="3200" b="1" dirty="0">
                  <a:solidFill>
                    <a:srgbClr val="002060"/>
                  </a:solidFill>
                </a:rPr>
                <a:t>along the beamline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6679" y="2902670"/>
              <a:ext cx="4764371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NC_QQ	</a:t>
              </a:r>
              <a:r>
                <a:rPr lang="en-GB" sz="1400" dirty="0" err="1"/>
                <a:t>nc</a:t>
              </a:r>
              <a:r>
                <a:rPr lang="en-GB" sz="1400" dirty="0"/>
                <a:t> quadrupole 1a + quadrupole 1b</a:t>
              </a:r>
            </a:p>
            <a:p>
              <a:r>
                <a:rPr lang="en-GB" sz="1400" dirty="0"/>
                <a:t>NC_QS	</a:t>
              </a:r>
              <a:r>
                <a:rPr lang="en-GB" sz="1400" dirty="0" err="1"/>
                <a:t>nc</a:t>
              </a:r>
              <a:r>
                <a:rPr lang="en-GB" sz="1400" dirty="0"/>
                <a:t> quadrupole 2 + </a:t>
              </a:r>
              <a:r>
                <a:rPr lang="en-GB" sz="1400" dirty="0" err="1"/>
                <a:t>sextupole</a:t>
              </a:r>
              <a:endParaRPr lang="en-GB" sz="1400" dirty="0"/>
            </a:p>
            <a:p>
              <a:r>
                <a:rPr lang="en-GB" sz="1400" dirty="0"/>
                <a:t>NC_D	</a:t>
              </a:r>
              <a:r>
                <a:rPr lang="en-GB" sz="1400" dirty="0" err="1" smtClean="0"/>
                <a:t>nc</a:t>
              </a:r>
              <a:r>
                <a:rPr lang="en-GB" sz="1400" dirty="0" smtClean="0"/>
                <a:t> </a:t>
              </a:r>
              <a:r>
                <a:rPr lang="en-GB" sz="1400" dirty="0"/>
                <a:t>dipole</a:t>
              </a:r>
            </a:p>
            <a:p>
              <a:r>
                <a:rPr lang="en-GB" sz="1400" dirty="0"/>
                <a:t>BC	</a:t>
              </a:r>
              <a:r>
                <a:rPr lang="en-GB" sz="1400" dirty="0" smtClean="0"/>
                <a:t>beam </a:t>
              </a:r>
              <a:r>
                <a:rPr lang="en-GB" sz="1400" dirty="0"/>
                <a:t>catcher</a:t>
              </a:r>
            </a:p>
            <a:p>
              <a:r>
                <a:rPr lang="en-GB" sz="1400" dirty="0"/>
                <a:t>BC3-NCS	beam catcher 3 + nc sextupole</a:t>
              </a:r>
            </a:p>
            <a:p>
              <a:r>
                <a:rPr lang="en-GB" sz="1400" dirty="0"/>
                <a:t>TA	</a:t>
              </a:r>
              <a:r>
                <a:rPr lang="en-GB" sz="1400" dirty="0" smtClean="0"/>
                <a:t>target </a:t>
              </a:r>
              <a:r>
                <a:rPr lang="en-GB" sz="1400" dirty="0"/>
                <a:t>chamber</a:t>
              </a:r>
            </a:p>
            <a:p>
              <a:r>
                <a:rPr lang="en-GB" sz="1400" dirty="0"/>
                <a:t>DC	</a:t>
              </a:r>
              <a:r>
                <a:rPr lang="en-GB" sz="1400" dirty="0" smtClean="0"/>
                <a:t>diagnostic </a:t>
              </a:r>
              <a:r>
                <a:rPr lang="en-GB" sz="1400" dirty="0"/>
                <a:t>chamber</a:t>
              </a:r>
            </a:p>
            <a:p>
              <a:r>
                <a:rPr lang="en-GB" sz="1400" dirty="0"/>
                <a:t>SM	</a:t>
              </a:r>
              <a:r>
                <a:rPr lang="en-GB" sz="1400" dirty="0" err="1" smtClean="0"/>
                <a:t>sc</a:t>
              </a:r>
              <a:r>
                <a:rPr lang="en-GB" sz="1400" dirty="0" smtClean="0"/>
                <a:t> </a:t>
              </a:r>
              <a:r>
                <a:rPr lang="en-GB" sz="1400" dirty="0"/>
                <a:t>short multiplet</a:t>
              </a:r>
            </a:p>
            <a:p>
              <a:r>
                <a:rPr lang="en-GB" sz="1400" dirty="0"/>
                <a:t>LM	</a:t>
              </a:r>
              <a:r>
                <a:rPr lang="en-GB" sz="1400" dirty="0" err="1" smtClean="0"/>
                <a:t>sc</a:t>
              </a:r>
              <a:r>
                <a:rPr lang="en-GB" sz="1400" dirty="0" smtClean="0"/>
                <a:t> </a:t>
              </a:r>
              <a:r>
                <a:rPr lang="en-GB" sz="1400" dirty="0"/>
                <a:t>long </a:t>
              </a:r>
              <a:r>
                <a:rPr lang="en-GB" sz="1400" dirty="0" smtClean="0"/>
                <a:t>multiplet</a:t>
              </a:r>
              <a:endParaRPr lang="en-GB" sz="1400" dirty="0"/>
            </a:p>
            <a:p>
              <a:r>
                <a:rPr lang="en-GB" sz="1400" dirty="0"/>
                <a:t>SCD	</a:t>
              </a:r>
              <a:r>
                <a:rPr lang="en-GB" sz="1400" dirty="0" err="1" smtClean="0"/>
                <a:t>sc</a:t>
              </a:r>
              <a:r>
                <a:rPr lang="en-GB" sz="1400" dirty="0" smtClean="0"/>
                <a:t> </a:t>
              </a:r>
              <a:r>
                <a:rPr lang="en-GB" sz="1400" dirty="0"/>
                <a:t>dipole</a:t>
              </a:r>
            </a:p>
            <a:p>
              <a:r>
                <a:rPr lang="en-GB" sz="1400" dirty="0"/>
                <a:t>VAC	</a:t>
              </a:r>
              <a:r>
                <a:rPr lang="en-GB" sz="1400" dirty="0" smtClean="0"/>
                <a:t>vacuum </a:t>
              </a:r>
              <a:r>
                <a:rPr lang="en-GB" sz="1400" dirty="0"/>
                <a:t>part</a:t>
              </a:r>
            </a:p>
            <a:p>
              <a:r>
                <a:rPr lang="en-GB" sz="1400" dirty="0"/>
                <a:t>EBD	</a:t>
              </a:r>
              <a:r>
                <a:rPr lang="en-GB" sz="1400" dirty="0" smtClean="0"/>
                <a:t>EB </a:t>
              </a:r>
              <a:r>
                <a:rPr lang="en-GB" sz="1400" dirty="0"/>
                <a:t>dipole</a:t>
              </a:r>
            </a:p>
            <a:p>
              <a:r>
                <a:rPr lang="en-GB" sz="1400" dirty="0"/>
                <a:t>EBM	</a:t>
              </a:r>
              <a:r>
                <a:rPr lang="en-GB" sz="1400" dirty="0" smtClean="0"/>
                <a:t>EB </a:t>
              </a:r>
              <a:r>
                <a:rPr lang="en-GB" sz="1400" dirty="0"/>
                <a:t>multiplet</a:t>
              </a:r>
            </a:p>
            <a:p>
              <a:r>
                <a:rPr lang="en-GB" sz="1400" dirty="0"/>
                <a:t>BDN	</a:t>
              </a:r>
              <a:r>
                <a:rPr lang="en-GB" sz="1400" dirty="0" smtClean="0"/>
                <a:t>Beam </a:t>
              </a:r>
              <a:r>
                <a:rPr lang="en-GB" sz="1400" dirty="0"/>
                <a:t>dump </a:t>
              </a:r>
              <a:r>
                <a:rPr lang="en-GB" sz="1200" dirty="0"/>
                <a:t>NUSTAR</a:t>
              </a:r>
            </a:p>
            <a:p>
              <a:endParaRPr lang="en-GB" sz="1400" dirty="0"/>
            </a:p>
          </p:txBody>
        </p:sp>
        <p:sp>
          <p:nvSpPr>
            <p:cNvPr id="129" name="TextBox 128"/>
            <p:cNvSpPr txBox="1"/>
            <p:nvPr/>
          </p:nvSpPr>
          <p:spPr>
            <a:xfrm rot="14173572">
              <a:off x="431571" y="1044357"/>
              <a:ext cx="564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 rot="18313146">
              <a:off x="6921504" y="3794742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VAC_07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9986237">
              <a:off x="7823810" y="4726936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VAC_08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18149219">
              <a:off x="8893524" y="5790121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VAC_10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0117" y="5641776"/>
              <a:ext cx="172764" cy="13211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8722" y="5916876"/>
              <a:ext cx="172764" cy="132114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 rot="18149219">
              <a:off x="9326957" y="6044360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VAC_11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 rot="18175551">
              <a:off x="8383774" y="3941974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VAC_03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 rot="18101477">
              <a:off x="8717414" y="4201628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VAC_04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 rot="18101477">
              <a:off x="9251254" y="4468667"/>
              <a:ext cx="51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VAC_ NUSTAR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 rot="14173572">
              <a:off x="-175450" y="1465640"/>
              <a:ext cx="564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VAC_01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 rot="19549081">
              <a:off x="8073349" y="5179508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VAC_09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 rot="19243627">
              <a:off x="10258965" y="5021600"/>
              <a:ext cx="122553" cy="500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142" name="TextBox 141"/>
            <p:cNvSpPr txBox="1"/>
            <p:nvPr/>
          </p:nvSpPr>
          <p:spPr>
            <a:xfrm rot="19257366">
              <a:off x="9965292" y="5076316"/>
              <a:ext cx="3589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BDN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 rot="14664856">
              <a:off x="9685706" y="2854665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VAC_05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 rot="14664856">
              <a:off x="10253165" y="2533728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VAC_06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11494594" y="1921274"/>
              <a:ext cx="170729" cy="154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571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00151"/>
            <a:ext cx="12801600" cy="7535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36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BINP slide: Construction </a:t>
            </a:r>
            <a:r>
              <a:rPr lang="en-US" sz="3360" dirty="0"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sz="3360" dirty="0">
                <a:latin typeface="Courier New" panose="02070309020205020404" pitchFamily="49" charset="0"/>
                <a:cs typeface="Courier New" panose="02070309020205020404" pitchFamily="49" charset="0"/>
              </a:rPr>
              <a:t>Quadrupole-1a coil</a:t>
            </a:r>
            <a:endParaRPr lang="ru-RU" sz="336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6477772" y="2114998"/>
            <a:ext cx="5351555" cy="5655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20" dirty="0"/>
              <a:t>Longitudinal dimensions of all segments of coil are equal on area 15 mm.</a:t>
            </a:r>
          </a:p>
          <a:p>
            <a:r>
              <a:rPr lang="en-US" sz="2520" dirty="0"/>
              <a:t>The ends of  wire in segments are directed upwards (along the neck of the yoke)</a:t>
            </a:r>
          </a:p>
          <a:p>
            <a:r>
              <a:rPr lang="en-US" sz="2520" dirty="0"/>
              <a:t>We </a:t>
            </a:r>
            <a:r>
              <a:rPr lang="en-US" sz="2520" dirty="0"/>
              <a:t>propose to make not a monolithic, but a composite coil and place the segments in the frame and rigidly fix them in places of their equal longitudinal size</a:t>
            </a:r>
            <a:endParaRPr lang="en-US" sz="252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3" t="22562" r="38458" b="16239"/>
          <a:stretch/>
        </p:blipFill>
        <p:spPr>
          <a:xfrm>
            <a:off x="614383" y="1953663"/>
            <a:ext cx="5307036" cy="6337899"/>
          </a:xfrm>
        </p:spPr>
      </p:pic>
    </p:spTree>
    <p:extLst>
      <p:ext uri="{BB962C8B-B14F-4D97-AF65-F5344CB8AC3E}">
        <p14:creationId xmlns:p14="http://schemas.microsoft.com/office/powerpoint/2010/main" val="1768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71" y="318857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Installation space for Quad 1a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 smtClean="0"/>
              <a:t>Hanno Leibrock</a:t>
            </a:r>
            <a:r>
              <a:rPr lang="en-GB" dirty="0" smtClean="0"/>
              <a:t>/ </a:t>
            </a:r>
            <a:r>
              <a:rPr lang="en-GB" dirty="0" smtClean="0"/>
              <a:t>FAIR-GSI Workshop, </a:t>
            </a:r>
            <a:r>
              <a:rPr lang="en-GB" dirty="0"/>
              <a:t>video conference, </a:t>
            </a:r>
            <a:r>
              <a:rPr lang="en-GB" dirty="0" smtClean="0"/>
              <a:t>25-29 </a:t>
            </a:r>
            <a:r>
              <a:rPr lang="en-GB" dirty="0" smtClean="0"/>
              <a:t>May 2020</a:t>
            </a:r>
            <a:endParaRPr lang="en-GB" dirty="0"/>
          </a:p>
        </p:txBody>
      </p:sp>
      <p:pic>
        <p:nvPicPr>
          <p:cNvPr id="1026" name="Grafik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92" y="2424336"/>
            <a:ext cx="9314410" cy="6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3371" y="2784376"/>
            <a:ext cx="2443013" cy="37856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ends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entrance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.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013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71" y="318857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Installation space for Quad 1a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 smtClean="0"/>
              <a:t>Hanno Leibrock</a:t>
            </a:r>
            <a:r>
              <a:rPr lang="en-GB" dirty="0" smtClean="0"/>
              <a:t>/ </a:t>
            </a:r>
            <a:r>
              <a:rPr lang="en-GB" dirty="0" smtClean="0"/>
              <a:t>FAIR-GSI Workshop, </a:t>
            </a:r>
            <a:r>
              <a:rPr lang="en-GB" dirty="0"/>
              <a:t>video conference, </a:t>
            </a:r>
            <a:r>
              <a:rPr lang="en-GB" dirty="0" smtClean="0"/>
              <a:t>25-29 </a:t>
            </a:r>
            <a:r>
              <a:rPr lang="en-GB" dirty="0" smtClean="0"/>
              <a:t>May 2020</a:t>
            </a:r>
            <a:endParaRPr lang="en-GB" dirty="0"/>
          </a:p>
        </p:txBody>
      </p:sp>
      <p:pic>
        <p:nvPicPr>
          <p:cNvPr id="2050" name="Grafik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52" y="2015351"/>
            <a:ext cx="7821385" cy="63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13371" y="2784376"/>
            <a:ext cx="3667149" cy="37856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exit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16.67 mm.</a:t>
            </a:r>
          </a:p>
          <a:p>
            <a:pPr algn="l"/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70 mm </a:t>
            </a:r>
            <a:r>
              <a:rPr lang="de-DE" dirty="0" err="1" smtClean="0"/>
              <a:t>instead</a:t>
            </a:r>
            <a:r>
              <a:rPr lang="de-DE" dirty="0" smtClean="0"/>
              <a:t>.</a:t>
            </a:r>
          </a:p>
          <a:p>
            <a:pPr algn="l"/>
            <a:endParaRPr lang="de-DE" dirty="0"/>
          </a:p>
          <a:p>
            <a:pPr algn="l"/>
            <a:r>
              <a:rPr lang="de-DE" dirty="0" smtClean="0"/>
              <a:t>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808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0151"/>
            <a:ext cx="12801600" cy="72920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360" dirty="0">
                <a:latin typeface="Courier New" panose="02070309020205020404" pitchFamily="49" charset="0"/>
                <a:cs typeface="Courier New" panose="02070309020205020404" pitchFamily="49" charset="0"/>
              </a:rPr>
              <a:t>BINP </a:t>
            </a:r>
            <a:r>
              <a:rPr lang="en-US" sz="336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figure: Field quality of Quadrupole 2</a:t>
            </a:r>
            <a:endParaRPr lang="ru-RU" sz="336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Диаграмма 1"/>
          <p:cNvGraphicFramePr/>
          <p:nvPr>
            <p:extLst>
              <p:ext uri="{D42A27DB-BD31-4B8C-83A1-F6EECF244321}">
                <p14:modId xmlns:p14="http://schemas.microsoft.com/office/powerpoint/2010/main" val="3637659550"/>
              </p:ext>
            </p:extLst>
          </p:nvPr>
        </p:nvGraphicFramePr>
        <p:xfrm>
          <a:off x="1749107" y="2064296"/>
          <a:ext cx="9303385" cy="676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0721280" y="2424336"/>
            <a:ext cx="1944216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dirty="0" smtClean="0"/>
              <a:t>The deviation is significant higher than the required ±1</a:t>
            </a:r>
            <a:r>
              <a:rPr lang="en-GB" dirty="0"/>
              <a:t>∙</a:t>
            </a:r>
            <a:r>
              <a:rPr lang="en-GB" dirty="0" smtClean="0"/>
              <a:t>10</a:t>
            </a:r>
            <a:r>
              <a:rPr lang="en-GB" baseline="30000" dirty="0" smtClean="0"/>
              <a:t>-3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l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881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71" y="318857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Magnets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Radiation Resistant </a:t>
            </a:r>
            <a:r>
              <a:rPr lang="en-GB" sz="3600" dirty="0" smtClean="0">
                <a:solidFill>
                  <a:srgbClr val="0070C0"/>
                </a:solidFill>
              </a:rPr>
              <a:t>Quadrupole 2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 smtClean="0"/>
              <a:t>Hanno Leibrock</a:t>
            </a:r>
            <a:r>
              <a:rPr lang="en-GB" dirty="0" smtClean="0"/>
              <a:t>/ </a:t>
            </a:r>
            <a:r>
              <a:rPr lang="en-GB" dirty="0" smtClean="0"/>
              <a:t>FAIR-GSI Workshop, </a:t>
            </a:r>
            <a:r>
              <a:rPr lang="en-GB" dirty="0"/>
              <a:t>video conference, </a:t>
            </a:r>
            <a:r>
              <a:rPr lang="en-GB" dirty="0" smtClean="0"/>
              <a:t>25-29 </a:t>
            </a:r>
            <a:r>
              <a:rPr lang="en-GB" dirty="0" smtClean="0"/>
              <a:t>May 2020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" y="2261999"/>
            <a:ext cx="10580792" cy="6066993"/>
          </a:xfrm>
          <a:prstGeom prst="rect">
            <a:avLst/>
          </a:prstGeom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0217224" y="4840847"/>
            <a:ext cx="2736304" cy="40680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buSzPct val="110000"/>
            </a:pPr>
            <a:r>
              <a:rPr kumimoji="1" lang="en-US" altLang="ja-JP" sz="2520" dirty="0" smtClean="0">
                <a:ea typeface="ＭＳ Ｐゴシック" charset="-128"/>
              </a:rPr>
              <a:t>76 </a:t>
            </a:r>
            <a:r>
              <a:rPr kumimoji="1" lang="en-US" altLang="ja-JP" sz="2520" dirty="0">
                <a:ea typeface="ＭＳ Ｐゴシック" charset="-128"/>
              </a:rPr>
              <a:t>kA ampere turns is </a:t>
            </a:r>
            <a:r>
              <a:rPr kumimoji="1" lang="en-US" altLang="ja-JP" sz="2520" dirty="0" smtClean="0">
                <a:ea typeface="ＭＳ Ｐゴシック" charset="-128"/>
              </a:rPr>
              <a:t>higher than 61.2 kA of an alternative design (</a:t>
            </a:r>
            <a:r>
              <a:rPr kumimoji="1" lang="en-US" altLang="ja-JP" sz="2520" dirty="0">
                <a:ea typeface="ＭＳ Ｐゴシック" charset="-128"/>
              </a:rPr>
              <a:t>with questionable </a:t>
            </a:r>
            <a:r>
              <a:rPr kumimoji="1" lang="en-US" altLang="ja-JP" sz="2520" dirty="0" smtClean="0">
                <a:ea typeface="ＭＳ Ｐゴシック" charset="-128"/>
              </a:rPr>
              <a:t>coil structure) =&gt; modification of coil design?</a:t>
            </a:r>
            <a:endParaRPr kumimoji="1" lang="en-US" altLang="ja-JP" sz="252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A3-Papier (297 x 420 mm)</PresentationFormat>
  <Paragraphs>173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Courier New</vt:lpstr>
      <vt:lpstr>Times New Roman</vt:lpstr>
      <vt:lpstr>Wingdings</vt:lpstr>
      <vt:lpstr>MAC-Template-V03</vt:lpstr>
      <vt:lpstr>Radiation resistant magnets for the Super-FRS</vt:lpstr>
      <vt:lpstr>Super-FRS layout</vt:lpstr>
      <vt:lpstr>BINP slide: Construction of Quadrupole-1a coil</vt:lpstr>
      <vt:lpstr>Installation space for Quad 1a</vt:lpstr>
      <vt:lpstr>Installation space for Quad 1a</vt:lpstr>
      <vt:lpstr> BINP figure: Field quality of Quadrupole 2</vt:lpstr>
      <vt:lpstr>Super-FRS Magnets Radiation Resistant Quadrupole 2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Leibrock, Hanno Dr.</cp:lastModifiedBy>
  <cp:revision>168</cp:revision>
  <cp:lastPrinted>2019-11-19T13:22:42Z</cp:lastPrinted>
  <dcterms:created xsi:type="dcterms:W3CDTF">2017-08-11T11:14:23Z</dcterms:created>
  <dcterms:modified xsi:type="dcterms:W3CDTF">2020-05-26T16:36:47Z</dcterms:modified>
</cp:coreProperties>
</file>