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1" r:id="rId4"/>
    <p:sldId id="298" r:id="rId5"/>
    <p:sldId id="286" r:id="rId6"/>
    <p:sldId id="296" r:id="rId7"/>
    <p:sldId id="297" r:id="rId8"/>
    <p:sldId id="294" r:id="rId9"/>
    <p:sldId id="301" r:id="rId10"/>
    <p:sldId id="302" r:id="rId11"/>
    <p:sldId id="304" r:id="rId12"/>
    <p:sldId id="303" r:id="rId13"/>
    <p:sldId id="305" r:id="rId14"/>
    <p:sldId id="295" r:id="rId15"/>
    <p:sldId id="306" r:id="rId16"/>
    <p:sldId id="310" r:id="rId17"/>
    <p:sldId id="28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rov\merm\GSI\SFRS\Dipole\Old\RRDMpassport\Merm_calcs\plo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rov\merm\GSI\SFRS\Dipole\Old\RRDMpassport\Merm_calcs\plo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086185964359688E-2"/>
          <c:y val="3.8289475398759001E-2"/>
          <c:w val="0.96240646802104612"/>
          <c:h val="0.92474884523669465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Results!$C$49:$C$89</c:f>
              <c:numCache>
                <c:formatCode>General</c:formatCode>
                <c:ptCount val="41"/>
                <c:pt idx="0">
                  <c:v>-22</c:v>
                </c:pt>
                <c:pt idx="1">
                  <c:v>-20.9</c:v>
                </c:pt>
                <c:pt idx="2">
                  <c:v>-19.8</c:v>
                </c:pt>
                <c:pt idx="3">
                  <c:v>-18.7</c:v>
                </c:pt>
                <c:pt idx="4">
                  <c:v>-17.600000000000001</c:v>
                </c:pt>
                <c:pt idx="5">
                  <c:v>-16.5</c:v>
                </c:pt>
                <c:pt idx="6">
                  <c:v>-15.4</c:v>
                </c:pt>
                <c:pt idx="7">
                  <c:v>-14.3</c:v>
                </c:pt>
                <c:pt idx="8">
                  <c:v>-13.2</c:v>
                </c:pt>
                <c:pt idx="9">
                  <c:v>-12.1</c:v>
                </c:pt>
                <c:pt idx="10">
                  <c:v>-11</c:v>
                </c:pt>
                <c:pt idx="11">
                  <c:v>-9.9</c:v>
                </c:pt>
                <c:pt idx="12">
                  <c:v>-8.8000000000000007</c:v>
                </c:pt>
                <c:pt idx="13">
                  <c:v>-7.7</c:v>
                </c:pt>
                <c:pt idx="14">
                  <c:v>-6.6</c:v>
                </c:pt>
                <c:pt idx="15">
                  <c:v>-5.5</c:v>
                </c:pt>
                <c:pt idx="16">
                  <c:v>-4.4000000000000004</c:v>
                </c:pt>
                <c:pt idx="17">
                  <c:v>-3.3</c:v>
                </c:pt>
                <c:pt idx="18">
                  <c:v>-2.2000000000000002</c:v>
                </c:pt>
                <c:pt idx="19">
                  <c:v>-1.1000000000000001</c:v>
                </c:pt>
                <c:pt idx="20">
                  <c:v>0</c:v>
                </c:pt>
                <c:pt idx="21">
                  <c:v>1.1000000000000001</c:v>
                </c:pt>
                <c:pt idx="22">
                  <c:v>2.2000000000000002</c:v>
                </c:pt>
                <c:pt idx="23">
                  <c:v>3.3</c:v>
                </c:pt>
                <c:pt idx="24">
                  <c:v>4.4000000000000004</c:v>
                </c:pt>
                <c:pt idx="25">
                  <c:v>5.5</c:v>
                </c:pt>
                <c:pt idx="26">
                  <c:v>6.6</c:v>
                </c:pt>
                <c:pt idx="27">
                  <c:v>7.7</c:v>
                </c:pt>
                <c:pt idx="28">
                  <c:v>8.8000000000000007</c:v>
                </c:pt>
                <c:pt idx="29">
                  <c:v>9.9</c:v>
                </c:pt>
                <c:pt idx="30">
                  <c:v>11</c:v>
                </c:pt>
                <c:pt idx="31">
                  <c:v>12.1</c:v>
                </c:pt>
                <c:pt idx="32">
                  <c:v>13.2</c:v>
                </c:pt>
                <c:pt idx="33">
                  <c:v>14.3</c:v>
                </c:pt>
                <c:pt idx="34">
                  <c:v>15.4</c:v>
                </c:pt>
                <c:pt idx="35">
                  <c:v>16.5</c:v>
                </c:pt>
                <c:pt idx="36">
                  <c:v>17.600000000000001</c:v>
                </c:pt>
                <c:pt idx="37">
                  <c:v>18.7</c:v>
                </c:pt>
                <c:pt idx="38">
                  <c:v>19.8</c:v>
                </c:pt>
                <c:pt idx="39">
                  <c:v>20.9</c:v>
                </c:pt>
                <c:pt idx="40">
                  <c:v>22</c:v>
                </c:pt>
              </c:numCache>
            </c:numRef>
          </c:xVal>
          <c:yVal>
            <c:numRef>
              <c:f>Results!$D$49:$D$89</c:f>
              <c:numCache>
                <c:formatCode>General</c:formatCode>
                <c:ptCount val="41"/>
                <c:pt idx="0">
                  <c:v>-6.9630102665863003E-4</c:v>
                </c:pt>
                <c:pt idx="1">
                  <c:v>-3.3395773948530216E-4</c:v>
                </c:pt>
                <c:pt idx="2">
                  <c:v>-1.0999020243218638E-4</c:v>
                </c:pt>
                <c:pt idx="3">
                  <c:v>4.0265987255372337E-5</c:v>
                </c:pt>
                <c:pt idx="4">
                  <c:v>1.2109649069880213E-4</c:v>
                </c:pt>
                <c:pt idx="5">
                  <c:v>1.5494157599027503E-4</c:v>
                </c:pt>
                <c:pt idx="6">
                  <c:v>1.5585740203882814E-4</c:v>
                </c:pt>
                <c:pt idx="7">
                  <c:v>1.3468208705225138E-4</c:v>
                </c:pt>
                <c:pt idx="8">
                  <c:v>1.0224362961386291E-4</c:v>
                </c:pt>
                <c:pt idx="9">
                  <c:v>6.588381754868422E-5</c:v>
                </c:pt>
                <c:pt idx="10">
                  <c:v>3.1487212702963063E-5</c:v>
                </c:pt>
                <c:pt idx="11">
                  <c:v>2.7069996459960777E-6</c:v>
                </c:pt>
                <c:pt idx="12">
                  <c:v>-1.799269297309003E-5</c:v>
                </c:pt>
                <c:pt idx="13">
                  <c:v>-3.009070447435036E-5</c:v>
                </c:pt>
                <c:pt idx="14">
                  <c:v>-3.420433197354189E-5</c:v>
                </c:pt>
                <c:pt idx="15">
                  <c:v>-3.1795861260675018E-5</c:v>
                </c:pt>
                <c:pt idx="16">
                  <c:v>-2.5172566800124585E-5</c:v>
                </c:pt>
                <c:pt idx="17">
                  <c:v>-1.6560766057716059E-5</c:v>
                </c:pt>
                <c:pt idx="18">
                  <c:v>-8.2474942481036706E-6</c:v>
                </c:pt>
                <c:pt idx="19">
                  <c:v>-2.2263174657144447E-6</c:v>
                </c:pt>
                <c:pt idx="20">
                  <c:v>0</c:v>
                </c:pt>
                <c:pt idx="21">
                  <c:v>-2.2263174657144447E-6</c:v>
                </c:pt>
                <c:pt idx="22">
                  <c:v>-8.2474942481036706E-6</c:v>
                </c:pt>
                <c:pt idx="23">
                  <c:v>-1.6560766057716059E-5</c:v>
                </c:pt>
                <c:pt idx="24">
                  <c:v>-2.5172566800124585E-5</c:v>
                </c:pt>
                <c:pt idx="25">
                  <c:v>-3.1795861260675018E-5</c:v>
                </c:pt>
                <c:pt idx="26">
                  <c:v>-3.420433197354189E-5</c:v>
                </c:pt>
                <c:pt idx="27">
                  <c:v>-3.009070447435036E-5</c:v>
                </c:pt>
                <c:pt idx="28">
                  <c:v>-1.799269297309003E-5</c:v>
                </c:pt>
                <c:pt idx="29">
                  <c:v>2.7069996459960777E-6</c:v>
                </c:pt>
                <c:pt idx="30">
                  <c:v>3.1487212702963063E-5</c:v>
                </c:pt>
                <c:pt idx="31">
                  <c:v>6.588381754868422E-5</c:v>
                </c:pt>
                <c:pt idx="32">
                  <c:v>1.0224362961386291E-4</c:v>
                </c:pt>
                <c:pt idx="33">
                  <c:v>1.3468208705225138E-4</c:v>
                </c:pt>
                <c:pt idx="34">
                  <c:v>1.5585740203882814E-4</c:v>
                </c:pt>
                <c:pt idx="35">
                  <c:v>1.5494157599027503E-4</c:v>
                </c:pt>
                <c:pt idx="36">
                  <c:v>1.2109649069880213E-4</c:v>
                </c:pt>
                <c:pt idx="37">
                  <c:v>4.0265987255372337E-5</c:v>
                </c:pt>
                <c:pt idx="38">
                  <c:v>-1.0999020243218638E-4</c:v>
                </c:pt>
                <c:pt idx="39">
                  <c:v>-3.3395773948530216E-4</c:v>
                </c:pt>
                <c:pt idx="40">
                  <c:v>-6.9630102665863003E-4</c:v>
                </c:pt>
              </c:numCache>
            </c:numRef>
          </c:yVal>
          <c:smooth val="1"/>
        </c:ser>
        <c:ser>
          <c:idx val="1"/>
          <c:order val="1"/>
          <c:spPr>
            <a:ln w="38100">
              <a:solidFill>
                <a:srgbClr val="FF0000"/>
              </a:solidFill>
              <a:prstDash val="solid"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Results!$C$49:$C$89</c:f>
              <c:numCache>
                <c:formatCode>General</c:formatCode>
                <c:ptCount val="41"/>
                <c:pt idx="0">
                  <c:v>-22</c:v>
                </c:pt>
                <c:pt idx="1">
                  <c:v>-20.9</c:v>
                </c:pt>
                <c:pt idx="2">
                  <c:v>-19.8</c:v>
                </c:pt>
                <c:pt idx="3">
                  <c:v>-18.7</c:v>
                </c:pt>
                <c:pt idx="4">
                  <c:v>-17.600000000000001</c:v>
                </c:pt>
                <c:pt idx="5">
                  <c:v>-16.5</c:v>
                </c:pt>
                <c:pt idx="6">
                  <c:v>-15.4</c:v>
                </c:pt>
                <c:pt idx="7">
                  <c:v>-14.3</c:v>
                </c:pt>
                <c:pt idx="8">
                  <c:v>-13.2</c:v>
                </c:pt>
                <c:pt idx="9">
                  <c:v>-12.1</c:v>
                </c:pt>
                <c:pt idx="10">
                  <c:v>-11</c:v>
                </c:pt>
                <c:pt idx="11">
                  <c:v>-9.9</c:v>
                </c:pt>
                <c:pt idx="12">
                  <c:v>-8.8000000000000007</c:v>
                </c:pt>
                <c:pt idx="13">
                  <c:v>-7.7</c:v>
                </c:pt>
                <c:pt idx="14">
                  <c:v>-6.6</c:v>
                </c:pt>
                <c:pt idx="15">
                  <c:v>-5.5</c:v>
                </c:pt>
                <c:pt idx="16">
                  <c:v>-4.4000000000000004</c:v>
                </c:pt>
                <c:pt idx="17">
                  <c:v>-3.3</c:v>
                </c:pt>
                <c:pt idx="18">
                  <c:v>-2.2000000000000002</c:v>
                </c:pt>
                <c:pt idx="19">
                  <c:v>-1.1000000000000001</c:v>
                </c:pt>
                <c:pt idx="20">
                  <c:v>0</c:v>
                </c:pt>
                <c:pt idx="21">
                  <c:v>1.1000000000000001</c:v>
                </c:pt>
                <c:pt idx="22">
                  <c:v>2.2000000000000002</c:v>
                </c:pt>
                <c:pt idx="23">
                  <c:v>3.3</c:v>
                </c:pt>
                <c:pt idx="24">
                  <c:v>4.4000000000000004</c:v>
                </c:pt>
                <c:pt idx="25">
                  <c:v>5.5</c:v>
                </c:pt>
                <c:pt idx="26">
                  <c:v>6.6</c:v>
                </c:pt>
                <c:pt idx="27">
                  <c:v>7.7</c:v>
                </c:pt>
                <c:pt idx="28">
                  <c:v>8.8000000000000007</c:v>
                </c:pt>
                <c:pt idx="29">
                  <c:v>9.9</c:v>
                </c:pt>
                <c:pt idx="30">
                  <c:v>11</c:v>
                </c:pt>
                <c:pt idx="31">
                  <c:v>12.1</c:v>
                </c:pt>
                <c:pt idx="32">
                  <c:v>13.2</c:v>
                </c:pt>
                <c:pt idx="33">
                  <c:v>14.3</c:v>
                </c:pt>
                <c:pt idx="34">
                  <c:v>15.4</c:v>
                </c:pt>
                <c:pt idx="35">
                  <c:v>16.5</c:v>
                </c:pt>
                <c:pt idx="36">
                  <c:v>17.600000000000001</c:v>
                </c:pt>
                <c:pt idx="37">
                  <c:v>18.7</c:v>
                </c:pt>
                <c:pt idx="38">
                  <c:v>19.8</c:v>
                </c:pt>
                <c:pt idx="39">
                  <c:v>20.9</c:v>
                </c:pt>
                <c:pt idx="40">
                  <c:v>22</c:v>
                </c:pt>
              </c:numCache>
            </c:numRef>
          </c:xVal>
          <c:yVal>
            <c:numRef>
              <c:f>Results!$E$49:$E$89</c:f>
              <c:numCache>
                <c:formatCode>General</c:formatCode>
                <c:ptCount val="41"/>
                <c:pt idx="0">
                  <c:v>-3.3552197703955455E-3</c:v>
                </c:pt>
                <c:pt idx="1">
                  <c:v>-2.5234207474370551E-3</c:v>
                </c:pt>
                <c:pt idx="2">
                  <c:v>-1.9330405181214871E-3</c:v>
                </c:pt>
                <c:pt idx="3">
                  <c:v>-1.4590460631309643E-3</c:v>
                </c:pt>
                <c:pt idx="4">
                  <c:v>-1.1193338925905572E-3</c:v>
                </c:pt>
                <c:pt idx="5">
                  <c:v>-8.7235948889918813E-4</c:v>
                </c:pt>
                <c:pt idx="6">
                  <c:v>-6.9335182575114285E-4</c:v>
                </c:pt>
                <c:pt idx="7">
                  <c:v>-5.6461694664577955E-4</c:v>
                </c:pt>
                <c:pt idx="8">
                  <c:v>-4.6931418427664795E-4</c:v>
                </c:pt>
                <c:pt idx="9">
                  <c:v>-3.9641641676058104E-4</c:v>
                </c:pt>
                <c:pt idx="10">
                  <c:v>-3.37165635604042E-4</c:v>
                </c:pt>
                <c:pt idx="11">
                  <c:v>-2.8588264740792013E-4</c:v>
                </c:pt>
                <c:pt idx="12">
                  <c:v>-2.3867790978560066E-4</c:v>
                </c:pt>
                <c:pt idx="13">
                  <c:v>-1.9374792628668036E-4</c:v>
                </c:pt>
                <c:pt idx="14">
                  <c:v>-1.5072707479923952E-4</c:v>
                </c:pt>
                <c:pt idx="15">
                  <c:v>-1.1019840208548182E-4</c:v>
                </c:pt>
                <c:pt idx="16">
                  <c:v>-7.3852589918765865E-5</c:v>
                </c:pt>
                <c:pt idx="17">
                  <c:v>-4.3069054122213402E-5</c:v>
                </c:pt>
                <c:pt idx="18">
                  <c:v>-1.9473864426911014E-5</c:v>
                </c:pt>
                <c:pt idx="19">
                  <c:v>-4.7202686447311848E-6</c:v>
                </c:pt>
                <c:pt idx="20">
                  <c:v>0</c:v>
                </c:pt>
                <c:pt idx="21">
                  <c:v>-4.7202686447311848E-6</c:v>
                </c:pt>
                <c:pt idx="22">
                  <c:v>-1.9473864426911014E-5</c:v>
                </c:pt>
                <c:pt idx="23">
                  <c:v>-4.3069054122213402E-5</c:v>
                </c:pt>
                <c:pt idx="24">
                  <c:v>-7.3852589918765865E-5</c:v>
                </c:pt>
                <c:pt idx="25">
                  <c:v>-1.1019840208548182E-4</c:v>
                </c:pt>
                <c:pt idx="26">
                  <c:v>-1.5072707479923952E-4</c:v>
                </c:pt>
                <c:pt idx="27">
                  <c:v>-1.9374792628668036E-4</c:v>
                </c:pt>
                <c:pt idx="28">
                  <c:v>-2.3867790978560066E-4</c:v>
                </c:pt>
                <c:pt idx="29">
                  <c:v>-2.8588264740792013E-4</c:v>
                </c:pt>
                <c:pt idx="30">
                  <c:v>-3.37165635604042E-4</c:v>
                </c:pt>
                <c:pt idx="31">
                  <c:v>-3.9641641676058104E-4</c:v>
                </c:pt>
                <c:pt idx="32">
                  <c:v>-4.6931418427664795E-4</c:v>
                </c:pt>
                <c:pt idx="33">
                  <c:v>-5.6461694664577955E-4</c:v>
                </c:pt>
                <c:pt idx="34">
                  <c:v>-6.9335182575114285E-4</c:v>
                </c:pt>
                <c:pt idx="35">
                  <c:v>-8.7235948889918813E-4</c:v>
                </c:pt>
                <c:pt idx="36">
                  <c:v>-1.1193338925905572E-3</c:v>
                </c:pt>
                <c:pt idx="37">
                  <c:v>-1.4590460631309643E-3</c:v>
                </c:pt>
                <c:pt idx="38">
                  <c:v>-1.9330405181214871E-3</c:v>
                </c:pt>
                <c:pt idx="39">
                  <c:v>-2.5234207474370551E-3</c:v>
                </c:pt>
                <c:pt idx="40">
                  <c:v>-3.3552197703955455E-3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491272"/>
        <c:axId val="170137280"/>
      </c:scatterChart>
      <c:valAx>
        <c:axId val="171491272"/>
        <c:scaling>
          <c:orientation val="minMax"/>
          <c:max val="20"/>
          <c:min val="-2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0137280"/>
        <c:crosses val="autoZero"/>
        <c:crossBetween val="midCat"/>
        <c:majorUnit val="2"/>
      </c:valAx>
      <c:valAx>
        <c:axId val="170137280"/>
        <c:scaling>
          <c:orientation val="minMax"/>
          <c:max val="4.0000000000000013E-4"/>
          <c:min val="-2.0000000000000005E-3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1491272"/>
        <c:crosses val="autoZero"/>
        <c:crossBetween val="midCat"/>
        <c:majorUnit val="2.0000000000000006E-4"/>
        <c:minorUnit val="1E-4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123254928062221E-2"/>
          <c:y val="5.048718371476181E-2"/>
          <c:w val="0.96240646802104612"/>
          <c:h val="0.92474884523669465"/>
        </c:manualLayout>
      </c:layout>
      <c:scatterChart>
        <c:scatterStyle val="smoothMarker"/>
        <c:varyColors val="0"/>
        <c:ser>
          <c:idx val="2"/>
          <c:order val="0"/>
          <c:spPr>
            <a:ln w="38100">
              <a:solidFill>
                <a:srgbClr val="00B050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00B050"/>
              </a:solidFill>
              <a:ln>
                <a:solidFill>
                  <a:srgbClr val="00B050"/>
                </a:solidFill>
                <a:prstDash val="solid"/>
              </a:ln>
            </c:spPr>
          </c:marker>
          <c:xVal>
            <c:numRef>
              <c:f>Results!$C$49:$C$89</c:f>
              <c:numCache>
                <c:formatCode>General</c:formatCode>
                <c:ptCount val="41"/>
                <c:pt idx="0">
                  <c:v>-22</c:v>
                </c:pt>
                <c:pt idx="1">
                  <c:v>-20.9</c:v>
                </c:pt>
                <c:pt idx="2">
                  <c:v>-19.8</c:v>
                </c:pt>
                <c:pt idx="3">
                  <c:v>-18.7</c:v>
                </c:pt>
                <c:pt idx="4">
                  <c:v>-17.600000000000001</c:v>
                </c:pt>
                <c:pt idx="5">
                  <c:v>-16.5</c:v>
                </c:pt>
                <c:pt idx="6">
                  <c:v>-15.4</c:v>
                </c:pt>
                <c:pt idx="7">
                  <c:v>-14.3</c:v>
                </c:pt>
                <c:pt idx="8">
                  <c:v>-13.2</c:v>
                </c:pt>
                <c:pt idx="9">
                  <c:v>-12.1</c:v>
                </c:pt>
                <c:pt idx="10">
                  <c:v>-11</c:v>
                </c:pt>
                <c:pt idx="11">
                  <c:v>-9.9</c:v>
                </c:pt>
                <c:pt idx="12">
                  <c:v>-8.8000000000000007</c:v>
                </c:pt>
                <c:pt idx="13">
                  <c:v>-7.7</c:v>
                </c:pt>
                <c:pt idx="14">
                  <c:v>-6.6</c:v>
                </c:pt>
                <c:pt idx="15">
                  <c:v>-5.5</c:v>
                </c:pt>
                <c:pt idx="16">
                  <c:v>-4.4000000000000004</c:v>
                </c:pt>
                <c:pt idx="17">
                  <c:v>-3.3</c:v>
                </c:pt>
                <c:pt idx="18">
                  <c:v>-2.2000000000000002</c:v>
                </c:pt>
                <c:pt idx="19">
                  <c:v>-1.1000000000000001</c:v>
                </c:pt>
                <c:pt idx="20">
                  <c:v>0</c:v>
                </c:pt>
                <c:pt idx="21">
                  <c:v>1.1000000000000001</c:v>
                </c:pt>
                <c:pt idx="22">
                  <c:v>2.2000000000000002</c:v>
                </c:pt>
                <c:pt idx="23">
                  <c:v>3.3</c:v>
                </c:pt>
                <c:pt idx="24">
                  <c:v>4.4000000000000004</c:v>
                </c:pt>
                <c:pt idx="25">
                  <c:v>5.5</c:v>
                </c:pt>
                <c:pt idx="26">
                  <c:v>6.6</c:v>
                </c:pt>
                <c:pt idx="27">
                  <c:v>7.7</c:v>
                </c:pt>
                <c:pt idx="28">
                  <c:v>8.8000000000000007</c:v>
                </c:pt>
                <c:pt idx="29">
                  <c:v>9.9</c:v>
                </c:pt>
                <c:pt idx="30">
                  <c:v>11</c:v>
                </c:pt>
                <c:pt idx="31">
                  <c:v>12.1</c:v>
                </c:pt>
                <c:pt idx="32">
                  <c:v>13.2</c:v>
                </c:pt>
                <c:pt idx="33">
                  <c:v>14.3</c:v>
                </c:pt>
                <c:pt idx="34">
                  <c:v>15.4</c:v>
                </c:pt>
                <c:pt idx="35">
                  <c:v>16.5</c:v>
                </c:pt>
                <c:pt idx="36">
                  <c:v>17.600000000000001</c:v>
                </c:pt>
                <c:pt idx="37">
                  <c:v>18.7</c:v>
                </c:pt>
                <c:pt idx="38">
                  <c:v>19.8</c:v>
                </c:pt>
                <c:pt idx="39">
                  <c:v>20.9</c:v>
                </c:pt>
                <c:pt idx="40">
                  <c:v>22</c:v>
                </c:pt>
              </c:numCache>
            </c:numRef>
          </c:xVal>
          <c:yVal>
            <c:numRef>
              <c:f>Results!$D$4:$D$44</c:f>
              <c:numCache>
                <c:formatCode>General</c:formatCode>
                <c:ptCount val="41"/>
                <c:pt idx="0">
                  <c:v>-5.8179532022506475E-4</c:v>
                </c:pt>
                <c:pt idx="1">
                  <c:v>-2.3287298875396267E-4</c:v>
                </c:pt>
                <c:pt idx="2">
                  <c:v>-2.2672410944668542E-5</c:v>
                </c:pt>
                <c:pt idx="3">
                  <c:v>1.1207660999557056E-4</c:v>
                </c:pt>
                <c:pt idx="4">
                  <c:v>1.7776587206297378E-4</c:v>
                </c:pt>
                <c:pt idx="5">
                  <c:v>1.9737649536888391E-4</c:v>
                </c:pt>
                <c:pt idx="6">
                  <c:v>1.8590364813420024E-4</c:v>
                </c:pt>
                <c:pt idx="7">
                  <c:v>1.5481005598161346E-4</c:v>
                </c:pt>
                <c:pt idx="8">
                  <c:v>1.153964987410383E-4</c:v>
                </c:pt>
                <c:pt idx="9">
                  <c:v>7.4975841103830376E-5</c:v>
                </c:pt>
                <c:pt idx="10">
                  <c:v>3.8988449535315439E-5</c:v>
                </c:pt>
                <c:pt idx="11">
                  <c:v>1.034428749346894E-5</c:v>
                </c:pt>
                <c:pt idx="12">
                  <c:v>-9.4940720829495007E-6</c:v>
                </c:pt>
                <c:pt idx="13">
                  <c:v>-2.0830277555283772E-5</c:v>
                </c:pt>
                <c:pt idx="14">
                  <c:v>-2.4929530426986979E-5</c:v>
                </c:pt>
                <c:pt idx="15">
                  <c:v>-2.3370802174627059E-5</c:v>
                </c:pt>
                <c:pt idx="16">
                  <c:v>-1.8477002758698902E-5</c:v>
                </c:pt>
                <c:pt idx="17">
                  <c:v>-1.2090265568476255E-5</c:v>
                </c:pt>
                <c:pt idx="18">
                  <c:v>-5.9970551270493999E-6</c:v>
                </c:pt>
                <c:pt idx="19">
                  <c:v>-1.609336312546894E-6</c:v>
                </c:pt>
                <c:pt idx="20">
                  <c:v>0</c:v>
                </c:pt>
                <c:pt idx="21">
                  <c:v>-1.609336312546894E-6</c:v>
                </c:pt>
                <c:pt idx="22">
                  <c:v>-5.9970551270493999E-6</c:v>
                </c:pt>
                <c:pt idx="23">
                  <c:v>-1.2090265568476255E-5</c:v>
                </c:pt>
                <c:pt idx="24">
                  <c:v>-1.8477002758698902E-5</c:v>
                </c:pt>
                <c:pt idx="25">
                  <c:v>-2.3370802174627059E-5</c:v>
                </c:pt>
                <c:pt idx="26">
                  <c:v>-2.4929530426986979E-5</c:v>
                </c:pt>
                <c:pt idx="27">
                  <c:v>-2.0830277555283772E-5</c:v>
                </c:pt>
                <c:pt idx="28">
                  <c:v>-9.4940720829495007E-6</c:v>
                </c:pt>
                <c:pt idx="29">
                  <c:v>1.034428749346894E-5</c:v>
                </c:pt>
                <c:pt idx="30">
                  <c:v>3.8988449535315439E-5</c:v>
                </c:pt>
                <c:pt idx="31">
                  <c:v>7.4975841103830376E-5</c:v>
                </c:pt>
                <c:pt idx="32">
                  <c:v>1.153964987410383E-4</c:v>
                </c:pt>
                <c:pt idx="33">
                  <c:v>1.5481005598161346E-4</c:v>
                </c:pt>
                <c:pt idx="34">
                  <c:v>1.8590364813420024E-4</c:v>
                </c:pt>
                <c:pt idx="35">
                  <c:v>1.9737649536888391E-4</c:v>
                </c:pt>
                <c:pt idx="36">
                  <c:v>1.7776587206297378E-4</c:v>
                </c:pt>
                <c:pt idx="37">
                  <c:v>1.1207660999557056E-4</c:v>
                </c:pt>
                <c:pt idx="38">
                  <c:v>-2.2672410944668542E-5</c:v>
                </c:pt>
                <c:pt idx="39">
                  <c:v>-2.3287298875396267E-4</c:v>
                </c:pt>
                <c:pt idx="40">
                  <c:v>-5.8179532022506475E-4</c:v>
                </c:pt>
              </c:numCache>
            </c:numRef>
          </c:yVal>
          <c:smooth val="1"/>
        </c:ser>
        <c:ser>
          <c:idx val="3"/>
          <c:order val="1"/>
          <c:spPr>
            <a:ln w="38100">
              <a:solidFill>
                <a:srgbClr val="FF0000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Results!$C$4:$C$44</c:f>
              <c:numCache>
                <c:formatCode>General</c:formatCode>
                <c:ptCount val="41"/>
                <c:pt idx="0">
                  <c:v>-22</c:v>
                </c:pt>
                <c:pt idx="1">
                  <c:v>-20.9</c:v>
                </c:pt>
                <c:pt idx="2">
                  <c:v>-19.8</c:v>
                </c:pt>
                <c:pt idx="3">
                  <c:v>-18.7</c:v>
                </c:pt>
                <c:pt idx="4">
                  <c:v>-17.600000000000001</c:v>
                </c:pt>
                <c:pt idx="5">
                  <c:v>-16.5</c:v>
                </c:pt>
                <c:pt idx="6">
                  <c:v>-15.4</c:v>
                </c:pt>
                <c:pt idx="7">
                  <c:v>-14.3</c:v>
                </c:pt>
                <c:pt idx="8">
                  <c:v>-13.2</c:v>
                </c:pt>
                <c:pt idx="9">
                  <c:v>-12.1</c:v>
                </c:pt>
                <c:pt idx="10">
                  <c:v>-11</c:v>
                </c:pt>
                <c:pt idx="11">
                  <c:v>-9.9</c:v>
                </c:pt>
                <c:pt idx="12">
                  <c:v>-8.8000000000000007</c:v>
                </c:pt>
                <c:pt idx="13">
                  <c:v>-7.7</c:v>
                </c:pt>
                <c:pt idx="14">
                  <c:v>-6.6</c:v>
                </c:pt>
                <c:pt idx="15">
                  <c:v>-5.5</c:v>
                </c:pt>
                <c:pt idx="16">
                  <c:v>-4.4000000000000004</c:v>
                </c:pt>
                <c:pt idx="17">
                  <c:v>-3.3</c:v>
                </c:pt>
                <c:pt idx="18">
                  <c:v>-2.2000000000000002</c:v>
                </c:pt>
                <c:pt idx="19">
                  <c:v>-1.1000000000000001</c:v>
                </c:pt>
                <c:pt idx="20">
                  <c:v>0</c:v>
                </c:pt>
                <c:pt idx="21">
                  <c:v>1.1000000000000001</c:v>
                </c:pt>
                <c:pt idx="22">
                  <c:v>2.2000000000000002</c:v>
                </c:pt>
                <c:pt idx="23">
                  <c:v>3.3</c:v>
                </c:pt>
                <c:pt idx="24">
                  <c:v>4.4000000000000004</c:v>
                </c:pt>
                <c:pt idx="25">
                  <c:v>5.5</c:v>
                </c:pt>
                <c:pt idx="26">
                  <c:v>6.6</c:v>
                </c:pt>
                <c:pt idx="27">
                  <c:v>7.7</c:v>
                </c:pt>
                <c:pt idx="28">
                  <c:v>8.8000000000000007</c:v>
                </c:pt>
                <c:pt idx="29">
                  <c:v>9.9</c:v>
                </c:pt>
                <c:pt idx="30">
                  <c:v>11</c:v>
                </c:pt>
                <c:pt idx="31">
                  <c:v>12.1</c:v>
                </c:pt>
                <c:pt idx="32">
                  <c:v>13.2</c:v>
                </c:pt>
                <c:pt idx="33">
                  <c:v>14.3</c:v>
                </c:pt>
                <c:pt idx="34">
                  <c:v>15.4</c:v>
                </c:pt>
                <c:pt idx="35">
                  <c:v>16.5</c:v>
                </c:pt>
                <c:pt idx="36">
                  <c:v>17.600000000000001</c:v>
                </c:pt>
                <c:pt idx="37">
                  <c:v>18.7</c:v>
                </c:pt>
                <c:pt idx="38">
                  <c:v>19.8</c:v>
                </c:pt>
                <c:pt idx="39">
                  <c:v>20.9</c:v>
                </c:pt>
                <c:pt idx="40">
                  <c:v>22</c:v>
                </c:pt>
              </c:numCache>
            </c:numRef>
          </c:xVal>
          <c:yVal>
            <c:numRef>
              <c:f>Results!$E$4:$E$44</c:f>
              <c:numCache>
                <c:formatCode>General</c:formatCode>
                <c:ptCount val="41"/>
                <c:pt idx="0">
                  <c:v>-7.7217615195346312E-4</c:v>
                </c:pt>
                <c:pt idx="1">
                  <c:v>-2.7359957398154222E-4</c:v>
                </c:pt>
                <c:pt idx="2">
                  <c:v>5.4521242263128045E-6</c:v>
                </c:pt>
                <c:pt idx="3">
                  <c:v>1.5853902760198935E-4</c:v>
                </c:pt>
                <c:pt idx="4">
                  <c:v>2.0654656035468122E-4</c:v>
                </c:pt>
                <c:pt idx="5">
                  <c:v>1.9169521997719485E-4</c:v>
                </c:pt>
                <c:pt idx="6">
                  <c:v>1.4349335613039749E-4</c:v>
                </c:pt>
                <c:pt idx="7">
                  <c:v>8.2895132480276246E-5</c:v>
                </c:pt>
                <c:pt idx="8">
                  <c:v>2.587756260186147E-5</c:v>
                </c:pt>
                <c:pt idx="9">
                  <c:v>-2.017063723391832E-5</c:v>
                </c:pt>
                <c:pt idx="10">
                  <c:v>-5.0255261282550201E-5</c:v>
                </c:pt>
                <c:pt idx="11">
                  <c:v>-6.3731812538714294E-5</c:v>
                </c:pt>
                <c:pt idx="12">
                  <c:v>-6.4809936639265153E-5</c:v>
                </c:pt>
                <c:pt idx="13">
                  <c:v>-5.7677055186222681E-5</c:v>
                </c:pt>
                <c:pt idx="14">
                  <c:v>-4.5917439817855232E-5</c:v>
                </c:pt>
                <c:pt idx="15">
                  <c:v>-3.2619197677163925E-5</c:v>
                </c:pt>
                <c:pt idx="16">
                  <c:v>-2.1382105542366858E-5</c:v>
                </c:pt>
                <c:pt idx="17">
                  <c:v>-1.1794760353511791E-5</c:v>
                </c:pt>
                <c:pt idx="18">
                  <c:v>-5.2836350332707838E-6</c:v>
                </c:pt>
                <c:pt idx="19">
                  <c:v>-1.8621673701924024E-6</c:v>
                </c:pt>
                <c:pt idx="20">
                  <c:v>0</c:v>
                </c:pt>
                <c:pt idx="21">
                  <c:v>-1.8621673701924024E-6</c:v>
                </c:pt>
                <c:pt idx="22">
                  <c:v>-5.2836350332707838E-6</c:v>
                </c:pt>
                <c:pt idx="23">
                  <c:v>-1.1794760353511791E-5</c:v>
                </c:pt>
                <c:pt idx="24">
                  <c:v>-2.1382105542366858E-5</c:v>
                </c:pt>
                <c:pt idx="25">
                  <c:v>-3.2619197677163925E-5</c:v>
                </c:pt>
                <c:pt idx="26">
                  <c:v>-4.5917439817855232E-5</c:v>
                </c:pt>
                <c:pt idx="27">
                  <c:v>-5.7677055186222681E-5</c:v>
                </c:pt>
                <c:pt idx="28">
                  <c:v>-6.4809936639265153E-5</c:v>
                </c:pt>
                <c:pt idx="29">
                  <c:v>-6.3731812538714294E-5</c:v>
                </c:pt>
                <c:pt idx="30">
                  <c:v>-5.0255261282550201E-5</c:v>
                </c:pt>
                <c:pt idx="31">
                  <c:v>-2.017063723391832E-5</c:v>
                </c:pt>
                <c:pt idx="32">
                  <c:v>2.587756260186147E-5</c:v>
                </c:pt>
                <c:pt idx="33">
                  <c:v>8.2895132480276246E-5</c:v>
                </c:pt>
                <c:pt idx="34">
                  <c:v>1.4349335613039749E-4</c:v>
                </c:pt>
                <c:pt idx="35">
                  <c:v>1.9169521997719485E-4</c:v>
                </c:pt>
                <c:pt idx="36">
                  <c:v>2.0654656035468122E-4</c:v>
                </c:pt>
                <c:pt idx="37">
                  <c:v>1.5853902760198935E-4</c:v>
                </c:pt>
                <c:pt idx="38">
                  <c:v>5.4521242263128045E-6</c:v>
                </c:pt>
                <c:pt idx="39">
                  <c:v>-2.7359957398154222E-4</c:v>
                </c:pt>
                <c:pt idx="40">
                  <c:v>-7.7217615195346312E-4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696848"/>
        <c:axId val="170140240"/>
      </c:scatterChart>
      <c:valAx>
        <c:axId val="169696848"/>
        <c:scaling>
          <c:orientation val="minMax"/>
          <c:max val="20"/>
          <c:min val="-2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0140240"/>
        <c:crosses val="autoZero"/>
        <c:crossBetween val="midCat"/>
        <c:majorUnit val="2"/>
      </c:valAx>
      <c:valAx>
        <c:axId val="170140240"/>
        <c:scaling>
          <c:orientation val="minMax"/>
          <c:max val="4.0000000000000013E-4"/>
          <c:min val="-4.0000000000000013E-4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9696848"/>
        <c:crosses val="autoZero"/>
        <c:crossBetween val="midCat"/>
        <c:majorUnit val="2.0000000000000006E-4"/>
        <c:minorUnit val="1E-4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5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9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8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1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1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4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5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5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F9F6-05BC-4FF2-84AC-11D27CBDB2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3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>
            <a:spLocks noGrp="1"/>
          </p:cNvSpPr>
          <p:nvPr>
            <p:ph type="ctrTitle"/>
          </p:nvPr>
        </p:nvSpPr>
        <p:spPr>
          <a:xfrm>
            <a:off x="0" y="883466"/>
            <a:ext cx="12192000" cy="15219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z="3200" b="1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Radiation resistant dipole magnet.</a:t>
            </a:r>
            <a:endParaRPr lang="en-US" sz="3200" b="1" strike="noStrike" spc="-1" dirty="0" smtClean="0">
              <a:uFill>
                <a:solidFill>
                  <a:srgbClr val="FFFFFF"/>
                </a:solidFill>
              </a:uFill>
              <a:latin typeface="Courier New"/>
            </a:endParaRPr>
          </a:p>
        </p:txBody>
      </p:sp>
      <p:sp>
        <p:nvSpPr>
          <p:cNvPr id="5" name="TextShape 2"/>
          <p:cNvSpPr txBox="1">
            <a:spLocks noGrp="1"/>
          </p:cNvSpPr>
          <p:nvPr>
            <p:ph type="subTitle" idx="1"/>
          </p:nvPr>
        </p:nvSpPr>
        <p:spPr>
          <a:xfrm>
            <a:off x="354227" y="3602037"/>
            <a:ext cx="11615351" cy="290585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en-US" sz="2400" b="1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D. Gurov,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A.Utkin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for SFRS team</a:t>
            </a:r>
          </a:p>
          <a:p>
            <a:pPr algn="ctr">
              <a:lnSpc>
                <a:spcPct val="80000"/>
              </a:lnSpc>
            </a:pPr>
            <a:endParaRPr lang="en-US" sz="2400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BINP</a:t>
            </a:r>
            <a:r>
              <a:rPr lang="ru-RU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ru-RU" sz="2400" b="0" strike="noStrike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2400" b="0" strike="noStrike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28.05.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20</a:t>
            </a: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20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4</a:t>
            </a:r>
            <a:r>
              <a:rPr lang="en-US" spc="-1" baseline="30000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rd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FAIR-BINP Workshop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RUSSIA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7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Remote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water connections (adjustable)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" y="959777"/>
            <a:ext cx="5487780" cy="2476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3" y="3929448"/>
            <a:ext cx="5418849" cy="24453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97" y="959777"/>
            <a:ext cx="5430703" cy="2450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97" y="3924099"/>
            <a:ext cx="5430703" cy="24506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4643" y="3498169"/>
            <a:ext cx="516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Water connections for lower half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19908" y="3500544"/>
            <a:ext cx="516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Water connections for upper half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2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Remote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water connections (adjustable)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3" t="-1201" r="42144" b="1201"/>
          <a:stretch/>
        </p:blipFill>
        <p:spPr>
          <a:xfrm>
            <a:off x="321274" y="919816"/>
            <a:ext cx="1705233" cy="5212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2" r="34289"/>
          <a:stretch/>
        </p:blipFill>
        <p:spPr>
          <a:xfrm>
            <a:off x="2380735" y="1002195"/>
            <a:ext cx="2858530" cy="4714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3" r="29278"/>
          <a:stretch/>
        </p:blipFill>
        <p:spPr>
          <a:xfrm>
            <a:off x="9825067" y="1002194"/>
            <a:ext cx="2212268" cy="25071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r="40926"/>
          <a:stretch/>
        </p:blipFill>
        <p:spPr>
          <a:xfrm>
            <a:off x="10442287" y="3438730"/>
            <a:ext cx="1290249" cy="3027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1" r="32123"/>
          <a:stretch/>
        </p:blipFill>
        <p:spPr>
          <a:xfrm>
            <a:off x="5879142" y="1002194"/>
            <a:ext cx="3544943" cy="39502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8785" y="6374371"/>
            <a:ext cx="516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Water connections for lower half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64687" y="6374371"/>
            <a:ext cx="516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Water connections for upper half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Remote current power connections (adjustable)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35" b="11057"/>
          <a:stretch/>
        </p:blipFill>
        <p:spPr>
          <a:xfrm>
            <a:off x="369323" y="1026908"/>
            <a:ext cx="3271801" cy="3352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4" r="43634"/>
          <a:stretch/>
        </p:blipFill>
        <p:spPr>
          <a:xfrm>
            <a:off x="6815781" y="1026907"/>
            <a:ext cx="1676400" cy="5220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5" r="39165"/>
          <a:stretch/>
        </p:blipFill>
        <p:spPr>
          <a:xfrm>
            <a:off x="4258961" y="1026907"/>
            <a:ext cx="2290119" cy="51907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6" r="31082"/>
          <a:stretch/>
        </p:blipFill>
        <p:spPr>
          <a:xfrm>
            <a:off x="8758882" y="1026907"/>
            <a:ext cx="3166418" cy="39059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093" y="4541133"/>
            <a:ext cx="3992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Current connections </a:t>
            </a:r>
          </a:p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lower half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8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Remote current power connections (adjustable)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6" r="52048"/>
          <a:stretch/>
        </p:blipFill>
        <p:spPr>
          <a:xfrm>
            <a:off x="283450" y="922020"/>
            <a:ext cx="3221750" cy="4071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t="13077" r="33463" b="7801"/>
          <a:stretch/>
        </p:blipFill>
        <p:spPr>
          <a:xfrm>
            <a:off x="3629180" y="3977644"/>
            <a:ext cx="2607070" cy="24603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7" t="15019" r="35718" b="12243"/>
          <a:stretch/>
        </p:blipFill>
        <p:spPr>
          <a:xfrm>
            <a:off x="6360230" y="3966926"/>
            <a:ext cx="2848289" cy="2471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t="14187" r="37096"/>
          <a:stretch/>
        </p:blipFill>
        <p:spPr>
          <a:xfrm>
            <a:off x="9250178" y="3966925"/>
            <a:ext cx="2941822" cy="23020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t="14742" r="27825" b="16407"/>
          <a:stretch/>
        </p:blipFill>
        <p:spPr>
          <a:xfrm>
            <a:off x="3634740" y="922020"/>
            <a:ext cx="3558970" cy="21793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12520" r="5274" b="30289"/>
          <a:stretch/>
        </p:blipFill>
        <p:spPr>
          <a:xfrm>
            <a:off x="7312760" y="915070"/>
            <a:ext cx="4879240" cy="15392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88760" y="5202442"/>
            <a:ext cx="359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Current connections </a:t>
            </a:r>
          </a:p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upper half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11539" y="2564286"/>
            <a:ext cx="359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 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36250" y="6437958"/>
            <a:ext cx="359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9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Adjusting principles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 r="22665"/>
          <a:stretch/>
        </p:blipFill>
        <p:spPr>
          <a:xfrm>
            <a:off x="6400800" y="1111757"/>
            <a:ext cx="5501640" cy="4099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5" r="21395"/>
          <a:stretch/>
        </p:blipFill>
        <p:spPr>
          <a:xfrm>
            <a:off x="304800" y="1111757"/>
            <a:ext cx="5166360" cy="38107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16240" y="5470322"/>
            <a:ext cx="802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Two plates with holes of two types (oval and bow)are provide horizontal movement along one direction (+/- 10 mm.) and rotation in this plane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(+/-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 deg.) </a:t>
            </a:r>
          </a:p>
          <a:p>
            <a:pPr algn="ctr"/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2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Water and current interconnections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t="7802" b="1971"/>
          <a:stretch/>
        </p:blipFill>
        <p:spPr>
          <a:xfrm>
            <a:off x="152400" y="906780"/>
            <a:ext cx="4706346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t="18906" r="11288"/>
          <a:stretch/>
        </p:blipFill>
        <p:spPr>
          <a:xfrm>
            <a:off x="5130840" y="906780"/>
            <a:ext cx="4679895" cy="2270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11"/>
          <a:stretch/>
        </p:blipFill>
        <p:spPr>
          <a:xfrm>
            <a:off x="1393697" y="3878580"/>
            <a:ext cx="7197231" cy="1318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2" b="29733"/>
          <a:stretch/>
        </p:blipFill>
        <p:spPr>
          <a:xfrm>
            <a:off x="1393697" y="5348545"/>
            <a:ext cx="7197231" cy="12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Assembling and installing magnet into the tunnel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8" t="8097" r="33338" b="4593"/>
          <a:stretch/>
        </p:blipFill>
        <p:spPr>
          <a:xfrm>
            <a:off x="7373037" y="1112520"/>
            <a:ext cx="4511852" cy="501396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3473" t="16478" r="4916" b="7981"/>
          <a:stretch/>
        </p:blipFill>
        <p:spPr bwMode="auto">
          <a:xfrm>
            <a:off x="204152" y="774559"/>
            <a:ext cx="5541328" cy="2594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RR_coil_lift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" y="3968750"/>
            <a:ext cx="3055620" cy="212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RR_coil_lift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07" y="3929380"/>
            <a:ext cx="2759393" cy="22042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-7842" y="6211669"/>
            <a:ext cx="6378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Lifting tool for the coil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5092" y="3299676"/>
            <a:ext cx="6378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Lifting tool for the blocks of yoke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972707" y="6188367"/>
            <a:ext cx="3495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Installing the magnet </a:t>
            </a:r>
          </a:p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into the tunnel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1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Planned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0999" y="1078865"/>
            <a:ext cx="10752221" cy="4351338"/>
          </a:xfrm>
        </p:spPr>
        <p:txBody>
          <a:bodyPr/>
          <a:lstStyle/>
          <a:p>
            <a:r>
              <a:rPr lang="en-US" dirty="0" smtClean="0"/>
              <a:t>Adaptation of drawings for stand </a:t>
            </a:r>
          </a:p>
          <a:p>
            <a:r>
              <a:rPr lang="en-US" dirty="0" smtClean="0"/>
              <a:t>In </a:t>
            </a:r>
            <a:r>
              <a:rPr lang="en-US" dirty="0"/>
              <a:t>June, the end of 3D CAD </a:t>
            </a:r>
            <a:r>
              <a:rPr lang="en-US" dirty="0" smtClean="0"/>
              <a:t>design </a:t>
            </a:r>
            <a:r>
              <a:rPr lang="en-US" dirty="0"/>
              <a:t>of a dipole </a:t>
            </a:r>
            <a:r>
              <a:rPr lang="en-US" dirty="0" smtClean="0"/>
              <a:t>magnet</a:t>
            </a:r>
          </a:p>
          <a:p>
            <a:r>
              <a:rPr lang="en-US" dirty="0"/>
              <a:t>Creating drawings for the production of magnets</a:t>
            </a:r>
            <a:endParaRPr lang="en-US" dirty="0" smtClean="0"/>
          </a:p>
          <a:p>
            <a:r>
              <a:rPr lang="en-US" dirty="0"/>
              <a:t>Negotiations for the procurement of metal for the yoke of magnets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2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495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677779" y="1263061"/>
            <a:ext cx="10515600" cy="513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 parameters of radiation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resistant dipole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magnet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dipole magnet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Construction of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yoke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Construction of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coil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3D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magneto static calculations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Changes in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oke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coil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Remote water connections (adjustable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Remote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current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connections (adjustable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Adjusting principles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Assembling and installing magnet into the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tunnel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Planned activity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endParaRPr lang="en-US" sz="19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Radiation resistant dipole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4" r="27631"/>
          <a:stretch/>
        </p:blipFill>
        <p:spPr>
          <a:xfrm>
            <a:off x="385010" y="951960"/>
            <a:ext cx="5710990" cy="5531069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708715"/>
              </p:ext>
            </p:extLst>
          </p:nvPr>
        </p:nvGraphicFramePr>
        <p:xfrm>
          <a:off x="6904389" y="1827511"/>
          <a:ext cx="4302760" cy="3240659"/>
        </p:xfrm>
        <a:graphic>
          <a:graphicData uri="http://schemas.openxmlformats.org/drawingml/2006/table">
            <a:tbl>
              <a:tblPr/>
              <a:tblGrid>
                <a:gridCol w="3373755"/>
                <a:gridCol w="929005"/>
              </a:tblGrid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Lamination thickness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mm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RRDM dipole magnets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weight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 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Coil current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 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coil turns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Coil resistance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 m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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Coil inductance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2200 mH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DC power loss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kW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904707" y="18277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73750" y="1122486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CC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2.4.2.1.1.2 (03.2019 – 10.22)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0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magnet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8" t="4341" r="27005" b="3297"/>
          <a:stretch/>
        </p:blipFill>
        <p:spPr bwMode="auto">
          <a:xfrm>
            <a:off x="222259" y="1040353"/>
            <a:ext cx="5059844" cy="4780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1" r="27540" b="3479"/>
          <a:stretch/>
        </p:blipFill>
        <p:spPr bwMode="auto">
          <a:xfrm>
            <a:off x="5897880" y="1040353"/>
            <a:ext cx="5058032" cy="4773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4116" y="5944454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Transversal dimensions of magnet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18596" y="5944454"/>
            <a:ext cx="4871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Longitudinal dimensions of magnet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4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magnet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9" y="951630"/>
            <a:ext cx="3823052" cy="250785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5423" t="12760" r="14035" b="5293"/>
          <a:stretch/>
        </p:blipFill>
        <p:spPr bwMode="auto">
          <a:xfrm>
            <a:off x="5732478" y="787078"/>
            <a:ext cx="4034121" cy="2672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6" t="11134" r="22939" b="4470"/>
          <a:stretch/>
        </p:blipFill>
        <p:spPr>
          <a:xfrm>
            <a:off x="449580" y="3624032"/>
            <a:ext cx="3429000" cy="2802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1" t="19461" r="20382" b="25014"/>
          <a:stretch/>
        </p:blipFill>
        <p:spPr>
          <a:xfrm>
            <a:off x="5732478" y="3718559"/>
            <a:ext cx="5240321" cy="262672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96076" y="6488668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Yoke of magnet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63574" y="6426226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Coil of magnet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2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coil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Рисунок 7" descr="D:\USERS\gurov\merm\GSI\SFRS\Dipole\Old\RRDMpassport\conference\pics\coil_cs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33" y="787078"/>
            <a:ext cx="4126899" cy="219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mag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468" y="1009964"/>
            <a:ext cx="3871784" cy="174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USERS\gurov\merm\GSI\radiation_dipole\tech_spec\PrelimReport\coill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1" y="944235"/>
            <a:ext cx="2771904" cy="415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USERS\gurov\merm\GSI\SFRS\Dipole\Old\RRDMpassport\thermal\Расчет температур обмотки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34" y="3304056"/>
            <a:ext cx="3418703" cy="290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9" t="43676" r="30811" b="25405"/>
          <a:stretch/>
        </p:blipFill>
        <p:spPr>
          <a:xfrm>
            <a:off x="8031891" y="3427623"/>
            <a:ext cx="3420121" cy="264366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6640" y="5399008"/>
            <a:ext cx="2252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</a:t>
            </a:r>
          </a:p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coil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95906" y="2934724"/>
            <a:ext cx="3790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Cross section of segment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98737" y="6204067"/>
            <a:ext cx="459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Calculation thermal distribution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677483" y="2934420"/>
            <a:ext cx="3790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Junction of braids of wire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3D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magnetostatic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calculations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13435" t="6351" r="10734"/>
          <a:stretch/>
        </p:blipFill>
        <p:spPr bwMode="auto">
          <a:xfrm>
            <a:off x="326055" y="883636"/>
            <a:ext cx="3331545" cy="2691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23402" t="64482" r="38891" b="14193"/>
          <a:stretch/>
        </p:blipFill>
        <p:spPr bwMode="auto">
          <a:xfrm>
            <a:off x="4708585" y="1065275"/>
            <a:ext cx="4262420" cy="1221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4176542"/>
              </p:ext>
            </p:extLst>
          </p:nvPr>
        </p:nvGraphicFramePr>
        <p:xfrm>
          <a:off x="126450" y="3807266"/>
          <a:ext cx="5474044" cy="2141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57579774"/>
              </p:ext>
            </p:extLst>
          </p:nvPr>
        </p:nvGraphicFramePr>
        <p:xfrm>
          <a:off x="6150225" y="3806077"/>
          <a:ext cx="5486400" cy="2141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/>
          <p:cNvPicPr/>
          <p:nvPr/>
        </p:nvPicPr>
        <p:blipFill rotWithShape="1">
          <a:blip r:embed="rId6"/>
          <a:srcRect l="37001" t="32892" r="25678" b="8696"/>
          <a:stretch/>
        </p:blipFill>
        <p:spPr bwMode="auto">
          <a:xfrm>
            <a:off x="9425939" y="787079"/>
            <a:ext cx="2683681" cy="2444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046" y="3469011"/>
            <a:ext cx="5518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3D magneto static model of ¼ of dipole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6166" y="2709519"/>
            <a:ext cx="410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Cross section of pole piece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045825" y="3198985"/>
            <a:ext cx="2660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Removable chamfer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1659" y="6030867"/>
            <a:ext cx="410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Integral field homogeneity without using holes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660520" y="6028489"/>
            <a:ext cx="410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Integral field homogeneity while using holes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Yoke modification for a new stand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2" t="4631" r="27924" b="4008"/>
          <a:stretch/>
        </p:blipFill>
        <p:spPr>
          <a:xfrm>
            <a:off x="186902" y="1085753"/>
            <a:ext cx="4787466" cy="44429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395" y="1383956"/>
            <a:ext cx="6067096" cy="3846587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3147060" y="3307248"/>
            <a:ext cx="114300" cy="105139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996440" y="3307248"/>
            <a:ext cx="114300" cy="105139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27005" y="5827418"/>
            <a:ext cx="410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Bottom side of yoke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05885" y="5827418"/>
            <a:ext cx="410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Adjustment 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Changes in water collectors of coils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6" t="8873" r="26975" b="5704"/>
          <a:stretch/>
        </p:blipFill>
        <p:spPr>
          <a:xfrm>
            <a:off x="7541704" y="3552464"/>
            <a:ext cx="4364772" cy="31450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39482" r="14650" b="18261"/>
          <a:stretch/>
        </p:blipFill>
        <p:spPr>
          <a:xfrm>
            <a:off x="5961742" y="1310299"/>
            <a:ext cx="5944733" cy="208724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64393" t="12759" r="14035" b="40004"/>
          <a:stretch/>
        </p:blipFill>
        <p:spPr bwMode="auto">
          <a:xfrm>
            <a:off x="255907" y="955589"/>
            <a:ext cx="3607640" cy="2749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25465" r="26577" b="11712"/>
          <a:stretch/>
        </p:blipFill>
        <p:spPr>
          <a:xfrm>
            <a:off x="333495" y="4037578"/>
            <a:ext cx="2922113" cy="27339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50121" y="4016773"/>
            <a:ext cx="3483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&lt;- Water collector in prototype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63547" y="5458215"/>
            <a:ext cx="3483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Water collector in current construction -&gt;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3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</TotalTime>
  <Words>380</Words>
  <Application>Microsoft Office PowerPoint</Application>
  <PresentationFormat>Широкоэкранный</PresentationFormat>
  <Paragraphs>94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Symbol</vt:lpstr>
      <vt:lpstr>Times New Roman</vt:lpstr>
      <vt:lpstr>Тема Office</vt:lpstr>
      <vt:lpstr> Radiation resistant dipole magnet.</vt:lpstr>
      <vt:lpstr>Contents</vt:lpstr>
      <vt:lpstr>Radiation resistant dipole magnet</vt:lpstr>
      <vt:lpstr>Construction of magnet</vt:lpstr>
      <vt:lpstr>Construction of magnet</vt:lpstr>
      <vt:lpstr>Construction of coil</vt:lpstr>
      <vt:lpstr>3D magnetostatic calculations</vt:lpstr>
      <vt:lpstr>Yoke modification for a new stand</vt:lpstr>
      <vt:lpstr>Changes in water collectors of coils</vt:lpstr>
      <vt:lpstr>Remote water connections (adjustable)</vt:lpstr>
      <vt:lpstr>Remote water connections (adjustable)</vt:lpstr>
      <vt:lpstr>Remote current power connections (adjustable)</vt:lpstr>
      <vt:lpstr>Remote current power connections (adjustable)</vt:lpstr>
      <vt:lpstr>Adjusting principles</vt:lpstr>
      <vt:lpstr>Water and current interconnections</vt:lpstr>
      <vt:lpstr>Assembling and installing magnet into the tunnel</vt:lpstr>
      <vt:lpstr>Planned activity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305</cp:revision>
  <dcterms:created xsi:type="dcterms:W3CDTF">2019-05-16T06:11:09Z</dcterms:created>
  <dcterms:modified xsi:type="dcterms:W3CDTF">2020-05-28T04:36:04Z</dcterms:modified>
</cp:coreProperties>
</file>