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430" r:id="rId2"/>
    <p:sldId id="447" r:id="rId3"/>
    <p:sldId id="444" r:id="rId4"/>
    <p:sldId id="419" r:id="rId5"/>
    <p:sldId id="432" r:id="rId6"/>
    <p:sldId id="448" r:id="rId7"/>
    <p:sldId id="429" r:id="rId8"/>
    <p:sldId id="436" r:id="rId9"/>
    <p:sldId id="434" r:id="rId10"/>
    <p:sldId id="435" r:id="rId11"/>
    <p:sldId id="439" r:id="rId12"/>
    <p:sldId id="443" r:id="rId13"/>
    <p:sldId id="437" r:id="rId14"/>
    <p:sldId id="446" r:id="rId15"/>
    <p:sldId id="449" r:id="rId16"/>
  </p:sldIdLst>
  <p:sldSz cx="9144000" cy="6858000" type="screen4x3"/>
  <p:notesSz cx="6780213" cy="9910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CC0000"/>
    <a:srgbClr val="66CCFF"/>
    <a:srgbClr val="FF0000"/>
    <a:srgbClr val="66FFFF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41" autoAdjust="0"/>
  </p:normalViewPr>
  <p:slideViewPr>
    <p:cSldViewPr snapToGrid="0" snapToObjects="1">
      <p:cViewPr varScale="1">
        <p:scale>
          <a:sx n="108" d="100"/>
          <a:sy n="108" d="100"/>
        </p:scale>
        <p:origin x="3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860" y="-96"/>
      </p:cViewPr>
      <p:guideLst>
        <p:guide orient="horz" pos="3121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fld id="{09C107CE-41DE-45F6-A65F-EAAE20DCAE1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68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5"/>
            <a:ext cx="4973637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fld id="{E9195E74-D40F-44B5-A424-7AA96E2A08A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1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 descr="fair-m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52" name="Line 4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654" name="Line 6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08175" y="1958975"/>
            <a:ext cx="53276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616575" cy="1152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Formatvorlage des Untertitelmasters durch Klicken bearbeiten</a:t>
            </a:r>
          </a:p>
        </p:txBody>
      </p:sp>
      <p:sp>
        <p:nvSpPr>
          <p:cNvPr id="53965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835150" y="6597650"/>
            <a:ext cx="4608513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539658" name="Picture 10" descr="FAIR_V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9" name="Picture 37" descr="LG_Helmholtz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60" name="Picture 12" descr="fair-mes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61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2" name="Line 14"/>
          <p:cNvSpPr>
            <a:spLocks noChangeShapeType="1"/>
          </p:cNvSpPr>
          <p:nvPr userDrawn="1"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663" name="Line 15"/>
          <p:cNvSpPr>
            <a:spLocks noChangeShapeType="1"/>
          </p:cNvSpPr>
          <p:nvPr userDrawn="1"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664" name="Line 16"/>
          <p:cNvSpPr>
            <a:spLocks noChangeShapeType="1"/>
          </p:cNvSpPr>
          <p:nvPr userDrawn="1"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9665" name="Picture 17" descr="FAIR_V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66" name="Picture 37" descr="LG_Helmholtz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2C31A2-A39A-4135-B2A2-4A0DBC6C666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67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165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165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23BC58-2036-4B15-9A70-8A378A4A87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05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9388" y="1341438"/>
            <a:ext cx="8785225" cy="48244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63713" y="6524625"/>
            <a:ext cx="4752975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840C532D-CC6A-40F4-BF1C-A9C694C751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09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316413" cy="2335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336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763713" y="6524625"/>
            <a:ext cx="4752975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40AA1E55-9AF9-4CC5-844A-ED769E3D16C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4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316413" cy="2335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336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763713" y="6524625"/>
            <a:ext cx="4752975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BBD54328-42DE-4776-9B38-E03C92B9FED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45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C91CCD-E783-49D0-B0D1-3181FDCCB35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745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0A94F-88D2-4D70-A486-48CD669DC3F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20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575640-F4F9-4A7C-93C1-3A419E59685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98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17D23-3DFD-415C-8A02-FECF89DFFB7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55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175E57-F97C-42FA-B1C8-458FBEA1665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6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64AA69-0804-4B62-8C1C-5B76EAF6B9A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92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C741F5-4A10-4646-ADEF-450DD5E9A7C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4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D05B0-9B6D-470C-857E-724B15E8524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9D45E9-53FA-4811-A105-0E645746B2A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68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27" name="Line 3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Line 4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9" name="Line 5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86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5386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538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de-DE"/>
          </a:p>
        </p:txBody>
      </p:sp>
      <p:sp>
        <p:nvSpPr>
          <p:cNvPr id="538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4D6D22-F68B-4A1B-BBF7-1E518F465A95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38635" name="Picture 37" descr="LG_Helmholtz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37" name="Line 13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9" name="Line 15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86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8641" name="Picture 37" descr="LG_Helmholtz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87638" y="3563938"/>
            <a:ext cx="3957637" cy="10033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imes New Roman" pitchFamily="18" charset="0"/>
              </a:rPr>
              <a:t>Oleksiy Dolinskyy </a:t>
            </a:r>
            <a:br>
              <a:rPr lang="en-US" altLang="en-US" sz="2000" dirty="0">
                <a:latin typeface="Times New Roman" pitchFamily="18" charset="0"/>
              </a:rPr>
            </a:br>
            <a:r>
              <a:rPr lang="en-US" altLang="en-US" sz="2000" dirty="0">
                <a:latin typeface="Times New Roman" pitchFamily="18" charset="0"/>
              </a:rPr>
              <a:t>28</a:t>
            </a:r>
            <a:r>
              <a:rPr lang="en-US" altLang="en-US" sz="2000" baseline="30000" dirty="0">
                <a:latin typeface="Times New Roman" pitchFamily="18" charset="0"/>
              </a:rPr>
              <a:t>th</a:t>
            </a:r>
            <a:r>
              <a:rPr lang="en-US" altLang="en-US" sz="2000" dirty="0">
                <a:latin typeface="Times New Roman" pitchFamily="18" charset="0"/>
              </a:rPr>
              <a:t> May, 2020 </a:t>
            </a:r>
          </a:p>
        </p:txBody>
      </p:sp>
      <p:sp>
        <p:nvSpPr>
          <p:cNvPr id="21506" name="WordArt 7"/>
          <p:cNvSpPr>
            <a:spLocks noChangeArrowheads="1" noChangeShapeType="1" noTextEdit="1"/>
          </p:cNvSpPr>
          <p:nvPr/>
        </p:nvSpPr>
        <p:spPr bwMode="auto">
          <a:xfrm>
            <a:off x="2144995" y="2597922"/>
            <a:ext cx="5255663" cy="791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Antiproton yield in chain </a:t>
            </a:r>
          </a:p>
          <a:p>
            <a:pPr algn="ctr"/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 the “target +separator + CR  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1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139" y="0"/>
            <a:ext cx="8223586" cy="1196975"/>
          </a:xfrm>
        </p:spPr>
        <p:txBody>
          <a:bodyPr/>
          <a:lstStyle/>
          <a:p>
            <a:r>
              <a:rPr lang="en-US"/>
              <a:t>Magnet  Field of the 3 modules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5481" y="1180465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magnet field over the length of 2.135 m, 3 modules 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2" y="1549797"/>
            <a:ext cx="4560433" cy="319230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853112" y="1885012"/>
                <a:ext cx="2887842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𝐵𝑅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𝐵𝐿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𝐵𝑅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112" y="1885012"/>
                <a:ext cx="2887842" cy="725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776912" y="2895600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baseline="-25000" dirty="0" err="1"/>
              <a:t>max</a:t>
            </a:r>
            <a:r>
              <a:rPr lang="de-DE" dirty="0"/>
              <a:t>=2.135 m</a:t>
            </a:r>
          </a:p>
          <a:p>
            <a:r>
              <a:rPr lang="de-DE" dirty="0"/>
              <a:t>BR=13 Tm</a:t>
            </a:r>
          </a:p>
          <a:p>
            <a:r>
              <a:rPr lang="de-DE" dirty="0" err="1"/>
              <a:t>B</a:t>
            </a:r>
            <a:r>
              <a:rPr lang="de-DE" baseline="-25000" dirty="0" err="1"/>
              <a:t>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3D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</a:p>
          <a:p>
            <a:r>
              <a:rPr lang="de-DE" dirty="0"/>
              <a:t>(Marc </a:t>
            </a:r>
            <a:r>
              <a:rPr lang="de-DE" dirty="0" err="1"/>
              <a:t>Petryk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44139" y="4991099"/>
            <a:ext cx="8446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required kick angle x‘ is 5 </a:t>
            </a:r>
            <a:r>
              <a:rPr lang="en-US" dirty="0" err="1"/>
              <a:t>mrad</a:t>
            </a:r>
            <a:r>
              <a:rPr lang="en-US" dirty="0"/>
              <a:t> for all three modules, which means (BL)</a:t>
            </a:r>
            <a:r>
              <a:rPr lang="en-US" baseline="-25000" dirty="0" err="1"/>
              <a:t>eff</a:t>
            </a:r>
            <a:r>
              <a:rPr lang="en-US" dirty="0"/>
              <a:t>=65 </a:t>
            </a:r>
            <a:r>
              <a:rPr lang="en-US" dirty="0" err="1"/>
              <a:t>mTm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Presently (see figure) we have (BL)</a:t>
            </a:r>
            <a:r>
              <a:rPr lang="en-US" baseline="-25000" dirty="0" err="1"/>
              <a:t>eff</a:t>
            </a:r>
            <a:r>
              <a:rPr lang="en-US" dirty="0"/>
              <a:t>=92 </a:t>
            </a:r>
            <a:r>
              <a:rPr lang="en-US" dirty="0" err="1"/>
              <a:t>mTm</a:t>
            </a:r>
            <a:r>
              <a:rPr lang="en-US" dirty="0"/>
              <a:t>, which gives x‘=7.07 </a:t>
            </a:r>
            <a:r>
              <a:rPr lang="en-US" dirty="0" err="1"/>
              <a:t>mrad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329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81749" y="1930999"/>
            <a:ext cx="291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</a:t>
            </a:r>
          </a:p>
          <a:p>
            <a:r>
              <a:rPr lang="de-DE" dirty="0"/>
              <a:t>N=1.7 x 10</a:t>
            </a:r>
            <a:r>
              <a:rPr lang="de-DE" baseline="30000" dirty="0"/>
              <a:t>4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8" y="1665818"/>
            <a:ext cx="4132637" cy="19811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" y="3788612"/>
            <a:ext cx="4274036" cy="208952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764335" y="3788612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BINP </a:t>
            </a:r>
            <a:r>
              <a:rPr lang="de-DE" dirty="0" err="1"/>
              <a:t>optics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901232" y="166581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GSI </a:t>
            </a:r>
            <a:r>
              <a:rPr lang="de-DE" dirty="0" err="1"/>
              <a:t>optics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481749" y="4157769"/>
            <a:ext cx="354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N=1.6 x 10</a:t>
            </a:r>
            <a:r>
              <a:rPr lang="de-DE" baseline="30000" dirty="0"/>
              <a:t>4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551541" y="116557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space at the middle of Q04</a:t>
            </a:r>
          </a:p>
        </p:txBody>
      </p:sp>
      <p:sp>
        <p:nvSpPr>
          <p:cNvPr id="11" name="Titel 12"/>
          <p:cNvSpPr txBox="1">
            <a:spLocks/>
          </p:cNvSpPr>
          <p:nvPr/>
        </p:nvSpPr>
        <p:spPr bwMode="auto">
          <a:xfrm>
            <a:off x="782222" y="4310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de-DE" kern="0" dirty="0"/>
              <a:t>2nd </a:t>
            </a:r>
            <a:r>
              <a:rPr lang="de-DE" kern="0" dirty="0" err="1"/>
              <a:t>step</a:t>
            </a:r>
            <a:r>
              <a:rPr lang="de-DE" kern="0" dirty="0"/>
              <a:t> </a:t>
            </a:r>
            <a:r>
              <a:rPr lang="de-DE" kern="0" dirty="0" err="1"/>
              <a:t>of</a:t>
            </a:r>
            <a:r>
              <a:rPr lang="de-DE" kern="0" dirty="0"/>
              <a:t> </a:t>
            </a:r>
            <a:r>
              <a:rPr lang="de-DE" kern="0" dirty="0" err="1"/>
              <a:t>particle</a:t>
            </a:r>
            <a:r>
              <a:rPr lang="de-DE" kern="0" dirty="0"/>
              <a:t> </a:t>
            </a:r>
            <a:r>
              <a:rPr lang="de-DE" kern="0" dirty="0" err="1"/>
              <a:t>tracking</a:t>
            </a:r>
            <a:r>
              <a:rPr lang="de-DE" kern="0" dirty="0"/>
              <a:t> </a:t>
            </a:r>
            <a:r>
              <a:rPr lang="de-DE" kern="0" dirty="0" err="1"/>
              <a:t>Injection</a:t>
            </a:r>
            <a:r>
              <a:rPr lang="de-DE" kern="0" dirty="0"/>
              <a:t> </a:t>
            </a:r>
            <a:r>
              <a:rPr lang="de-DE" kern="0" dirty="0" err="1"/>
              <a:t>line</a:t>
            </a:r>
            <a:r>
              <a:rPr lang="de-DE" kern="0" dirty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045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1425127"/>
            <a:ext cx="6456348" cy="4470818"/>
          </a:xfr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35837" y="260350"/>
            <a:ext cx="7592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Particle tracking at ring    </a:t>
            </a:r>
            <a:endParaRPr lang="de-DE" altLang="en-US" sz="3200" b="1" dirty="0"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53464" y="2210457"/>
            <a:ext cx="3057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 apertures of all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 systems and magnets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included taking into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account their shape of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vacuum champers.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RF cavities and CCC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‚bottleneck‘, where the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aperture is 70 mm.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98063" y="1240461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turns is calculated (time needed for bunch rotation) </a:t>
            </a:r>
          </a:p>
        </p:txBody>
      </p:sp>
    </p:spTree>
    <p:extLst>
      <p:ext uri="{BB962C8B-B14F-4D97-AF65-F5344CB8AC3E}">
        <p14:creationId xmlns:p14="http://schemas.microsoft.com/office/powerpoint/2010/main" val="205052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35837" y="260350"/>
            <a:ext cx="7592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Particle tracking in the CR    </a:t>
            </a:r>
            <a:endParaRPr lang="de-DE" altLang="en-US" sz="3200" b="1" dirty="0">
              <a:latin typeface="Comic Sans MS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6" y="1777717"/>
            <a:ext cx="6306796" cy="44142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5837" y="1316053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 tracking at CR (1000 turns)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45182" y="450363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</a:t>
            </a:r>
            <a:r>
              <a:rPr lang="de-DE" baseline="-25000" dirty="0" err="1"/>
              <a:t>pbar</a:t>
            </a:r>
            <a:r>
              <a:rPr lang="de-DE" dirty="0"/>
              <a:t> = </a:t>
            </a:r>
            <a:r>
              <a:rPr lang="de-DE" b="1" i="1" dirty="0">
                <a:solidFill>
                  <a:srgbClr val="FF0000"/>
                </a:solidFill>
              </a:rPr>
              <a:t>1.328 x 10</a:t>
            </a:r>
            <a:r>
              <a:rPr lang="de-DE" b="1" i="1" baseline="30000" dirty="0">
                <a:solidFill>
                  <a:srgbClr val="FF0000"/>
                </a:solidFill>
              </a:rPr>
              <a:t>-5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6246976" y="4688299"/>
            <a:ext cx="4443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6845182" y="361548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9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213" y="-25074"/>
            <a:ext cx="7019925" cy="1196975"/>
          </a:xfrm>
        </p:spPr>
        <p:txBody>
          <a:bodyPr/>
          <a:lstStyle/>
          <a:p>
            <a:r>
              <a:rPr lang="en-US" dirty="0"/>
              <a:t>Antiproton yield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Antiproton production yield 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b="1" dirty="0">
                <a:solidFill>
                  <a:srgbClr val="FF0000"/>
                </a:solidFill>
              </a:rPr>
              <a:t>(1.2 – 1.3) x 10</a:t>
            </a:r>
            <a:r>
              <a:rPr lang="en-US" b="1" baseline="30000" dirty="0">
                <a:solidFill>
                  <a:srgbClr val="FF0000"/>
                </a:solidFill>
              </a:rPr>
              <a:t>-5</a:t>
            </a:r>
          </a:p>
          <a:p>
            <a:pPr marL="0" indent="0">
              <a:buNone/>
            </a:pPr>
            <a:endParaRPr lang="en-US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        One can see that we have about 20 – 30 % margin.</a:t>
            </a:r>
            <a:endParaRPr lang="en-US" sz="1800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3570" y="4136890"/>
            <a:ext cx="8785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Real closed orbit distortions. </a:t>
            </a:r>
          </a:p>
          <a:p>
            <a:r>
              <a:rPr lang="en-US" dirty="0"/>
              <a:t>- RF de-bunching and re-bunching efficiency </a:t>
            </a:r>
          </a:p>
          <a:p>
            <a:r>
              <a:rPr lang="en-US" dirty="0"/>
              <a:t>- SC cooling performance in reality</a:t>
            </a:r>
          </a:p>
          <a:p>
            <a:r>
              <a:rPr lang="en-US" dirty="0"/>
              <a:t>- Real field quality of magnets in CR </a:t>
            </a:r>
          </a:p>
          <a:p>
            <a:pPr marL="285750" indent="-285750">
              <a:buFontTx/>
              <a:buChar char="-"/>
            </a:pPr>
            <a:r>
              <a:rPr lang="en-US" dirty="0"/>
              <a:t>Extraction efficiency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The acceptable theoretical particle losses  should not exceed</a:t>
            </a:r>
            <a:r>
              <a:rPr lang="de-DE" dirty="0"/>
              <a:t> 1-3% in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en-US" dirty="0"/>
              <a:t>septum magnet only due to field error.    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3570" y="3257361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real production yield depends on several factors, which are not possible </a:t>
            </a:r>
          </a:p>
          <a:p>
            <a:r>
              <a:rPr lang="en-US" dirty="0"/>
              <a:t>theoretically to predict  :   </a:t>
            </a:r>
          </a:p>
        </p:txBody>
      </p:sp>
    </p:spTree>
    <p:extLst>
      <p:ext uri="{BB962C8B-B14F-4D97-AF65-F5344CB8AC3E}">
        <p14:creationId xmlns:p14="http://schemas.microsoft.com/office/powerpoint/2010/main" val="339545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213" y="-25074"/>
            <a:ext cx="7019925" cy="1196975"/>
          </a:xfrm>
        </p:spPr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3526" y="1105030"/>
            <a:ext cx="902272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proposal is following:   </a:t>
            </a:r>
          </a:p>
          <a:p>
            <a:endParaRPr lang="en-US" dirty="0"/>
          </a:p>
          <a:p>
            <a:r>
              <a:rPr lang="en-US" dirty="0"/>
              <a:t>The updated optics of the separator should be used to study the injection </a:t>
            </a:r>
          </a:p>
          <a:p>
            <a:r>
              <a:rPr lang="en-US" dirty="0"/>
              <a:t>efficiency into CR taking into account following 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3D field map of the septum magnet. The map exists and now under </a:t>
            </a:r>
          </a:p>
          <a:p>
            <a:r>
              <a:rPr lang="en-US" dirty="0"/>
              <a:t>implementation into particle tracking code.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</a:t>
            </a:r>
            <a:r>
              <a:rPr lang="en-US" dirty="0" err="1"/>
              <a:t>sextupole</a:t>
            </a:r>
            <a:r>
              <a:rPr lang="en-US" dirty="0"/>
              <a:t> correction in the separator must be included. It can help </a:t>
            </a:r>
          </a:p>
          <a:p>
            <a:r>
              <a:rPr lang="en-US" dirty="0"/>
              <a:t>to compensate the chromatic effects of quadrupole (which means to reduce </a:t>
            </a:r>
          </a:p>
          <a:p>
            <a:r>
              <a:rPr lang="en-US" dirty="0"/>
              <a:t>the losses due to mismatching)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3D field map of inj. kicker calculated by BINP should be used to calculate </a:t>
            </a:r>
          </a:p>
          <a:p>
            <a:r>
              <a:rPr lang="en-US" dirty="0"/>
              <a:t>   the antiproton transmission from separator to the CR.</a:t>
            </a:r>
          </a:p>
          <a:p>
            <a:endParaRPr lang="en-US" dirty="0"/>
          </a:p>
          <a:p>
            <a:r>
              <a:rPr lang="en-US" dirty="0"/>
              <a:t>Particle tracking in the CR taking into account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Stochastic cooling effect (acceptance). Time domain code  is under development.  </a:t>
            </a:r>
          </a:p>
          <a:p>
            <a:pPr marL="285750" indent="-285750">
              <a:buFontTx/>
              <a:buChar char="-"/>
            </a:pPr>
            <a:r>
              <a:rPr lang="en-US" dirty="0"/>
              <a:t>RF bunch rotation and re-bunching process </a:t>
            </a:r>
          </a:p>
          <a:p>
            <a:pPr marL="285750" indent="-285750">
              <a:buFontTx/>
              <a:buChar char="-"/>
            </a:pPr>
            <a:r>
              <a:rPr lang="en-US" dirty="0"/>
              <a:t>Measured field quality of magnets. 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Closed orbit distortion (depends on alignment of magnets, quality of correctors </a:t>
            </a:r>
          </a:p>
          <a:p>
            <a:r>
              <a:rPr lang="en-US" dirty="0"/>
              <a:t>   and BPM). This is most unpredictable effect.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345C793-9995-4941-B3D9-E9748C12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125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4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397" y="0"/>
            <a:ext cx="7019925" cy="1196975"/>
          </a:xfrm>
        </p:spPr>
        <p:txBody>
          <a:bodyPr/>
          <a:lstStyle/>
          <a:p>
            <a:r>
              <a:rPr lang="de-DE" dirty="0"/>
              <a:t>Antiproton </a:t>
            </a:r>
            <a:r>
              <a:rPr lang="de-DE" dirty="0" err="1"/>
              <a:t>yield</a:t>
            </a:r>
            <a:r>
              <a:rPr lang="de-DE" dirty="0"/>
              <a:t>, 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"/>
              <p:cNvSpPr txBox="1">
                <a:spLocks/>
              </p:cNvSpPr>
              <p:nvPr/>
            </p:nvSpPr>
            <p:spPr bwMode="auto">
              <a:xfrm>
                <a:off x="1851615" y="1517684"/>
                <a:ext cx="4324173" cy="963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de-DE" altLang="en-US" i="1" kern="0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de-DE" altLang="en-US" i="1" kern="0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de-DE" altLang="en-US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en-US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altLang="en-US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altLang="en-US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𝑝𝑏𝑎𝑟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altLang="en-US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altLang="en-US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𝑝𝑟𝑜𝑡𝑜𝑛𝑠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kern="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  <a:p>
                <a:pPr eaLnBrk="1" hangingPunct="1"/>
                <a:r>
                  <a:rPr lang="de-DE" altLang="en-US" kern="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1615" y="1517684"/>
                <a:ext cx="4324173" cy="963938"/>
              </a:xfrm>
              <a:prstGeom prst="rect">
                <a:avLst/>
              </a:prstGeom>
              <a:blipFill>
                <a:blip r:embed="rId2"/>
                <a:stretch>
                  <a:fillRect t="-208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89937" y="2481622"/>
            <a:ext cx="8361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proton</a:t>
            </a:r>
            <a:r>
              <a:rPr lang="en-US" dirty="0"/>
              <a:t> - number of protons coming from SIS100 :  (1-2)x10</a:t>
            </a:r>
            <a:r>
              <a:rPr lang="en-US" baseline="30000" dirty="0"/>
              <a:t>13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pbar</a:t>
            </a:r>
            <a:r>
              <a:rPr lang="en-US" dirty="0"/>
              <a:t>   - required number of antiprotons, which is extracted to HESR: 10</a:t>
            </a:r>
            <a:r>
              <a:rPr lang="en-US" baseline="30000" dirty="0"/>
              <a:t>8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The goal value: r  ≥  10</a:t>
            </a:r>
            <a:r>
              <a:rPr lang="en-US" sz="2400" b="1" baseline="30000" dirty="0">
                <a:solidFill>
                  <a:srgbClr val="000099"/>
                </a:solidFill>
              </a:rPr>
              <a:t>-5</a:t>
            </a:r>
          </a:p>
          <a:p>
            <a:endParaRPr lang="en-US" sz="2400" b="1" dirty="0">
              <a:solidFill>
                <a:srgbClr val="000099"/>
              </a:solidFill>
            </a:endParaRPr>
          </a:p>
          <a:p>
            <a:endParaRPr lang="en-US" sz="2400" b="1" dirty="0">
              <a:solidFill>
                <a:srgbClr val="000099"/>
              </a:solidFill>
            </a:endParaRPr>
          </a:p>
          <a:p>
            <a:r>
              <a:rPr lang="en-US" sz="2000" dirty="0"/>
              <a:t>What is the predicted value r having the present design of antiproton target station, antiproton separator, injection line and CR ring. </a:t>
            </a:r>
          </a:p>
          <a:p>
            <a:endParaRPr lang="en-US" sz="2400" b="1" dirty="0">
              <a:solidFill>
                <a:srgbClr val="000099"/>
              </a:solidFill>
            </a:endParaRPr>
          </a:p>
          <a:p>
            <a:endParaRPr lang="en-US" sz="2400" b="1" baseline="30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2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027" y="0"/>
            <a:ext cx="7019925" cy="1196975"/>
          </a:xfrm>
        </p:spPr>
        <p:txBody>
          <a:bodyPr/>
          <a:lstStyle/>
          <a:p>
            <a:r>
              <a:rPr lang="en-US" dirty="0"/>
              <a:t>Considered chain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859"/>
            <a:ext cx="9144000" cy="4902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3106" y="3339895"/>
            <a:ext cx="3136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Particle tracking by 3 steps:</a:t>
            </a:r>
          </a:p>
          <a:p>
            <a:r>
              <a:rPr lang="en-US" sz="1400" dirty="0"/>
              <a:t>1. separator including septa</a:t>
            </a:r>
          </a:p>
          <a:p>
            <a:r>
              <a:rPr lang="en-US" sz="1400" dirty="0"/>
              <a:t>2. injection line</a:t>
            </a:r>
          </a:p>
          <a:p>
            <a:r>
              <a:rPr lang="en-US" sz="1400" dirty="0"/>
              <a:t>3. CR ring </a:t>
            </a:r>
          </a:p>
        </p:txBody>
      </p:sp>
    </p:spTree>
    <p:extLst>
      <p:ext uri="{BB962C8B-B14F-4D97-AF65-F5344CB8AC3E}">
        <p14:creationId xmlns:p14="http://schemas.microsoft.com/office/powerpoint/2010/main" val="21504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34950" y="131763"/>
            <a:ext cx="85740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pbar</a:t>
            </a:r>
            <a:r>
              <a:rPr lang="de-DE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de-DE" alt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distribution</a:t>
            </a:r>
            <a:r>
              <a:rPr lang="de-DE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after </a:t>
            </a:r>
            <a:r>
              <a:rPr lang="de-DE" alt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horn</a:t>
            </a:r>
            <a:r>
              <a:rPr lang="de-DE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lenz</a:t>
            </a:r>
            <a:endParaRPr lang="en-US" altLang="en-US" sz="36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7149" name="Picture 3" descr="Antiprotonentarget4_3003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92" y="2512255"/>
            <a:ext cx="5351107" cy="370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7010937" y="4710996"/>
            <a:ext cx="2037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0" dirty="0"/>
              <a:t>First </a:t>
            </a:r>
            <a:r>
              <a:rPr lang="de-DE" altLang="en-US" sz="2000" b="0" dirty="0" err="1"/>
              <a:t>quadrupole</a:t>
            </a:r>
            <a:endParaRPr lang="de-DE" altLang="en-US" sz="2000" b="0" dirty="0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1117246" y="3456284"/>
            <a:ext cx="3001828" cy="1278086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 rot="1869855">
            <a:off x="1483427" y="2868036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0" dirty="0" err="1"/>
              <a:t>target</a:t>
            </a:r>
            <a:endParaRPr lang="de-DE" altLang="en-US" sz="2000" b="0" dirty="0"/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 rot="1868448">
            <a:off x="5089053" y="5473713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0" dirty="0" err="1"/>
              <a:t>horn</a:t>
            </a:r>
            <a:endParaRPr lang="de-DE" altLang="en-US" sz="2000" b="0" dirty="0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 flipH="1" flipV="1">
            <a:off x="4819827" y="5048339"/>
            <a:ext cx="1347178" cy="83116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>
            <a:off x="809309" y="4977265"/>
            <a:ext cx="1279525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452224" y="4396161"/>
            <a:ext cx="13300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sz="1400" b="0" dirty="0"/>
              <a:t>Protons </a:t>
            </a:r>
            <a:r>
              <a:rPr lang="de-DE" altLang="en-US" sz="1400" b="0" dirty="0" err="1"/>
              <a:t>from</a:t>
            </a:r>
            <a:r>
              <a:rPr lang="de-DE" altLang="en-US" sz="1400" b="0" dirty="0"/>
              <a:t> SIS100</a:t>
            </a:r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4645871" y="4771743"/>
            <a:ext cx="2154978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4611687" y="4988808"/>
            <a:ext cx="2189162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>
            <a:off x="4611687" y="4919381"/>
            <a:ext cx="2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5218444" y="4358458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0" dirty="0" err="1"/>
              <a:t>antiprotons</a:t>
            </a:r>
            <a:endParaRPr lang="de-DE" altLang="en-US" sz="2000" b="0" dirty="0"/>
          </a:p>
        </p:txBody>
      </p:sp>
      <p:pic>
        <p:nvPicPr>
          <p:cNvPr id="16" name="Picture 3" descr="antiprotonen_3_1_4-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r="47681" b="19727"/>
          <a:stretch>
            <a:fillRect/>
          </a:stretch>
        </p:blipFill>
        <p:spPr bwMode="auto">
          <a:xfrm>
            <a:off x="162371" y="2302124"/>
            <a:ext cx="988192" cy="197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8264" y="5500960"/>
            <a:ext cx="2078950" cy="94517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117245" y="2021945"/>
            <a:ext cx="28349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1200" b="0" dirty="0" err="1">
                <a:latin typeface="Arial" charset="0"/>
              </a:rPr>
              <a:t>Ti</a:t>
            </a:r>
            <a:r>
              <a:rPr lang="de-DE" altLang="en-US" sz="1200" b="0" dirty="0">
                <a:latin typeface="Arial" charset="0"/>
              </a:rPr>
              <a:t> </a:t>
            </a:r>
            <a:r>
              <a:rPr lang="de-DE" altLang="en-US" sz="1200" b="0" dirty="0" err="1">
                <a:latin typeface="Arial" charset="0"/>
              </a:rPr>
              <a:t>window</a:t>
            </a:r>
            <a:endParaRPr lang="de-DE" altLang="en-US" sz="1200" b="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en-US" sz="1200" b="0" dirty="0" err="1">
                <a:latin typeface="Arial" charset="0"/>
              </a:rPr>
              <a:t>inside</a:t>
            </a:r>
            <a:r>
              <a:rPr lang="de-DE" altLang="en-US" sz="1200" b="0" dirty="0">
                <a:latin typeface="Arial" charset="0"/>
              </a:rPr>
              <a:t>: </a:t>
            </a:r>
            <a:r>
              <a:rPr lang="de-DE" altLang="en-US" sz="1200" b="0" dirty="0" err="1">
                <a:latin typeface="Arial" charset="0"/>
              </a:rPr>
              <a:t>Ni</a:t>
            </a:r>
            <a:r>
              <a:rPr lang="de-DE" altLang="en-US" sz="1200" b="0" dirty="0">
                <a:latin typeface="Arial" charset="0"/>
              </a:rPr>
              <a:t> </a:t>
            </a:r>
            <a:r>
              <a:rPr lang="de-DE" altLang="en-US" sz="1200" b="0" dirty="0" err="1">
                <a:latin typeface="Arial" charset="0"/>
              </a:rPr>
              <a:t>rod</a:t>
            </a:r>
            <a:r>
              <a:rPr lang="de-DE" altLang="en-US" sz="1200" b="0" dirty="0">
                <a:latin typeface="Arial" charset="0"/>
              </a:rPr>
              <a:t> (r = 15 mm, L = 10 cm) </a:t>
            </a:r>
            <a:r>
              <a:rPr lang="de-DE" altLang="en-US" sz="1200" b="0" dirty="0" err="1">
                <a:latin typeface="Arial" charset="0"/>
              </a:rPr>
              <a:t>within</a:t>
            </a:r>
            <a:r>
              <a:rPr lang="de-DE" altLang="en-US" sz="1200" b="0" dirty="0">
                <a:latin typeface="Arial" charset="0"/>
              </a:rPr>
              <a:t> </a:t>
            </a:r>
            <a:r>
              <a:rPr lang="de-DE" altLang="en-US" sz="1200" b="0" dirty="0" err="1">
                <a:latin typeface="Arial" charset="0"/>
              </a:rPr>
              <a:t>graphite</a:t>
            </a:r>
            <a:r>
              <a:rPr lang="de-DE" altLang="en-US" sz="1200" b="0" dirty="0">
                <a:latin typeface="Arial" charset="0"/>
              </a:rPr>
              <a:t> </a:t>
            </a:r>
            <a:r>
              <a:rPr lang="de-DE" altLang="en-US" sz="1200" b="0" dirty="0" err="1">
                <a:latin typeface="Arial" charset="0"/>
              </a:rPr>
              <a:t>cylinder</a:t>
            </a:r>
            <a:r>
              <a:rPr lang="de-DE" altLang="en-US" sz="1200" b="0" dirty="0">
                <a:latin typeface="Arial" charset="0"/>
              </a:rPr>
              <a:t> (r = 1 cm) 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96" y="1324019"/>
            <a:ext cx="2321361" cy="174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42419" y="3200346"/>
            <a:ext cx="250625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000" b="0" dirty="0">
                <a:solidFill>
                  <a:srgbClr val="FF0000"/>
                </a:solidFill>
              </a:rPr>
              <a:t>20 </a:t>
            </a:r>
            <a:r>
              <a:rPr lang="de-DE" altLang="en-US" sz="1000" b="0" dirty="0" err="1">
                <a:solidFill>
                  <a:srgbClr val="FF0000"/>
                </a:solidFill>
              </a:rPr>
              <a:t>mrad</a:t>
            </a:r>
            <a:r>
              <a:rPr lang="de-DE" altLang="en-US" sz="1000" b="0" dirty="0">
                <a:solidFill>
                  <a:srgbClr val="FF0000"/>
                </a:solidFill>
              </a:rPr>
              <a:t>  &lt; </a:t>
            </a:r>
            <a:r>
              <a:rPr lang="de-DE" altLang="en-US" sz="1000" b="0" dirty="0">
                <a:solidFill>
                  <a:srgbClr val="FF0000"/>
                </a:solidFill>
                <a:latin typeface="Symbol" pitchFamily="18" charset="2"/>
              </a:rPr>
              <a:t>q </a:t>
            </a:r>
            <a:r>
              <a:rPr lang="de-DE" altLang="en-US" sz="1000" b="0" dirty="0">
                <a:solidFill>
                  <a:srgbClr val="FF0000"/>
                </a:solidFill>
              </a:rPr>
              <a:t>&lt; 80 </a:t>
            </a:r>
            <a:r>
              <a:rPr lang="de-DE" altLang="en-US" sz="1000" b="0" dirty="0" err="1">
                <a:solidFill>
                  <a:srgbClr val="FF0000"/>
                </a:solidFill>
              </a:rPr>
              <a:t>mrad</a:t>
            </a:r>
            <a:r>
              <a:rPr lang="de-DE" altLang="en-US" sz="1000" b="0" dirty="0">
                <a:solidFill>
                  <a:srgbClr val="FF0000"/>
                </a:solidFill>
              </a:rPr>
              <a:t> </a:t>
            </a:r>
            <a:r>
              <a:rPr lang="de-DE" altLang="en-US" sz="1000" b="0" dirty="0" err="1">
                <a:solidFill>
                  <a:srgbClr val="FF0000"/>
                </a:solidFill>
              </a:rPr>
              <a:t>can</a:t>
            </a:r>
            <a:r>
              <a:rPr lang="de-DE" altLang="en-US" sz="1000" b="0" dirty="0">
                <a:solidFill>
                  <a:srgbClr val="FF0000"/>
                </a:solidFill>
              </a:rPr>
              <a:t> </a:t>
            </a:r>
            <a:r>
              <a:rPr lang="de-DE" altLang="en-US" sz="1000" b="0" dirty="0" err="1">
                <a:solidFill>
                  <a:srgbClr val="FF0000"/>
                </a:solidFill>
              </a:rPr>
              <a:t>be</a:t>
            </a:r>
            <a:r>
              <a:rPr lang="de-DE" altLang="en-US" sz="1000" b="0" dirty="0">
                <a:solidFill>
                  <a:srgbClr val="FF0000"/>
                </a:solidFill>
              </a:rPr>
              <a:t> </a:t>
            </a:r>
            <a:r>
              <a:rPr lang="de-DE" altLang="en-US" sz="1000" b="0" dirty="0" err="1">
                <a:solidFill>
                  <a:srgbClr val="FF0000"/>
                </a:solidFill>
              </a:rPr>
              <a:t>collected</a:t>
            </a:r>
            <a:endParaRPr lang="de-DE" altLang="en-US" sz="1000" b="0" dirty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de-DE" altLang="en-US" sz="1000" b="0" dirty="0">
                <a:solidFill>
                  <a:srgbClr val="00CC00"/>
                </a:solidFill>
              </a:rPr>
              <a:t>I = 400 </a:t>
            </a:r>
            <a:r>
              <a:rPr lang="de-DE" altLang="en-US" sz="1000" b="0" dirty="0" err="1">
                <a:solidFill>
                  <a:srgbClr val="00CC00"/>
                </a:solidFill>
              </a:rPr>
              <a:t>kA</a:t>
            </a:r>
            <a:endParaRPr lang="de-DE" altLang="en-US" sz="1000" b="0" dirty="0">
              <a:solidFill>
                <a:srgbClr val="00CC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de-DE" altLang="en-US" sz="1000" u="sng" dirty="0" err="1">
                <a:solidFill>
                  <a:srgbClr val="00CC00"/>
                </a:solidFill>
              </a:rPr>
              <a:t>Distance</a:t>
            </a:r>
            <a:r>
              <a:rPr lang="de-DE" altLang="en-US" sz="1000" u="sng" dirty="0">
                <a:solidFill>
                  <a:srgbClr val="00CC00"/>
                </a:solidFill>
              </a:rPr>
              <a:t> </a:t>
            </a:r>
            <a:r>
              <a:rPr lang="de-DE" altLang="en-US" sz="1000" u="sng" dirty="0" err="1">
                <a:solidFill>
                  <a:srgbClr val="00CC00"/>
                </a:solidFill>
              </a:rPr>
              <a:t>target</a:t>
            </a:r>
            <a:r>
              <a:rPr lang="de-DE" altLang="en-US" sz="1000" u="sng" dirty="0">
                <a:solidFill>
                  <a:srgbClr val="00CC00"/>
                </a:solidFill>
              </a:rPr>
              <a:t> </a:t>
            </a:r>
            <a:r>
              <a:rPr lang="de-DE" altLang="en-US" sz="1000" u="sng" dirty="0" err="1">
                <a:solidFill>
                  <a:srgbClr val="00CC00"/>
                </a:solidFill>
              </a:rPr>
              <a:t>center</a:t>
            </a:r>
            <a:r>
              <a:rPr lang="de-DE" altLang="en-US" sz="1000" u="sng" dirty="0">
                <a:solidFill>
                  <a:srgbClr val="00CC00"/>
                </a:solidFill>
              </a:rPr>
              <a:t> - </a:t>
            </a:r>
            <a:r>
              <a:rPr lang="de-DE" altLang="en-US" sz="1000" u="sng" dirty="0" err="1">
                <a:solidFill>
                  <a:srgbClr val="00CC00"/>
                </a:solidFill>
              </a:rPr>
              <a:t>lens</a:t>
            </a:r>
            <a:r>
              <a:rPr lang="de-DE" altLang="en-US" sz="1000" u="sng" dirty="0">
                <a:solidFill>
                  <a:srgbClr val="00CC00"/>
                </a:solidFill>
              </a:rPr>
              <a:t>: 220 mm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en-US" sz="1000" b="0" dirty="0" err="1">
                <a:solidFill>
                  <a:srgbClr val="00CC00"/>
                </a:solidFill>
              </a:rPr>
              <a:t>more</a:t>
            </a:r>
            <a:r>
              <a:rPr lang="de-DE" altLang="en-US" sz="1000" b="0" dirty="0">
                <a:solidFill>
                  <a:srgbClr val="00CC00"/>
                </a:solidFill>
              </a:rPr>
              <a:t> simple </a:t>
            </a:r>
            <a:r>
              <a:rPr lang="de-DE" altLang="en-US" sz="1000" b="0" dirty="0" err="1">
                <a:solidFill>
                  <a:srgbClr val="00CC00"/>
                </a:solidFill>
              </a:rPr>
              <a:t>and</a:t>
            </a:r>
            <a:r>
              <a:rPr lang="de-DE" altLang="en-US" sz="1000" b="0" dirty="0">
                <a:solidFill>
                  <a:srgbClr val="00CC00"/>
                </a:solidFill>
              </a:rPr>
              <a:t> </a:t>
            </a:r>
            <a:r>
              <a:rPr lang="de-DE" altLang="en-US" sz="1000" b="0" dirty="0" err="1">
                <a:solidFill>
                  <a:srgbClr val="00CC00"/>
                </a:solidFill>
              </a:rPr>
              <a:t>reliable</a:t>
            </a:r>
            <a:r>
              <a:rPr lang="de-DE" altLang="en-US" sz="1000" b="0" dirty="0">
                <a:solidFill>
                  <a:srgbClr val="00CC00"/>
                </a:solidFill>
              </a:rPr>
              <a:t>, </a:t>
            </a:r>
            <a:r>
              <a:rPr lang="de-DE" altLang="en-US" sz="1000" b="0" dirty="0" err="1">
                <a:solidFill>
                  <a:srgbClr val="00CC00"/>
                </a:solidFill>
              </a:rPr>
              <a:t>less</a:t>
            </a:r>
            <a:r>
              <a:rPr lang="de-DE" altLang="en-US" sz="1000" b="0" dirty="0">
                <a:solidFill>
                  <a:srgbClr val="00CC00"/>
                </a:solidFill>
              </a:rPr>
              <a:t> expensive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62371" y="1324019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after </a:t>
            </a:r>
            <a:r>
              <a:rPr lang="de-DE" dirty="0" err="1"/>
              <a:t>horn</a:t>
            </a:r>
            <a:r>
              <a:rPr lang="de-DE" dirty="0"/>
              <a:t> </a:t>
            </a:r>
            <a:r>
              <a:rPr lang="de-DE" dirty="0" err="1"/>
              <a:t>lens</a:t>
            </a:r>
            <a:r>
              <a:rPr lang="de-DE" dirty="0"/>
              <a:t> was </a:t>
            </a:r>
            <a:r>
              <a:rPr lang="de-DE" dirty="0" err="1"/>
              <a:t>calculated</a:t>
            </a:r>
            <a:r>
              <a:rPr lang="de-DE" dirty="0"/>
              <a:t> </a:t>
            </a:r>
          </a:p>
          <a:p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K.Knie</a:t>
            </a:r>
            <a:r>
              <a:rPr lang="de-DE" dirty="0"/>
              <a:t> </a:t>
            </a:r>
            <a:r>
              <a:rPr lang="de-DE" dirty="0" err="1"/>
              <a:t>considering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319" y="9110"/>
            <a:ext cx="7019925" cy="1196975"/>
          </a:xfrm>
        </p:spPr>
        <p:txBody>
          <a:bodyPr/>
          <a:lstStyle/>
          <a:p>
            <a:r>
              <a:rPr lang="de-DE" dirty="0"/>
              <a:t>After Horn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0" y="2154482"/>
            <a:ext cx="6084606" cy="30642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16822" y="1213152"/>
            <a:ext cx="48381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99"/>
                </a:solidFill>
              </a:rPr>
              <a:t>Klaus Knie </a:t>
            </a:r>
            <a:r>
              <a:rPr lang="de-DE" b="1" dirty="0" err="1">
                <a:solidFill>
                  <a:srgbClr val="000099"/>
                </a:solidFill>
              </a:rPr>
              <a:t>simulations</a:t>
            </a:r>
            <a:r>
              <a:rPr lang="de-DE" b="1" dirty="0">
                <a:solidFill>
                  <a:srgbClr val="000099"/>
                </a:solidFill>
              </a:rPr>
              <a:t>: </a:t>
            </a:r>
          </a:p>
          <a:p>
            <a:r>
              <a:rPr lang="de-DE" sz="1600" dirty="0"/>
              <a:t>10</a:t>
            </a:r>
            <a:r>
              <a:rPr lang="de-DE" sz="1600" baseline="30000" dirty="0"/>
              <a:t>9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protons</a:t>
            </a:r>
            <a:r>
              <a:rPr lang="de-DE" sz="1600" dirty="0"/>
              <a:t>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target</a:t>
            </a:r>
            <a:r>
              <a:rPr lang="de-DE" sz="1600" dirty="0"/>
              <a:t> </a:t>
            </a:r>
            <a:endParaRPr lang="en-US" sz="1600" dirty="0"/>
          </a:p>
          <a:p>
            <a:r>
              <a:rPr lang="en-US" sz="1600" dirty="0"/>
              <a:t>2.95x10</a:t>
            </a:r>
            <a:r>
              <a:rPr lang="en-US" sz="1600" baseline="30000" dirty="0"/>
              <a:t>5</a:t>
            </a:r>
            <a:r>
              <a:rPr lang="en-US" sz="1600" dirty="0"/>
              <a:t> number of anti-protons after the horn-lens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99730" y="5341122"/>
            <a:ext cx="615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antiproton</a:t>
            </a:r>
            <a:r>
              <a:rPr lang="de-DE" dirty="0"/>
              <a:t> </a:t>
            </a:r>
            <a:r>
              <a:rPr lang="de-DE" dirty="0" err="1"/>
              <a:t>separator</a:t>
            </a:r>
            <a:r>
              <a:rPr lang="de-DE" dirty="0"/>
              <a:t> </a:t>
            </a:r>
          </a:p>
          <a:p>
            <a:r>
              <a:rPr lang="de-DE" dirty="0"/>
              <a:t>240 mm </a:t>
            </a:r>
            <a:r>
              <a:rPr lang="de-DE" dirty="0" err="1"/>
              <a:t>mrad</a:t>
            </a:r>
            <a:r>
              <a:rPr lang="de-DE" dirty="0"/>
              <a:t> 1.98x10</a:t>
            </a:r>
            <a:r>
              <a:rPr lang="de-DE" baseline="30000" dirty="0"/>
              <a:t>4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dp</a:t>
            </a:r>
            <a:r>
              <a:rPr lang="de-DE" dirty="0"/>
              <a:t>/p=+-3%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 flipV="1">
            <a:off x="2119229" y="3811424"/>
            <a:ext cx="145278" cy="15296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5118802" y="3811424"/>
            <a:ext cx="102550" cy="1623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D5CB1D-BC76-41D6-9372-F4C2405448F6}"/>
              </a:ext>
            </a:extLst>
          </p:cNvPr>
          <p:cNvSpPr txBox="1"/>
          <p:nvPr/>
        </p:nvSpPr>
        <p:spPr>
          <a:xfrm>
            <a:off x="6861314" y="262727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93% </a:t>
            </a:r>
            <a:r>
              <a:rPr lang="de-DE" dirty="0" err="1"/>
              <a:t>pbars</a:t>
            </a:r>
            <a:r>
              <a:rPr lang="de-DE" dirty="0"/>
              <a:t> out 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acceptance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46701-497D-4A60-B9D5-24044B686860}"/>
              </a:ext>
            </a:extLst>
          </p:cNvPr>
          <p:cNvSpPr txBox="1"/>
          <p:nvPr/>
        </p:nvSpPr>
        <p:spPr>
          <a:xfrm>
            <a:off x="7015202" y="3584398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7 % </a:t>
            </a:r>
            <a:r>
              <a:rPr lang="de-DE" dirty="0" err="1"/>
              <a:t>pbar</a:t>
            </a:r>
            <a:r>
              <a:rPr lang="de-DE" dirty="0"/>
              <a:t> </a:t>
            </a:r>
          </a:p>
          <a:p>
            <a:r>
              <a:rPr lang="de-DE" dirty="0" err="1"/>
              <a:t>captured</a:t>
            </a:r>
            <a:r>
              <a:rPr lang="de-DE" dirty="0"/>
              <a:t> in </a:t>
            </a:r>
            <a:endParaRPr lang="ru-RU" dirty="0"/>
          </a:p>
          <a:p>
            <a:r>
              <a:rPr lang="de-DE" dirty="0" err="1"/>
              <a:t>acceptance</a:t>
            </a:r>
            <a:r>
              <a:rPr lang="de-DE" dirty="0"/>
              <a:t> 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0857B65-C734-4128-B120-B40B2EBA4E99}"/>
              </a:ext>
            </a:extLst>
          </p:cNvPr>
          <p:cNvCxnSpPr/>
          <p:nvPr/>
        </p:nvCxnSpPr>
        <p:spPr bwMode="auto">
          <a:xfrm flipH="1">
            <a:off x="6071946" y="3018408"/>
            <a:ext cx="789368" cy="10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8F6934C-6096-4D81-90EE-2E21AD09E856}"/>
              </a:ext>
            </a:extLst>
          </p:cNvPr>
          <p:cNvCxnSpPr/>
          <p:nvPr/>
        </p:nvCxnSpPr>
        <p:spPr bwMode="auto">
          <a:xfrm flipH="1" flipV="1">
            <a:off x="5855006" y="3723216"/>
            <a:ext cx="1105087" cy="1224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4">
            <a:extLst>
              <a:ext uri="{FF2B5EF4-FFF2-40B4-BE49-F238E27FC236}">
                <a16:creationId xmlns:a16="http://schemas.microsoft.com/office/drawing/2014/main" id="{F64974AD-3C72-4B74-AFFC-2888CA261328}"/>
              </a:ext>
            </a:extLst>
          </p:cNvPr>
          <p:cNvSpPr txBox="1"/>
          <p:nvPr/>
        </p:nvSpPr>
        <p:spPr>
          <a:xfrm>
            <a:off x="6960093" y="153133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r=2 x 10</a:t>
            </a:r>
            <a:r>
              <a:rPr lang="de-DE" b="1" baseline="30000" dirty="0">
                <a:solidFill>
                  <a:srgbClr val="FF0000"/>
                </a:solidFill>
              </a:rPr>
              <a:t>-5 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9D21-4577-47F2-A9B3-421FC128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9" y="7367"/>
            <a:ext cx="7019925" cy="1196975"/>
          </a:xfrm>
        </p:spPr>
        <p:txBody>
          <a:bodyPr/>
          <a:lstStyle/>
          <a:p>
            <a:r>
              <a:rPr lang="de-DE" dirty="0"/>
              <a:t>Antiproton </a:t>
            </a:r>
            <a:r>
              <a:rPr lang="de-DE" dirty="0" err="1"/>
              <a:t>separator</a:t>
            </a:r>
            <a:endParaRPr lang="ru-RU" dirty="0"/>
          </a:p>
        </p:txBody>
      </p:sp>
      <p:pic>
        <p:nvPicPr>
          <p:cNvPr id="5" name="Picture 27" descr="layout-p129_v1">
            <a:extLst>
              <a:ext uri="{FF2B5EF4-FFF2-40B4-BE49-F238E27FC236}">
                <a16:creationId xmlns:a16="http://schemas.microsoft.com/office/drawing/2014/main" id="{10B4E35B-A7A3-4159-8BF4-CC688ED8C31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67788"/>
            <a:ext cx="8291513" cy="300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3F8D6-6115-497A-9700-3C2803D70644}"/>
              </a:ext>
            </a:extLst>
          </p:cNvPr>
          <p:cNvSpPr txBox="1"/>
          <p:nvPr/>
        </p:nvSpPr>
        <p:spPr>
          <a:xfrm>
            <a:off x="323850" y="4261282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Horizontal and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collimation</a:t>
            </a:r>
            <a:endParaRPr lang="de-DE" dirty="0"/>
          </a:p>
          <a:p>
            <a:r>
              <a:rPr lang="de-DE" dirty="0"/>
              <a:t>2. Momentum </a:t>
            </a:r>
            <a:r>
              <a:rPr lang="de-DE" dirty="0" err="1"/>
              <a:t>collimation</a:t>
            </a:r>
            <a:endParaRPr lang="de-DE" dirty="0"/>
          </a:p>
          <a:p>
            <a:r>
              <a:rPr lang="de-DE" dirty="0"/>
              <a:t>3. </a:t>
            </a:r>
            <a:r>
              <a:rPr lang="de-DE" dirty="0" err="1"/>
              <a:t>Chromatic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magnets</a:t>
            </a:r>
            <a:endParaRPr lang="de-DE" dirty="0"/>
          </a:p>
          <a:p>
            <a:r>
              <a:rPr lang="de-DE" dirty="0"/>
              <a:t>4. Non-linear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errors</a:t>
            </a:r>
            <a:endParaRPr lang="de-DE" dirty="0"/>
          </a:p>
          <a:p>
            <a:r>
              <a:rPr lang="de-DE" dirty="0"/>
              <a:t>5. Orbit </a:t>
            </a:r>
            <a:r>
              <a:rPr lang="de-DE" dirty="0" err="1"/>
              <a:t>destortion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4 mm.</a:t>
            </a:r>
          </a:p>
          <a:p>
            <a:r>
              <a:rPr lang="de-DE" dirty="0"/>
              <a:t>6. </a:t>
            </a:r>
            <a:r>
              <a:rPr lang="de-DE" dirty="0" err="1"/>
              <a:t>Apertute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</a:t>
            </a:r>
            <a:r>
              <a:rPr lang="de-DE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04EAA-CD27-4117-A1CA-40153BC4B124}"/>
              </a:ext>
            </a:extLst>
          </p:cNvPr>
          <p:cNvSpPr txBox="1"/>
          <p:nvPr/>
        </p:nvSpPr>
        <p:spPr>
          <a:xfrm>
            <a:off x="6187736" y="137168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septum</a:t>
            </a: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F99E94A-C685-4380-9E1A-963D7F56C3CF}"/>
              </a:ext>
            </a:extLst>
          </p:cNvPr>
          <p:cNvCxnSpPr/>
          <p:nvPr/>
        </p:nvCxnSpPr>
        <p:spPr bwMode="auto">
          <a:xfrm>
            <a:off x="7776839" y="1567788"/>
            <a:ext cx="186431" cy="465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E184-4F40-4421-9290-F4078348F53B}"/>
              </a:ext>
            </a:extLst>
          </p:cNvPr>
          <p:cNvSpPr txBox="1"/>
          <p:nvPr/>
        </p:nvSpPr>
        <p:spPr>
          <a:xfrm>
            <a:off x="115411" y="256029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Horn.lenz</a:t>
            </a:r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8CAE1BF-7F7E-42A6-BB2C-124B0B7A2FA2}"/>
              </a:ext>
            </a:extLst>
          </p:cNvPr>
          <p:cNvCxnSpPr/>
          <p:nvPr/>
        </p:nvCxnSpPr>
        <p:spPr bwMode="auto">
          <a:xfrm flipH="1">
            <a:off x="577049" y="2929630"/>
            <a:ext cx="168675" cy="585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404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61470" y="0"/>
            <a:ext cx="75921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1 </a:t>
            </a:r>
            <a:r>
              <a:rPr lang="en-US" altLang="en-US" sz="3200" dirty="0" err="1">
                <a:latin typeface="Comic Sans MS" pitchFamily="66" charset="0"/>
              </a:rPr>
              <a:t>st</a:t>
            </a:r>
            <a:r>
              <a:rPr lang="en-US" altLang="en-US" sz="3200" dirty="0">
                <a:latin typeface="Comic Sans MS" pitchFamily="66" charset="0"/>
              </a:rPr>
              <a:t> step of Particle tracking             p-bar separator   </a:t>
            </a:r>
            <a:endParaRPr lang="de-DE" altLang="en-US" sz="3200" b="1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5" y="2071688"/>
            <a:ext cx="6853214" cy="4117069"/>
          </a:xfrm>
          <a:prstGeom prst="rect">
            <a:avLst/>
          </a:prstGeom>
        </p:spPr>
      </p:pic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2739221" y="6212681"/>
            <a:ext cx="486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600" dirty="0">
                <a:latin typeface="Comic Sans MS" pitchFamily="66" charset="0"/>
              </a:rPr>
              <a:t>Horizontal </a:t>
            </a:r>
            <a:r>
              <a:rPr lang="de-DE" altLang="en-US" sz="1600" dirty="0" err="1">
                <a:latin typeface="Comic Sans MS" pitchFamily="66" charset="0"/>
              </a:rPr>
              <a:t>and</a:t>
            </a:r>
            <a:r>
              <a:rPr lang="de-DE" altLang="en-US" sz="1600" dirty="0">
                <a:latin typeface="Comic Sans MS" pitchFamily="66" charset="0"/>
              </a:rPr>
              <a:t> </a:t>
            </a:r>
            <a:r>
              <a:rPr lang="de-DE" altLang="en-US" sz="1600" dirty="0" err="1">
                <a:latin typeface="Comic Sans MS" pitchFamily="66" charset="0"/>
              </a:rPr>
              <a:t>vertical</a:t>
            </a:r>
            <a:r>
              <a:rPr lang="de-DE" altLang="en-US" sz="1600" dirty="0">
                <a:latin typeface="Comic Sans MS" pitchFamily="66" charset="0"/>
              </a:rPr>
              <a:t> </a:t>
            </a:r>
            <a:r>
              <a:rPr lang="de-DE" altLang="en-US" sz="1600" dirty="0" err="1">
                <a:latin typeface="Comic Sans MS" pitchFamily="66" charset="0"/>
              </a:rPr>
              <a:t>emittances</a:t>
            </a:r>
            <a:r>
              <a:rPr lang="de-DE" altLang="en-US" sz="1600" dirty="0">
                <a:latin typeface="Comic Sans MS" pitchFamily="66" charset="0"/>
              </a:rPr>
              <a:t>: 240 mm </a:t>
            </a:r>
            <a:r>
              <a:rPr lang="de-DE" altLang="en-US" sz="1600" dirty="0" err="1">
                <a:latin typeface="Comic Sans MS" pitchFamily="66" charset="0"/>
              </a:rPr>
              <a:t>mrad</a:t>
            </a:r>
            <a:endParaRPr lang="de-DE" altLang="en-US" sz="1600" dirty="0">
              <a:latin typeface="Comic Sans MS" pitchFamily="66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89918" y="1202294"/>
            <a:ext cx="7413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The particle  tracking from the horn-lens to the end of the CR septum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407612" y="1786136"/>
            <a:ext cx="25673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dirty="0">
                <a:latin typeface="Comic Sans MS" pitchFamily="66" charset="0"/>
              </a:rPr>
              <a:t>At </a:t>
            </a:r>
            <a:r>
              <a:rPr lang="de-DE" altLang="en-US" sz="1400" dirty="0" err="1">
                <a:latin typeface="Comic Sans MS" pitchFamily="66" charset="0"/>
              </a:rPr>
              <a:t>the</a:t>
            </a:r>
            <a:r>
              <a:rPr lang="de-DE" altLang="en-US" sz="1400" dirty="0">
                <a:latin typeface="Comic Sans MS" pitchFamily="66" charset="0"/>
              </a:rPr>
              <a:t> end </a:t>
            </a:r>
            <a:r>
              <a:rPr lang="de-DE" altLang="en-US" sz="1400" dirty="0" err="1">
                <a:latin typeface="Comic Sans MS" pitchFamily="66" charset="0"/>
              </a:rPr>
              <a:t>of</a:t>
            </a:r>
            <a:r>
              <a:rPr lang="de-DE" altLang="en-US" sz="1400" dirty="0">
                <a:latin typeface="Comic Sans MS" pitchFamily="66" charset="0"/>
              </a:rPr>
              <a:t> CR </a:t>
            </a:r>
            <a:r>
              <a:rPr lang="de-DE" altLang="en-US" sz="1400" dirty="0" err="1">
                <a:latin typeface="Comic Sans MS" pitchFamily="66" charset="0"/>
              </a:rPr>
              <a:t>septum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704971" y="2060575"/>
            <a:ext cx="155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dirty="0">
                <a:latin typeface="Comic Sans MS" pitchFamily="66" charset="0"/>
              </a:rPr>
              <a:t>horizontal plane 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909758" y="4130222"/>
            <a:ext cx="1347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omic Sans MS" pitchFamily="66" charset="0"/>
              </a:rPr>
              <a:t>vertical plane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-94466" y="1571626"/>
            <a:ext cx="150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Hor. collimators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626259" y="1806576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697696" y="1806576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770721" y="1806576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356509" y="6315868"/>
            <a:ext cx="149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omic Sans MS" pitchFamily="66" charset="0"/>
              </a:rPr>
              <a:t>Ver. collimators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489859" y="1590676"/>
            <a:ext cx="149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Mom. collimator</a:t>
            </a: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 flipV="1">
            <a:off x="672297" y="6180931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H="1" flipV="1">
            <a:off x="1107250" y="6180930"/>
            <a:ext cx="68284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1248558" y="6180930"/>
            <a:ext cx="3143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H="1">
            <a:off x="1562884" y="1878013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6974956" y="252903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r=1.6 x 10</a:t>
            </a:r>
            <a:r>
              <a:rPr lang="de-DE" b="1" baseline="30000" dirty="0">
                <a:solidFill>
                  <a:srgbClr val="FF0000"/>
                </a:solidFill>
              </a:rPr>
              <a:t>-5 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5727593" y="2683379"/>
            <a:ext cx="1247363" cy="230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6781696" y="435019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Sextupole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 </a:t>
            </a:r>
          </a:p>
          <a:p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2037" y="564"/>
            <a:ext cx="7019925" cy="1196975"/>
          </a:xfrm>
        </p:spPr>
        <p:txBody>
          <a:bodyPr/>
          <a:lstStyle/>
          <a:p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3838465" y="4650009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CR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D691-7633-48E3-B03D-10A198A7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5"/>
            <a:ext cx="9144000" cy="257175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4D83B32-82F8-4141-9967-05DC46DFFD35}"/>
              </a:ext>
            </a:extLst>
          </p:cNvPr>
          <p:cNvCxnSpPr/>
          <p:nvPr/>
        </p:nvCxnSpPr>
        <p:spPr bwMode="auto">
          <a:xfrm flipV="1">
            <a:off x="3426781" y="3716089"/>
            <a:ext cx="0" cy="11185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A35F7C5-A439-4862-8719-043870D2D3B8}"/>
              </a:ext>
            </a:extLst>
          </p:cNvPr>
          <p:cNvCxnSpPr/>
          <p:nvPr/>
        </p:nvCxnSpPr>
        <p:spPr bwMode="auto">
          <a:xfrm>
            <a:off x="7066625" y="3737499"/>
            <a:ext cx="0" cy="1281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87DA8CC-BC5D-4C75-84FC-9666C4411250}"/>
              </a:ext>
            </a:extLst>
          </p:cNvPr>
          <p:cNvCxnSpPr/>
          <p:nvPr/>
        </p:nvCxnSpPr>
        <p:spPr bwMode="auto">
          <a:xfrm>
            <a:off x="6702641" y="4856085"/>
            <a:ext cx="3639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A5ACDCC-6590-4094-A54B-AE817C42438E}"/>
              </a:ext>
            </a:extLst>
          </p:cNvPr>
          <p:cNvCxnSpPr>
            <a:stCxn id="21" idx="1"/>
          </p:cNvCxnSpPr>
          <p:nvPr/>
        </p:nvCxnSpPr>
        <p:spPr bwMode="auto">
          <a:xfrm flipH="1">
            <a:off x="3426781" y="4834675"/>
            <a:ext cx="411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4">
            <a:extLst>
              <a:ext uri="{FF2B5EF4-FFF2-40B4-BE49-F238E27FC236}">
                <a16:creationId xmlns:a16="http://schemas.microsoft.com/office/drawing/2014/main" id="{445D878E-EBD1-411F-8983-272AF6308E19}"/>
              </a:ext>
            </a:extLst>
          </p:cNvPr>
          <p:cNvSpPr txBox="1"/>
          <p:nvPr/>
        </p:nvSpPr>
        <p:spPr>
          <a:xfrm>
            <a:off x="2642653" y="163258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r=1.6 x 10</a:t>
            </a:r>
            <a:r>
              <a:rPr lang="de-DE" b="1" baseline="30000" dirty="0">
                <a:solidFill>
                  <a:srgbClr val="FF0000"/>
                </a:solidFill>
              </a:rPr>
              <a:t>-5 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92D1509-38C4-45ED-BE5D-0172215F15AC}"/>
              </a:ext>
            </a:extLst>
          </p:cNvPr>
          <p:cNvCxnSpPr/>
          <p:nvPr/>
        </p:nvCxnSpPr>
        <p:spPr bwMode="auto">
          <a:xfrm>
            <a:off x="3426781" y="2094154"/>
            <a:ext cx="0" cy="1334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944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1" y="1846823"/>
            <a:ext cx="5619354" cy="46919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29556" y="1381173"/>
            <a:ext cx="238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3D Field </a:t>
            </a:r>
            <a:r>
              <a:rPr lang="de-DE" sz="1200" dirty="0" err="1"/>
              <a:t>map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kicker</a:t>
            </a:r>
            <a:r>
              <a:rPr lang="de-DE" sz="1200" dirty="0"/>
              <a:t> </a:t>
            </a:r>
            <a:r>
              <a:rPr lang="de-DE" sz="1200" dirty="0" err="1"/>
              <a:t>magnets</a:t>
            </a:r>
            <a:r>
              <a:rPr lang="de-DE" sz="1200" dirty="0"/>
              <a:t> 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141876" y="1505168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Q04</a:t>
            </a:r>
            <a:endParaRPr lang="en-US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96553" y="1243558"/>
            <a:ext cx="1657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end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septum</a:t>
            </a:r>
            <a:r>
              <a:rPr lang="de-DE" sz="1100" dirty="0"/>
              <a:t> </a:t>
            </a:r>
            <a:r>
              <a:rPr lang="de-DE" sz="1100" dirty="0" err="1"/>
              <a:t>magnet</a:t>
            </a:r>
            <a:endParaRPr lang="en-US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5933475" y="1950824"/>
            <a:ext cx="32105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- 3D </a:t>
            </a:r>
            <a:r>
              <a:rPr lang="de-DE" sz="1400" dirty="0" err="1"/>
              <a:t>field</a:t>
            </a:r>
            <a:r>
              <a:rPr lang="de-DE" sz="1400" dirty="0"/>
              <a:t> </a:t>
            </a:r>
            <a:r>
              <a:rPr lang="de-DE" sz="1400" dirty="0" err="1"/>
              <a:t>map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Kicker </a:t>
            </a:r>
            <a:r>
              <a:rPr lang="de-DE" sz="1400" dirty="0" err="1"/>
              <a:t>magnets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included</a:t>
            </a:r>
            <a:r>
              <a:rPr lang="de-DE" sz="1400" dirty="0"/>
              <a:t>  in </a:t>
            </a:r>
            <a:r>
              <a:rPr lang="de-DE" sz="1400" dirty="0" err="1"/>
              <a:t>simulations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 err="1"/>
              <a:t>chromatic</a:t>
            </a:r>
            <a:r>
              <a:rPr lang="de-DE" sz="1400" dirty="0"/>
              <a:t> </a:t>
            </a:r>
            <a:r>
              <a:rPr lang="de-DE" sz="1400" dirty="0" err="1"/>
              <a:t>effect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on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  <a:p>
            <a:r>
              <a:rPr lang="de-DE" sz="1400" dirty="0"/>
              <a:t>- The real </a:t>
            </a:r>
            <a:r>
              <a:rPr lang="de-DE" sz="1400" dirty="0" err="1"/>
              <a:t>aperture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all </a:t>
            </a:r>
            <a:r>
              <a:rPr lang="de-DE" sz="1400" dirty="0" err="1"/>
              <a:t>quadrupoles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elements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included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given</a:t>
            </a:r>
            <a:r>
              <a:rPr lang="de-DE" sz="1400" dirty="0"/>
              <a:t> in TDR </a:t>
            </a:r>
          </a:p>
          <a:p>
            <a:r>
              <a:rPr lang="de-DE" sz="1400" dirty="0"/>
              <a:t>(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first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</a:t>
            </a:r>
            <a:r>
              <a:rPr lang="de-DE" sz="1400" dirty="0" err="1"/>
              <a:t>quads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well</a:t>
            </a:r>
            <a:r>
              <a:rPr lang="de-DE" sz="1400" dirty="0"/>
              <a:t>)</a:t>
            </a:r>
          </a:p>
          <a:p>
            <a:endParaRPr lang="de-DE" sz="1400" dirty="0"/>
          </a:p>
          <a:p>
            <a:r>
              <a:rPr lang="de-DE" sz="1400" dirty="0"/>
              <a:t>The super-</a:t>
            </a:r>
            <a:r>
              <a:rPr lang="de-DE" sz="1400" dirty="0" err="1"/>
              <a:t>elliptical</a:t>
            </a:r>
            <a:r>
              <a:rPr lang="de-DE" sz="1400" dirty="0"/>
              <a:t> </a:t>
            </a:r>
            <a:r>
              <a:rPr lang="de-DE" sz="1400" dirty="0" err="1"/>
              <a:t>shape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vacuum</a:t>
            </a:r>
            <a:r>
              <a:rPr lang="de-DE" sz="1400" dirty="0"/>
              <a:t> </a:t>
            </a:r>
            <a:r>
              <a:rPr lang="de-DE" sz="1400" dirty="0" err="1"/>
              <a:t>chambers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considered</a:t>
            </a:r>
            <a:r>
              <a:rPr lang="de-DE" sz="1400" dirty="0"/>
              <a:t>. </a:t>
            </a:r>
          </a:p>
          <a:p>
            <a:endParaRPr lang="de-DE" sz="14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5837" y="260350"/>
            <a:ext cx="7592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Particle tracking in injection line   </a:t>
            </a:r>
            <a:endParaRPr lang="de-DE" altLang="en-US" sz="3200" b="1" dirty="0">
              <a:latin typeface="Comic Sans MS" pitchFamily="66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14121" y="1536956"/>
            <a:ext cx="1" cy="276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311507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889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Comic Sans MS</vt:lpstr>
      <vt:lpstr>Symbol</vt:lpstr>
      <vt:lpstr>Times New Roman</vt:lpstr>
      <vt:lpstr>Verdana</vt:lpstr>
      <vt:lpstr>Standarddesign</vt:lpstr>
      <vt:lpstr>Oleksiy Dolinskyy  28th May, 2020 </vt:lpstr>
      <vt:lpstr>Antiproton yield, r </vt:lpstr>
      <vt:lpstr>Considered chain</vt:lpstr>
      <vt:lpstr>Презентация PowerPoint</vt:lpstr>
      <vt:lpstr>After Horn</vt:lpstr>
      <vt:lpstr>Antiproton separator</vt:lpstr>
      <vt:lpstr>Презентация PowerPoint</vt:lpstr>
      <vt:lpstr>particle tracking in the injection region</vt:lpstr>
      <vt:lpstr>Презентация PowerPoint</vt:lpstr>
      <vt:lpstr>Magnet  Field of the 3 modules</vt:lpstr>
      <vt:lpstr>Презентация PowerPoint</vt:lpstr>
      <vt:lpstr>Презентация PowerPoint</vt:lpstr>
      <vt:lpstr>Презентация PowerPoint</vt:lpstr>
      <vt:lpstr>Antiproton yield </vt:lpstr>
      <vt:lpstr>Next steps</vt:lpstr>
    </vt:vector>
  </TitlesOfParts>
  <Company>GSI-Darmstadt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of the NESR</dc:title>
  <dc:creator>Peter Beller</dc:creator>
  <cp:lastModifiedBy>Oleksiy Dolinskyy</cp:lastModifiedBy>
  <cp:revision>533</cp:revision>
  <dcterms:created xsi:type="dcterms:W3CDTF">2001-05-23T12:58:02Z</dcterms:created>
  <dcterms:modified xsi:type="dcterms:W3CDTF">2020-05-28T11:09:24Z</dcterms:modified>
</cp:coreProperties>
</file>