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6" r:id="rId5"/>
    <p:sldId id="260" r:id="rId6"/>
    <p:sldId id="258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55" autoAdjust="0"/>
  </p:normalViewPr>
  <p:slideViewPr>
    <p:cSldViewPr snapToGrid="0" snapToObjects="1">
      <p:cViewPr varScale="1">
        <p:scale>
          <a:sx n="147" d="100"/>
          <a:sy n="147" d="100"/>
        </p:scale>
        <p:origin x="26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Δ∫Gdl/∫Gdl*10</a:t>
            </a:r>
            <a:r>
              <a:rPr lang="en-US" sz="1400" b="0" i="0" u="none" strike="noStrike" baseline="30000">
                <a:effectLst/>
              </a:rPr>
              <a:t>-3</a:t>
            </a:r>
            <a:endParaRPr lang="de-DE" baseline="30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Tabelle1!$A$48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Tabelle1!$B$3:$AJ$3</c:f>
              <c:strCache>
                <c:ptCount val="29"/>
                <c:pt idx="0">
                  <c:v>18-000036-03-5</c:v>
                </c:pt>
                <c:pt idx="7">
                  <c:v>18-000036-04-2</c:v>
                </c:pt>
                <c:pt idx="14">
                  <c:v>18-000036-07-3</c:v>
                </c:pt>
                <c:pt idx="21">
                  <c:v>18-000036-09-7</c:v>
                </c:pt>
                <c:pt idx="28">
                  <c:v>18-000036-27-1</c:v>
                </c:pt>
              </c:strCache>
            </c:strRef>
          </c:xVal>
          <c:yVal>
            <c:numRef>
              <c:f>Tabelle1!$B$48:$AJ$48</c:f>
              <c:numCache>
                <c:formatCode>General</c:formatCode>
                <c:ptCount val="35"/>
                <c:pt idx="0">
                  <c:v>-12.998254803218376</c:v>
                </c:pt>
                <c:pt idx="4">
                  <c:v>-15.248832309190494</c:v>
                </c:pt>
                <c:pt idx="7">
                  <c:v>-13.709832656088947</c:v>
                </c:pt>
                <c:pt idx="11">
                  <c:v>-13.509144554605854</c:v>
                </c:pt>
                <c:pt idx="14">
                  <c:v>-12.799589257022555</c:v>
                </c:pt>
                <c:pt idx="18">
                  <c:v>-13.575658196364836</c:v>
                </c:pt>
                <c:pt idx="21">
                  <c:v>-13.288307444158228</c:v>
                </c:pt>
                <c:pt idx="25">
                  <c:v>-14.880354065706779</c:v>
                </c:pt>
                <c:pt idx="28">
                  <c:v>-14.03649858561684</c:v>
                </c:pt>
                <c:pt idx="32">
                  <c:v>-15.61241978748752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56-4033-97D0-CAFEABB3DF1B}"/>
            </c:ext>
          </c:extLst>
        </c:ser>
        <c:ser>
          <c:idx val="1"/>
          <c:order val="1"/>
          <c:tx>
            <c:strRef>
              <c:f>Tabelle1!$A$49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Tabelle1!$B$3:$AJ$3</c:f>
              <c:strCache>
                <c:ptCount val="29"/>
                <c:pt idx="0">
                  <c:v>18-000036-03-5</c:v>
                </c:pt>
                <c:pt idx="7">
                  <c:v>18-000036-04-2</c:v>
                </c:pt>
                <c:pt idx="14">
                  <c:v>18-000036-07-3</c:v>
                </c:pt>
                <c:pt idx="21">
                  <c:v>18-000036-09-7</c:v>
                </c:pt>
                <c:pt idx="28">
                  <c:v>18-000036-27-1</c:v>
                </c:pt>
              </c:strCache>
            </c:strRef>
          </c:xVal>
          <c:yVal>
            <c:numRef>
              <c:f>Tabelle1!$B$49:$AJ$49</c:f>
              <c:numCache>
                <c:formatCode>General</c:formatCode>
                <c:ptCount val="35"/>
                <c:pt idx="0">
                  <c:v>1.4414141476777331</c:v>
                </c:pt>
                <c:pt idx="4">
                  <c:v>1.8196023555507868</c:v>
                </c:pt>
                <c:pt idx="7">
                  <c:v>1.2413049119455177</c:v>
                </c:pt>
                <c:pt idx="11">
                  <c:v>2.3964425785099053</c:v>
                </c:pt>
                <c:pt idx="14">
                  <c:v>1.7711545533112272</c:v>
                </c:pt>
                <c:pt idx="18">
                  <c:v>1.9294846489499307</c:v>
                </c:pt>
                <c:pt idx="21">
                  <c:v>1.5230666515528846</c:v>
                </c:pt>
                <c:pt idx="25">
                  <c:v>1.8862862733595165</c:v>
                </c:pt>
                <c:pt idx="28">
                  <c:v>1.7803061697923006</c:v>
                </c:pt>
                <c:pt idx="32">
                  <c:v>0.99016795463047202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56-4033-97D0-CAFEABB3D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499912"/>
        <c:axId val="524495320"/>
      </c:scatterChart>
      <c:valAx>
        <c:axId val="524499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4495320"/>
        <c:crosses val="autoZero"/>
        <c:crossBetween val="midCat"/>
      </c:valAx>
      <c:valAx>
        <c:axId val="5244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4499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Size of GFR (+/-</a:t>
            </a:r>
            <a:r>
              <a:rPr lang="de-DE" baseline="0"/>
              <a:t> 0,5%)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Minus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Tabelle1!$B$4:$AJ$4</c:f>
              <c:strCache>
                <c:ptCount val="33"/>
                <c:pt idx="0">
                  <c:v>18-000036-03-5 H</c:v>
                </c:pt>
                <c:pt idx="4">
                  <c:v>18-000036-03-5 V</c:v>
                </c:pt>
                <c:pt idx="7">
                  <c:v>18-000036-04-2 H</c:v>
                </c:pt>
                <c:pt idx="11">
                  <c:v>18-000036-04-2 V</c:v>
                </c:pt>
                <c:pt idx="14">
                  <c:v>18-000036-07-3 H</c:v>
                </c:pt>
                <c:pt idx="18">
                  <c:v>18-000036-07-3 V</c:v>
                </c:pt>
                <c:pt idx="21">
                  <c:v>18-000036-09-7 H</c:v>
                </c:pt>
                <c:pt idx="25">
                  <c:v>18-000036-09-7 V</c:v>
                </c:pt>
                <c:pt idx="28">
                  <c:v>18-000036-27-1 H</c:v>
                </c:pt>
                <c:pt idx="32">
                  <c:v>18-000036-27-1 V</c:v>
                </c:pt>
              </c:strCache>
            </c:strRef>
          </c:xVal>
          <c:yVal>
            <c:numRef>
              <c:f>Tabelle1!$B$51:$AJ$51</c:f>
              <c:numCache>
                <c:formatCode>General</c:formatCode>
                <c:ptCount val="35"/>
                <c:pt idx="0">
                  <c:v>-60.882935072301024</c:v>
                </c:pt>
                <c:pt idx="4">
                  <c:v>-60.84733720622549</c:v>
                </c:pt>
                <c:pt idx="7">
                  <c:v>-60.770690693238244</c:v>
                </c:pt>
                <c:pt idx="11">
                  <c:v>-60.877264315647366</c:v>
                </c:pt>
                <c:pt idx="14">
                  <c:v>-60.730460196074546</c:v>
                </c:pt>
                <c:pt idx="18">
                  <c:v>-60.844877949269531</c:v>
                </c:pt>
                <c:pt idx="21">
                  <c:v>-60.591347947073601</c:v>
                </c:pt>
                <c:pt idx="25">
                  <c:v>-60.75620290139689</c:v>
                </c:pt>
                <c:pt idx="28">
                  <c:v>-60.652702254755319</c:v>
                </c:pt>
                <c:pt idx="32">
                  <c:v>-61.126719690899463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36-448C-A641-A74AB86524E9}"/>
            </c:ext>
          </c:extLst>
        </c:ser>
        <c:ser>
          <c:idx val="1"/>
          <c:order val="1"/>
          <c:tx>
            <c:v>Plus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Tabelle1!$B$4:$AJ$4</c:f>
              <c:strCache>
                <c:ptCount val="33"/>
                <c:pt idx="0">
                  <c:v>18-000036-03-5 H</c:v>
                </c:pt>
                <c:pt idx="4">
                  <c:v>18-000036-03-5 V</c:v>
                </c:pt>
                <c:pt idx="7">
                  <c:v>18-000036-04-2 H</c:v>
                </c:pt>
                <c:pt idx="11">
                  <c:v>18-000036-04-2 V</c:v>
                </c:pt>
                <c:pt idx="14">
                  <c:v>18-000036-07-3 H</c:v>
                </c:pt>
                <c:pt idx="18">
                  <c:v>18-000036-07-3 V</c:v>
                </c:pt>
                <c:pt idx="21">
                  <c:v>18-000036-09-7 H</c:v>
                </c:pt>
                <c:pt idx="25">
                  <c:v>18-000036-09-7 V</c:v>
                </c:pt>
                <c:pt idx="28">
                  <c:v>18-000036-27-1 H</c:v>
                </c:pt>
                <c:pt idx="32">
                  <c:v>18-000036-27-1 V</c:v>
                </c:pt>
              </c:strCache>
            </c:strRef>
          </c:xVal>
          <c:yVal>
            <c:numRef>
              <c:f>Tabelle1!$B$52:$AJ$52</c:f>
              <c:numCache>
                <c:formatCode>General</c:formatCode>
                <c:ptCount val="35"/>
                <c:pt idx="0">
                  <c:v>60.52843655942096</c:v>
                </c:pt>
                <c:pt idx="4">
                  <c:v>60.828401069816366</c:v>
                </c:pt>
                <c:pt idx="7">
                  <c:v>60.757151179265684</c:v>
                </c:pt>
                <c:pt idx="11">
                  <c:v>60.580096942430387</c:v>
                </c:pt>
                <c:pt idx="14">
                  <c:v>60.624785793465037</c:v>
                </c:pt>
                <c:pt idx="18">
                  <c:v>60.440211130864384</c:v>
                </c:pt>
                <c:pt idx="21">
                  <c:v>60.626319608576807</c:v>
                </c:pt>
                <c:pt idx="25">
                  <c:v>60.598954790655277</c:v>
                </c:pt>
                <c:pt idx="28">
                  <c:v>60.87990761493753</c:v>
                </c:pt>
                <c:pt idx="32">
                  <c:v>61.033302756653541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36-448C-A641-A74AB86524E9}"/>
            </c:ext>
          </c:extLst>
        </c:ser>
        <c:ser>
          <c:idx val="2"/>
          <c:order val="2"/>
          <c:tx>
            <c:v>Shifted Minus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Tabelle1!$B$4:$AJ$4</c:f>
              <c:strCache>
                <c:ptCount val="33"/>
                <c:pt idx="0">
                  <c:v>18-000036-03-5 H</c:v>
                </c:pt>
                <c:pt idx="4">
                  <c:v>18-000036-03-5 V</c:v>
                </c:pt>
                <c:pt idx="7">
                  <c:v>18-000036-04-2 H</c:v>
                </c:pt>
                <c:pt idx="11">
                  <c:v>18-000036-04-2 V</c:v>
                </c:pt>
                <c:pt idx="14">
                  <c:v>18-000036-07-3 H</c:v>
                </c:pt>
                <c:pt idx="18">
                  <c:v>18-000036-07-3 V</c:v>
                </c:pt>
                <c:pt idx="21">
                  <c:v>18-000036-09-7 H</c:v>
                </c:pt>
                <c:pt idx="25">
                  <c:v>18-000036-09-7 V</c:v>
                </c:pt>
                <c:pt idx="28">
                  <c:v>18-000036-27-1 H</c:v>
                </c:pt>
                <c:pt idx="32">
                  <c:v>18-000036-27-1 V</c:v>
                </c:pt>
              </c:strCache>
            </c:strRef>
          </c:xVal>
          <c:yVal>
            <c:numRef>
              <c:f>Tabelle1!$B$53:$AJ$53</c:f>
              <c:numCache>
                <c:formatCode>General</c:formatCode>
                <c:ptCount val="35"/>
                <c:pt idx="0">
                  <c:v>-63.784559766126399</c:v>
                </c:pt>
                <c:pt idx="4">
                  <c:v>-63.417949072446397</c:v>
                </c:pt>
                <c:pt idx="7">
                  <c:v>-63.751103380104226</c:v>
                </c:pt>
                <c:pt idx="11">
                  <c:v>-62.997218400417665</c:v>
                </c:pt>
                <c:pt idx="14">
                  <c:v>-63.264755283035868</c:v>
                </c:pt>
                <c:pt idx="18">
                  <c:v>-63.325165298119472</c:v>
                </c:pt>
                <c:pt idx="21">
                  <c:v>-63.22362844960481</c:v>
                </c:pt>
                <c:pt idx="25">
                  <c:v>-63.216163100815798</c:v>
                </c:pt>
                <c:pt idx="28">
                  <c:v>-63.129742958011676</c:v>
                </c:pt>
                <c:pt idx="32">
                  <c:v>-64.591791746025024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36-448C-A641-A74AB86524E9}"/>
            </c:ext>
          </c:extLst>
        </c:ser>
        <c:ser>
          <c:idx val="3"/>
          <c:order val="3"/>
          <c:tx>
            <c:v>Shifted Plus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Tabelle1!$B$4:$AJ$4</c:f>
              <c:strCache>
                <c:ptCount val="33"/>
                <c:pt idx="0">
                  <c:v>18-000036-03-5 H</c:v>
                </c:pt>
                <c:pt idx="4">
                  <c:v>18-000036-03-5 V</c:v>
                </c:pt>
                <c:pt idx="7">
                  <c:v>18-000036-04-2 H</c:v>
                </c:pt>
                <c:pt idx="11">
                  <c:v>18-000036-04-2 V</c:v>
                </c:pt>
                <c:pt idx="14">
                  <c:v>18-000036-07-3 H</c:v>
                </c:pt>
                <c:pt idx="18">
                  <c:v>18-000036-07-3 V</c:v>
                </c:pt>
                <c:pt idx="21">
                  <c:v>18-000036-09-7 H</c:v>
                </c:pt>
                <c:pt idx="25">
                  <c:v>18-000036-09-7 V</c:v>
                </c:pt>
                <c:pt idx="28">
                  <c:v>18-000036-27-1 H</c:v>
                </c:pt>
                <c:pt idx="32">
                  <c:v>18-000036-27-1 V</c:v>
                </c:pt>
              </c:strCache>
            </c:strRef>
          </c:xVal>
          <c:yVal>
            <c:numRef>
              <c:f>Tabelle1!$B$54:$AJ$54</c:f>
              <c:numCache>
                <c:formatCode>General</c:formatCode>
                <c:ptCount val="35"/>
                <c:pt idx="0">
                  <c:v>63.190569483793851</c:v>
                </c:pt>
                <c:pt idx="4">
                  <c:v>63.398417478831185</c:v>
                </c:pt>
                <c:pt idx="7">
                  <c:v>63.740916987516002</c:v>
                </c:pt>
                <c:pt idx="11">
                  <c:v>62.554685369925295</c:v>
                </c:pt>
                <c:pt idx="14">
                  <c:v>63.102463461294988</c:v>
                </c:pt>
                <c:pt idx="18">
                  <c:v>62.683045199383386</c:v>
                </c:pt>
                <c:pt idx="21">
                  <c:v>63.295435898388646</c:v>
                </c:pt>
                <c:pt idx="25">
                  <c:v>62.972199239309205</c:v>
                </c:pt>
                <c:pt idx="28">
                  <c:v>63.514845555256386</c:v>
                </c:pt>
                <c:pt idx="32">
                  <c:v>64.437892963838536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536-448C-A641-A74AB8652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922040"/>
        <c:axId val="733914168"/>
      </c:scatterChart>
      <c:valAx>
        <c:axId val="733922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3914168"/>
        <c:crosses val="autoZero"/>
        <c:crossBetween val="midCat"/>
      </c:valAx>
      <c:valAx>
        <c:axId val="733914168"/>
        <c:scaling>
          <c:orientation val="minMax"/>
          <c:max val="67.5"/>
          <c:min val="-6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3922040"/>
        <c:crosses val="autoZero"/>
        <c:crossBetween val="midCat"/>
        <c:majorUnit val="6.7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4. GSI-BINP-Workshop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Session 7: HEBT-Magnets</a:t>
            </a:r>
          </a:p>
          <a:p>
            <a:r>
              <a:rPr lang="de-DE" dirty="0" smtClean="0"/>
              <a:t>27.5.2020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.</a:t>
            </a:r>
          </a:p>
          <a:p>
            <a:r>
              <a:rPr lang="de-DE" dirty="0" err="1" smtClean="0"/>
              <a:t>Procurement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raw</a:t>
            </a:r>
            <a:r>
              <a:rPr lang="de-DE" dirty="0" smtClean="0"/>
              <a:t> material</a:t>
            </a:r>
          </a:p>
          <a:p>
            <a:pPr lvl="1"/>
            <a:r>
              <a:rPr lang="de-DE" dirty="0" smtClean="0"/>
              <a:t>16t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iron</a:t>
            </a:r>
            <a:r>
              <a:rPr lang="de-DE" dirty="0" smtClean="0"/>
              <a:t> </a:t>
            </a:r>
            <a:r>
              <a:rPr lang="de-DE" dirty="0" err="1" smtClean="0"/>
              <a:t>recieved</a:t>
            </a:r>
            <a:endParaRPr lang="de-DE" dirty="0" smtClean="0"/>
          </a:p>
          <a:p>
            <a:pPr lvl="1"/>
            <a:r>
              <a:rPr lang="de-DE" dirty="0" smtClean="0"/>
              <a:t>Money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copper</a:t>
            </a:r>
            <a:r>
              <a:rPr lang="de-DE" dirty="0" smtClean="0"/>
              <a:t> limited</a:t>
            </a:r>
          </a:p>
          <a:p>
            <a:pPr lvl="1"/>
            <a:r>
              <a:rPr lang="de-DE" dirty="0" smtClean="0"/>
              <a:t>Dipole19, QUAD12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influenced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11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dip3_3 replacement by CR-dipole (connection box problem)</a:t>
            </a:r>
            <a:endParaRPr lang="de-DE" dirty="0"/>
          </a:p>
          <a:p>
            <a:r>
              <a:rPr lang="en-US" dirty="0"/>
              <a:t>Coil dip13_0</a:t>
            </a:r>
            <a:endParaRPr lang="de-DE" dirty="0"/>
          </a:p>
          <a:p>
            <a:pPr lvl="0"/>
            <a:r>
              <a:rPr lang="en-US" dirty="0" smtClean="0"/>
              <a:t>Pending </a:t>
            </a:r>
            <a:r>
              <a:rPr lang="en-US" dirty="0"/>
              <a:t>magnets (FAT issues, documentation)</a:t>
            </a:r>
            <a:endParaRPr lang="de-DE" dirty="0"/>
          </a:p>
          <a:p>
            <a:pPr lvl="1"/>
            <a:r>
              <a:rPr lang="en-US" dirty="0"/>
              <a:t>dip10_0 – Field quality </a:t>
            </a: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Quad11</a:t>
            </a:r>
          </a:p>
          <a:p>
            <a:pPr lvl="1"/>
            <a:r>
              <a:rPr lang="en-US" dirty="0" smtClean="0"/>
              <a:t>Quad2 – Newly sent documents not yet checked</a:t>
            </a:r>
            <a:endParaRPr lang="de-DE" dirty="0"/>
          </a:p>
          <a:p>
            <a:pPr lvl="0"/>
            <a:r>
              <a:rPr lang="en-US" dirty="0"/>
              <a:t>MM program QPs </a:t>
            </a:r>
            <a:endParaRPr lang="de-DE" dirty="0"/>
          </a:p>
          <a:p>
            <a:pPr lvl="0"/>
            <a:r>
              <a:rPr lang="en-US" dirty="0"/>
              <a:t>Assembly drawings magnet with chamber</a:t>
            </a:r>
            <a:endParaRPr lang="de-DE" dirty="0"/>
          </a:p>
          <a:p>
            <a:pPr lvl="0"/>
            <a:r>
              <a:rPr lang="en-US" dirty="0"/>
              <a:t>Assembly in tunnel (equipment, work wear, small parts, …)</a:t>
            </a:r>
            <a:endParaRPr lang="de-DE" dirty="0"/>
          </a:p>
          <a:p>
            <a:pPr lvl="0"/>
            <a:r>
              <a:rPr lang="en-US" dirty="0" smtClean="0"/>
              <a:t>Turning </a:t>
            </a:r>
            <a:r>
              <a:rPr lang="en-US" dirty="0"/>
              <a:t>device</a:t>
            </a:r>
            <a:endParaRPr lang="de-DE" dirty="0"/>
          </a:p>
          <a:p>
            <a:pPr lvl="0"/>
            <a:r>
              <a:rPr lang="en-US" dirty="0"/>
              <a:t>Production schedule</a:t>
            </a:r>
            <a:endParaRPr lang="de-DE" dirty="0"/>
          </a:p>
          <a:p>
            <a:pPr lvl="0"/>
            <a:r>
              <a:rPr lang="en-US" dirty="0"/>
              <a:t>Procurement of raw materials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dip3_3 replacement by </a:t>
            </a:r>
            <a:r>
              <a:rPr lang="en-US" dirty="0" smtClean="0"/>
              <a:t>CR-dipole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 </a:t>
            </a:r>
            <a:r>
              <a:rPr lang="de-DE" dirty="0" err="1" smtClean="0"/>
              <a:t>dipoles</a:t>
            </a:r>
            <a:r>
              <a:rPr lang="de-DE" dirty="0" smtClean="0"/>
              <a:t> in beam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CR</a:t>
            </a:r>
          </a:p>
          <a:p>
            <a:r>
              <a:rPr lang="de-DE" dirty="0" smtClean="0"/>
              <a:t>Connection box </a:t>
            </a:r>
            <a:r>
              <a:rPr lang="de-DE" dirty="0" err="1" smtClean="0"/>
              <a:t>collides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beam </a:t>
            </a:r>
            <a:r>
              <a:rPr lang="de-DE" dirty="0" err="1" smtClean="0"/>
              <a:t>lines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Move box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front </a:t>
            </a:r>
            <a:r>
              <a:rPr lang="de-DE" dirty="0" err="1" smtClean="0"/>
              <a:t>face</a:t>
            </a:r>
            <a:r>
              <a:rPr lang="de-DE" dirty="0" smtClean="0"/>
              <a:t>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in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CR-design)</a:t>
            </a:r>
          </a:p>
          <a:p>
            <a:pPr lvl="1"/>
            <a:r>
              <a:rPr lang="de-DE" dirty="0" err="1" smtClean="0"/>
              <a:t>Tooling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stays</a:t>
            </a:r>
            <a:r>
              <a:rPr lang="de-DE" dirty="0" smtClean="0"/>
              <a:t> </a:t>
            </a:r>
            <a:r>
              <a:rPr lang="de-DE" dirty="0" err="1" smtClean="0"/>
              <a:t>identically</a:t>
            </a:r>
            <a:endParaRPr lang="de-DE" dirty="0" smtClean="0"/>
          </a:p>
          <a:p>
            <a:pPr lvl="1"/>
            <a:r>
              <a:rPr lang="de-DE" dirty="0" smtClean="0"/>
              <a:t>Box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moved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; </a:t>
            </a:r>
            <a:r>
              <a:rPr lang="de-DE" dirty="0" err="1" smtClean="0"/>
              <a:t>mainly</a:t>
            </a:r>
            <a:r>
              <a:rPr lang="de-DE" dirty="0" smtClean="0"/>
              <a:t> box </a:t>
            </a:r>
            <a:r>
              <a:rPr lang="de-DE" dirty="0" err="1" smtClean="0"/>
              <a:t>holders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Magnets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CR</a:t>
            </a:r>
          </a:p>
          <a:p>
            <a:r>
              <a:rPr lang="de-DE" dirty="0" smtClean="0"/>
              <a:t>BINP: Design 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limited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3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Collisions</a:t>
            </a:r>
            <a:r>
              <a:rPr lang="de-DE" dirty="0" smtClean="0"/>
              <a:t> CR-dipole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233" r="35910"/>
          <a:stretch/>
        </p:blipFill>
        <p:spPr>
          <a:xfrm>
            <a:off x="325676" y="995819"/>
            <a:ext cx="1966586" cy="366964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1" y="995819"/>
            <a:ext cx="4083486" cy="18973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2" y="3067906"/>
            <a:ext cx="4092146" cy="19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Dip10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Field </a:t>
            </a:r>
            <a:r>
              <a:rPr lang="de-DE" dirty="0" err="1" smtClean="0"/>
              <a:t>quality</a:t>
            </a:r>
            <a:r>
              <a:rPr lang="de-DE" dirty="0" smtClean="0"/>
              <a:t> on </a:t>
            </a:r>
            <a:r>
              <a:rPr lang="de-DE" dirty="0" err="1" smtClean="0"/>
              <a:t>paths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ideal </a:t>
            </a:r>
            <a:r>
              <a:rPr lang="de-DE" dirty="0" err="1" smtClean="0"/>
              <a:t>radius</a:t>
            </a:r>
            <a:r>
              <a:rPr lang="de-DE" dirty="0" smtClean="0"/>
              <a:t> ok</a:t>
            </a:r>
          </a:p>
          <a:p>
            <a:r>
              <a:rPr lang="de-DE" dirty="0" err="1" smtClean="0"/>
              <a:t>Polarity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r>
              <a:rPr lang="de-DE" dirty="0" smtClean="0"/>
              <a:t>B-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fixed</a:t>
            </a:r>
            <a:endParaRPr lang="de-DE" dirty="0" smtClean="0"/>
          </a:p>
          <a:p>
            <a:r>
              <a:rPr lang="de-DE" dirty="0" smtClean="0"/>
              <a:t>NCRs </a:t>
            </a:r>
            <a:r>
              <a:rPr lang="de-DE" dirty="0" err="1" smtClean="0"/>
              <a:t>signed</a:t>
            </a:r>
            <a:r>
              <a:rPr lang="de-DE" dirty="0" smtClean="0"/>
              <a:t> (</a:t>
            </a:r>
            <a:r>
              <a:rPr lang="de-DE" dirty="0" err="1" smtClean="0"/>
              <a:t>some</a:t>
            </a:r>
            <a:r>
              <a:rPr lang="de-DE" dirty="0" smtClean="0"/>
              <a:t> BINP </a:t>
            </a:r>
            <a:r>
              <a:rPr lang="de-DE" dirty="0" err="1" smtClean="0"/>
              <a:t>signatures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)</a:t>
            </a:r>
          </a:p>
          <a:p>
            <a:r>
              <a:rPr lang="de-DE" dirty="0" smtClean="0"/>
              <a:t>-&gt; </a:t>
            </a:r>
            <a:r>
              <a:rPr lang="de-DE" dirty="0" err="1" smtClean="0"/>
              <a:t>accepted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6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973105"/>
            <a:ext cx="8420176" cy="3677689"/>
          </a:xfrm>
        </p:spPr>
        <p:txBody>
          <a:bodyPr/>
          <a:lstStyle/>
          <a:p>
            <a:r>
              <a:rPr lang="de-DE" dirty="0" smtClean="0"/>
              <a:t>Table 5.1: </a:t>
            </a:r>
            <a:r>
              <a:rPr lang="de-DE" dirty="0" err="1" smtClean="0"/>
              <a:t>perpendicularity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quadrants</a:t>
            </a:r>
            <a:r>
              <a:rPr lang="de-DE" dirty="0" smtClean="0"/>
              <a:t> –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email </a:t>
            </a:r>
            <a:r>
              <a:rPr lang="de-DE" dirty="0" err="1" smtClean="0"/>
              <a:t>necesarry</a:t>
            </a:r>
            <a:endParaRPr lang="de-DE" dirty="0" smtClean="0"/>
          </a:p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region</a:t>
            </a:r>
            <a:r>
              <a:rPr lang="de-DE" dirty="0" smtClean="0"/>
              <a:t> -&gt; </a:t>
            </a:r>
            <a:r>
              <a:rPr lang="de-DE" dirty="0" err="1" smtClean="0"/>
              <a:t>elliptical</a:t>
            </a:r>
            <a:r>
              <a:rPr lang="de-DE" dirty="0" smtClean="0"/>
              <a:t> </a:t>
            </a:r>
            <a:r>
              <a:rPr lang="de-DE" dirty="0" err="1" smtClean="0"/>
              <a:t>aperture</a:t>
            </a:r>
            <a:r>
              <a:rPr lang="de-DE" dirty="0" smtClean="0"/>
              <a:t> +/-67.5mm -&gt; </a:t>
            </a:r>
            <a:r>
              <a:rPr lang="de-DE" dirty="0" err="1" smtClean="0"/>
              <a:t>actual</a:t>
            </a:r>
            <a:r>
              <a:rPr lang="de-DE" dirty="0" smtClean="0"/>
              <a:t> ~+/-60mm (+/-63mm)</a:t>
            </a:r>
          </a:p>
          <a:p>
            <a:pPr lvl="1"/>
            <a:r>
              <a:rPr lang="de-DE" dirty="0" smtClean="0"/>
              <a:t>First 5 QUADs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round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 -&gt; ok</a:t>
            </a:r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elliptical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? -&gt; </a:t>
            </a:r>
            <a:r>
              <a:rPr lang="de-DE" dirty="0" err="1" smtClean="0"/>
              <a:t>Machining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facets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723052"/>
              </p:ext>
            </p:extLst>
          </p:nvPr>
        </p:nvGraphicFramePr>
        <p:xfrm>
          <a:off x="579532" y="2633196"/>
          <a:ext cx="3193525" cy="221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497438"/>
              </p:ext>
            </p:extLst>
          </p:nvPr>
        </p:nvGraphicFramePr>
        <p:xfrm>
          <a:off x="4527723" y="2811950"/>
          <a:ext cx="3922295" cy="246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60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drawings magnet with chamber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987807"/>
            <a:ext cx="8420176" cy="3677689"/>
          </a:xfrm>
        </p:spPr>
        <p:txBody>
          <a:bodyPr/>
          <a:lstStyle/>
          <a:p>
            <a:r>
              <a:rPr lang="de-DE" sz="1600" dirty="0" err="1" smtClean="0"/>
              <a:t>Drawings</a:t>
            </a:r>
            <a:endParaRPr lang="de-DE" sz="1600" dirty="0" smtClean="0"/>
          </a:p>
          <a:p>
            <a:r>
              <a:rPr lang="de-DE" sz="1600" dirty="0" err="1" smtClean="0"/>
              <a:t>Procedures</a:t>
            </a:r>
            <a:endParaRPr lang="de-DE" sz="1600" dirty="0" smtClean="0"/>
          </a:p>
          <a:p>
            <a:r>
              <a:rPr lang="de-DE" sz="1600" dirty="0" smtClean="0"/>
              <a:t>…</a:t>
            </a:r>
          </a:p>
          <a:p>
            <a:endParaRPr lang="de-DE" sz="1600" dirty="0"/>
          </a:p>
          <a:p>
            <a:r>
              <a:rPr lang="de-DE" sz="1600" dirty="0" smtClean="0"/>
              <a:t>A. </a:t>
            </a:r>
            <a:r>
              <a:rPr lang="de-DE" sz="1600" dirty="0" err="1" smtClean="0"/>
              <a:t>Krasnov</a:t>
            </a:r>
            <a:r>
              <a:rPr lang="de-DE" sz="1600" dirty="0" smtClean="0"/>
              <a:t>:</a:t>
            </a:r>
          </a:p>
          <a:p>
            <a:pPr lvl="1"/>
            <a:r>
              <a:rPr lang="de-DE" sz="1400" dirty="0" err="1" smtClean="0"/>
              <a:t>Fully</a:t>
            </a:r>
            <a:r>
              <a:rPr lang="de-DE" sz="1400" dirty="0" smtClean="0"/>
              <a:t> </a:t>
            </a:r>
            <a:r>
              <a:rPr lang="de-DE" sz="1400" dirty="0" err="1" smtClean="0"/>
              <a:t>busy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manufacturing</a:t>
            </a:r>
            <a:r>
              <a:rPr lang="de-DE" sz="1400" dirty="0" smtClean="0"/>
              <a:t> </a:t>
            </a:r>
            <a:r>
              <a:rPr lang="de-DE" sz="1400" dirty="0" err="1" smtClean="0"/>
              <a:t>drawings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vacuum</a:t>
            </a:r>
            <a:r>
              <a:rPr lang="de-DE" sz="1400" dirty="0" smtClean="0"/>
              <a:t> </a:t>
            </a:r>
            <a:r>
              <a:rPr lang="de-DE" sz="1400" dirty="0" err="1" smtClean="0"/>
              <a:t>chambers</a:t>
            </a:r>
            <a:r>
              <a:rPr lang="de-DE" sz="1400" dirty="0" smtClean="0"/>
              <a:t> in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moment</a:t>
            </a:r>
            <a:endParaRPr lang="de-DE" sz="1400" dirty="0" smtClean="0"/>
          </a:p>
          <a:p>
            <a:pPr lvl="1"/>
            <a:r>
              <a:rPr lang="de-DE" sz="1400" dirty="0" smtClean="0"/>
              <a:t>Will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done</a:t>
            </a:r>
            <a:r>
              <a:rPr lang="de-DE" sz="1400" dirty="0" smtClean="0"/>
              <a:t> </a:t>
            </a:r>
            <a:r>
              <a:rPr lang="de-DE" sz="1400" dirty="0" err="1" smtClean="0"/>
              <a:t>later</a:t>
            </a:r>
            <a:endParaRPr lang="de-DE" sz="1400" dirty="0" smtClean="0"/>
          </a:p>
          <a:p>
            <a:pPr lvl="1"/>
            <a:r>
              <a:rPr lang="de-DE" sz="1400" dirty="0" err="1" smtClean="0"/>
              <a:t>No</a:t>
            </a:r>
            <a:r>
              <a:rPr lang="de-DE" sz="1400" dirty="0" smtClean="0"/>
              <a:t> </a:t>
            </a:r>
            <a:r>
              <a:rPr lang="de-DE" sz="1400" dirty="0" err="1" smtClean="0"/>
              <a:t>special</a:t>
            </a:r>
            <a:r>
              <a:rPr lang="de-DE" sz="1400" dirty="0" smtClean="0"/>
              <a:t> </a:t>
            </a:r>
            <a:r>
              <a:rPr lang="de-DE" sz="1400" dirty="0" err="1" smtClean="0"/>
              <a:t>equipment</a:t>
            </a:r>
            <a:r>
              <a:rPr lang="de-DE" sz="1400" dirty="0" smtClean="0"/>
              <a:t> </a:t>
            </a:r>
            <a:r>
              <a:rPr lang="de-DE" sz="1400" dirty="0" err="1" smtClean="0"/>
              <a:t>expected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necessary</a:t>
            </a:r>
            <a:endParaRPr lang="de-DE" sz="1400" dirty="0" smtClean="0"/>
          </a:p>
          <a:p>
            <a:pPr lvl="1"/>
            <a:r>
              <a:rPr lang="de-DE" sz="1400" dirty="0" smtClean="0"/>
              <a:t>Common </a:t>
            </a:r>
            <a:r>
              <a:rPr lang="de-DE" sz="1400" dirty="0" err="1" smtClean="0"/>
              <a:t>despcription</a:t>
            </a:r>
            <a:r>
              <a:rPr lang="de-DE" sz="1400" dirty="0" smtClean="0"/>
              <a:t> on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/</a:t>
            </a:r>
            <a:r>
              <a:rPr lang="de-DE" sz="1400" dirty="0" err="1" smtClean="0"/>
              <a:t>closing</a:t>
            </a:r>
            <a:r>
              <a:rPr lang="de-DE" sz="1400" dirty="0" smtClean="0"/>
              <a:t>, </a:t>
            </a:r>
            <a:r>
              <a:rPr lang="de-DE" sz="1400" dirty="0" err="1" smtClean="0"/>
              <a:t>chamber</a:t>
            </a:r>
            <a:r>
              <a:rPr lang="de-DE" sz="1400" dirty="0" smtClean="0"/>
              <a:t> </a:t>
            </a:r>
            <a:r>
              <a:rPr lang="de-DE" sz="1400" dirty="0" err="1" smtClean="0"/>
              <a:t>insertion</a:t>
            </a:r>
            <a:r>
              <a:rPr lang="de-DE" sz="1400" dirty="0" smtClean="0"/>
              <a:t> – </a:t>
            </a:r>
            <a:r>
              <a:rPr lang="de-DE" sz="1400" dirty="0" err="1" smtClean="0"/>
              <a:t>probably</a:t>
            </a:r>
            <a:r>
              <a:rPr lang="de-DE" sz="1400" dirty="0" smtClean="0"/>
              <a:t> </a:t>
            </a:r>
            <a:r>
              <a:rPr lang="de-DE" sz="1400" dirty="0" err="1" smtClean="0"/>
              <a:t>exists</a:t>
            </a:r>
            <a:endParaRPr lang="de-DE" sz="1400" dirty="0" smtClean="0"/>
          </a:p>
          <a:p>
            <a:pPr lvl="1"/>
            <a:r>
              <a:rPr lang="de-DE" sz="1400" dirty="0" err="1" smtClean="0"/>
              <a:t>Examples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GSI/FAIR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highly</a:t>
            </a:r>
            <a:r>
              <a:rPr lang="de-DE" sz="1400" dirty="0" smtClean="0"/>
              <a:t> </a:t>
            </a:r>
            <a:r>
              <a:rPr lang="de-DE" sz="1400" dirty="0" err="1" smtClean="0"/>
              <a:t>appreciated</a:t>
            </a:r>
            <a:endParaRPr lang="de-DE" sz="1400" dirty="0" smtClean="0"/>
          </a:p>
          <a:p>
            <a:r>
              <a:rPr lang="de-DE" sz="1600" dirty="0" smtClean="0"/>
              <a:t>C. Will:</a:t>
            </a:r>
          </a:p>
          <a:p>
            <a:pPr lvl="1"/>
            <a:r>
              <a:rPr lang="de-DE" sz="1400" dirty="0" smtClean="0"/>
              <a:t>BINP </a:t>
            </a:r>
            <a:r>
              <a:rPr lang="de-DE" sz="1400" dirty="0" err="1" smtClean="0"/>
              <a:t>assembly</a:t>
            </a:r>
            <a:r>
              <a:rPr lang="de-DE" sz="1400" dirty="0" smtClean="0"/>
              <a:t> </a:t>
            </a:r>
            <a:r>
              <a:rPr lang="de-DE" sz="1400" dirty="0" err="1" smtClean="0"/>
              <a:t>group</a:t>
            </a:r>
            <a:r>
              <a:rPr lang="de-DE" sz="1400" dirty="0" smtClean="0"/>
              <a:t> </a:t>
            </a:r>
            <a:r>
              <a:rPr lang="de-DE" sz="1400" dirty="0" err="1" smtClean="0"/>
              <a:t>has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plan</a:t>
            </a:r>
          </a:p>
          <a:p>
            <a:r>
              <a:rPr lang="de-DE" sz="1600" dirty="0" smtClean="0"/>
              <a:t>H. Reich:</a:t>
            </a:r>
          </a:p>
          <a:p>
            <a:pPr lvl="1"/>
            <a:r>
              <a:rPr lang="de-DE" sz="1400" dirty="0" err="1" smtClean="0"/>
              <a:t>It</a:t>
            </a:r>
            <a:r>
              <a:rPr lang="de-DE" sz="1400" dirty="0" smtClean="0"/>
              <a:t> must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clear</a:t>
            </a:r>
            <a:r>
              <a:rPr lang="de-DE" sz="1400" dirty="0" smtClean="0"/>
              <a:t> </a:t>
            </a:r>
            <a:r>
              <a:rPr lang="de-DE" sz="1400" dirty="0" err="1" smtClean="0"/>
              <a:t>who</a:t>
            </a:r>
            <a:r>
              <a:rPr lang="de-DE" sz="1400" dirty="0" smtClean="0"/>
              <a:t> </a:t>
            </a:r>
            <a:r>
              <a:rPr lang="de-DE" sz="1400" dirty="0" err="1" smtClean="0"/>
              <a:t>does</a:t>
            </a:r>
            <a:r>
              <a:rPr lang="de-DE" sz="1400" dirty="0" smtClean="0"/>
              <a:t> </a:t>
            </a:r>
            <a:r>
              <a:rPr lang="de-DE" sz="1400" dirty="0" err="1" smtClean="0"/>
              <a:t>what</a:t>
            </a:r>
            <a:r>
              <a:rPr lang="de-DE" sz="1400" dirty="0" smtClean="0"/>
              <a:t>? – Must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written</a:t>
            </a:r>
            <a:r>
              <a:rPr lang="de-DE" sz="1400" dirty="0" smtClean="0"/>
              <a:t> down, </a:t>
            </a:r>
            <a:r>
              <a:rPr lang="de-DE" sz="1400" dirty="0" err="1" smtClean="0"/>
              <a:t>to</a:t>
            </a:r>
            <a:r>
              <a:rPr lang="de-DE" sz="1400" dirty="0" smtClean="0"/>
              <a:t> find a </a:t>
            </a:r>
            <a:r>
              <a:rPr lang="de-DE" sz="1400" dirty="0" err="1" smtClean="0"/>
              <a:t>common</a:t>
            </a:r>
            <a:r>
              <a:rPr lang="de-DE" sz="1400" dirty="0" smtClean="0"/>
              <a:t> </a:t>
            </a:r>
            <a:r>
              <a:rPr lang="de-DE" sz="1400" dirty="0" err="1" smtClean="0"/>
              <a:t>understanding</a:t>
            </a:r>
            <a:r>
              <a:rPr lang="de-DE" sz="1400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67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 </a:t>
            </a:r>
            <a:r>
              <a:rPr lang="en-US" dirty="0" smtClean="0"/>
              <a:t>tunnel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 Reich</a:t>
            </a:r>
          </a:p>
          <a:p>
            <a:pPr lvl="1"/>
            <a:r>
              <a:rPr lang="en-US" dirty="0" smtClean="0"/>
              <a:t>Standard tools – carts will be supplied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 wear, safety equipment – supplied by GSI/FAIR</a:t>
            </a:r>
          </a:p>
          <a:p>
            <a:pPr lvl="1"/>
            <a:r>
              <a:rPr lang="en-US" dirty="0" smtClean="0"/>
              <a:t>Fork lifters, cranes - </a:t>
            </a:r>
            <a:r>
              <a:rPr lang="en-US" dirty="0"/>
              <a:t>supplied by GSI/FAIR</a:t>
            </a:r>
          </a:p>
          <a:p>
            <a:pPr lvl="1"/>
            <a:r>
              <a:rPr lang="en-US" dirty="0" smtClean="0"/>
              <a:t>Special tools (e.g. special traverses) – to be supplied by BINP, needs certificates on safety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CR-dipole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25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Turning</a:t>
            </a:r>
            <a:r>
              <a:rPr lang="de-DE" dirty="0" smtClean="0"/>
              <a:t> </a:t>
            </a:r>
            <a:r>
              <a:rPr lang="de-DE" dirty="0" err="1" smtClean="0"/>
              <a:t>device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Delivery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June /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BINP.</a:t>
            </a:r>
          </a:p>
          <a:p>
            <a:r>
              <a:rPr lang="de-DE" dirty="0" smtClean="0"/>
              <a:t>M. Marenich </a:t>
            </a:r>
            <a:r>
              <a:rPr lang="de-DE" dirty="0" err="1" smtClean="0"/>
              <a:t>amendment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BINP not </a:t>
            </a:r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GSI in Sep./Oct.20</a:t>
            </a:r>
          </a:p>
          <a:p>
            <a:r>
              <a:rPr lang="de-DE" dirty="0" smtClean="0"/>
              <a:t>Design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adaptations</a:t>
            </a:r>
            <a:r>
              <a:rPr lang="de-DE" dirty="0" smtClean="0"/>
              <a:t> still open.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sketches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98932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444</Words>
  <Application>Microsoft Office PowerPoint</Application>
  <PresentationFormat>Bildschirmpräsentation (16:9)</PresentationFormat>
  <Paragraphs>75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fair-gsi-folienmaster_2017_onering</vt:lpstr>
      <vt:lpstr>4. GSI-BINP-Workshop</vt:lpstr>
      <vt:lpstr>Topics </vt:lpstr>
      <vt:lpstr>dip3_3 replacement by CR-dipole </vt:lpstr>
      <vt:lpstr>Collisions CR-dipole</vt:lpstr>
      <vt:lpstr>Dip10</vt:lpstr>
      <vt:lpstr>QUAD11</vt:lpstr>
      <vt:lpstr>Assembly drawings magnet with chamber </vt:lpstr>
      <vt:lpstr>Assembly in tunnel</vt:lpstr>
      <vt:lpstr>Turning device</vt:lpstr>
      <vt:lpstr>Production schedule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GSI-BINP-Workshop</dc:title>
  <dc:creator>Muehle, Carsten Dr.</dc:creator>
  <cp:lastModifiedBy>Muehle, Carsten Dr.</cp:lastModifiedBy>
  <cp:revision>19</cp:revision>
  <dcterms:created xsi:type="dcterms:W3CDTF">2020-05-27T05:54:31Z</dcterms:created>
  <dcterms:modified xsi:type="dcterms:W3CDTF">2020-05-28T16:30:17Z</dcterms:modified>
</cp:coreProperties>
</file>