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56" r:id="rId2"/>
  </p:sldMasterIdLst>
  <p:notesMasterIdLst>
    <p:notesMasterId r:id="rId7"/>
  </p:notesMasterIdLst>
  <p:handoutMasterIdLst>
    <p:handoutMasterId r:id="rId8"/>
  </p:handoutMasterIdLst>
  <p:sldIdLst>
    <p:sldId id="267" r:id="rId3"/>
    <p:sldId id="277" r:id="rId4"/>
    <p:sldId id="257" r:id="rId5"/>
    <p:sldId id="276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89" d="100"/>
          <a:sy n="89" d="100"/>
        </p:scale>
        <p:origin x="12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4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79B562-530F-4479-9CAD-BBD40CBB9B48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455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2565" y="1047565"/>
            <a:ext cx="8211834" cy="53067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4000"/>
            <a:ext cx="7448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624000"/>
            <a:ext cx="84837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52000" y="36000"/>
            <a:ext cx="5870411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6240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Dmitry Shwartz / Collector 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E145-CBC4-4199-B490-03945A1C1B1A}" type="datetime1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92E7-4CB0-4D0F-A400-C2171CD28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90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7776864" cy="490066"/>
          </a:xfrm>
          <a:solidFill>
            <a:srgbClr val="FFF6D9"/>
          </a:solidFill>
        </p:spPr>
        <p:txBody>
          <a:bodyPr lIns="0" rIns="0"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/>
          </a:bodyPr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21432" cy="365125"/>
          </a:xfrm>
        </p:spPr>
        <p:txBody>
          <a:bodyPr lIns="0" tIns="0" rIns="0" bIns="0" anchor="b" anchorCtr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B3665A-5265-4733-8836-25A2010F2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51DF3-29E9-4C93-8A27-EC82FE79DC75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92275" y="6245225"/>
            <a:ext cx="43275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r>
              <a:rPr lang="de-DE" altLang="de-DE" smtClean="0">
                <a:solidFill>
                  <a:prstClr val="black"/>
                </a:solidFill>
              </a:rPr>
              <a:t>I. Koop / CR</a:t>
            </a:r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4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8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6442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6" y="536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5" y="581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B3665A-5265-4733-8836-25A2010F2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http://budker.ru/images/logo.gif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760" y="91440"/>
            <a:ext cx="677227" cy="80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218" y="2895567"/>
            <a:ext cx="4940837" cy="779866"/>
          </a:xfrm>
        </p:spPr>
        <p:txBody>
          <a:bodyPr/>
          <a:lstStyle/>
          <a:p>
            <a:r>
              <a:rPr lang="en-GB" sz="2400" dirty="0" smtClean="0"/>
              <a:t>CR </a:t>
            </a:r>
            <a:r>
              <a:rPr lang="en-GB" sz="2400" dirty="0" smtClean="0"/>
              <a:t>vacuum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237" y="3774057"/>
            <a:ext cx="65248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Krasnov</a:t>
            </a:r>
            <a:endParaRPr lang="en-US" dirty="0" smtClean="0"/>
          </a:p>
          <a:p>
            <a:r>
              <a:rPr lang="en-US" dirty="0"/>
              <a:t>4th BINP-FAIR Collaboration Coordination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964" y="129315"/>
            <a:ext cx="104227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800" b="1" dirty="0" smtClean="0"/>
              <a:t>BINP</a:t>
            </a:r>
            <a:endParaRPr lang="ru-RU" sz="2800" b="1" dirty="0" smtClean="0"/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1373699" y="129234"/>
            <a:ext cx="420595" cy="523220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0" name="Text Box 4"/>
          <p:cNvSpPr txBox="1">
            <a:spLocks noChangeArrowheads="1"/>
          </p:cNvSpPr>
          <p:nvPr/>
        </p:nvSpPr>
        <p:spPr bwMode="auto">
          <a:xfrm>
            <a:off x="7405688" y="6597650"/>
            <a:ext cx="17684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727" tIns="39863" rIns="79727" bIns="39863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a.a.krasnov@inp.nsk.su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8437" name="Подзаголовок 2"/>
          <p:cNvSpPr txBox="1">
            <a:spLocks/>
          </p:cNvSpPr>
          <p:nvPr/>
        </p:nvSpPr>
        <p:spPr bwMode="auto">
          <a:xfrm>
            <a:off x="539750" y="160338"/>
            <a:ext cx="7200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buFont typeface="Arial" charset="0"/>
              <a:buNone/>
            </a:pPr>
            <a:r>
              <a:rPr lang="en-US" altLang="ru-RU" sz="2400" b="1">
                <a:solidFill>
                  <a:srgbClr val="00B0F0"/>
                </a:solidFill>
              </a:rPr>
              <a:t>Springy metal seals for ISO-K</a:t>
            </a:r>
          </a:p>
          <a:p>
            <a:pPr algn="ctr" defTabSz="914400">
              <a:buFont typeface="Arial" charset="0"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Preliminary BINP experience </a:t>
            </a:r>
            <a:endParaRPr lang="ru-RU" altLang="ru-RU" sz="1800">
              <a:solidFill>
                <a:srgbClr val="C00000"/>
              </a:solidFill>
            </a:endParaRP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21529" r="39771" b="39981"/>
          <a:stretch>
            <a:fillRect/>
          </a:stretch>
        </p:blipFill>
        <p:spPr bwMode="auto">
          <a:xfrm>
            <a:off x="5349875" y="1103313"/>
            <a:ext cx="31448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150938"/>
          <a:ext cx="4537075" cy="3597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432"/>
                <a:gridCol w="1656367"/>
                <a:gridCol w="1416276"/>
              </a:tblGrid>
              <a:tr h="304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CE-052800-6.35H-2/0-4-SN50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CSE-052800-6.35H-2/2-1-S50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Seal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Diameter</a:t>
                      </a:r>
                      <a:r>
                        <a:rPr lang="en-US" sz="1000" dirty="0">
                          <a:effectLst/>
                        </a:rPr>
                        <a:t>, mm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528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Axial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Section</a:t>
                      </a:r>
                      <a:r>
                        <a:rPr lang="en-US" sz="1000" dirty="0">
                          <a:effectLst/>
                        </a:rPr>
                        <a:t>, mm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6,35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6,35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Material of C-ring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Alloy 718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Alloy 718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ru-RU" sz="1000">
                          <a:effectLst/>
                        </a:rPr>
                        <a:t>pring material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Alloy 718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Plating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SnBi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Ag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Plating thickness</a:t>
                      </a:r>
                      <a:r>
                        <a:rPr lang="en-US" sz="1000">
                          <a:effectLst/>
                        </a:rPr>
                        <a:t>, 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30÷50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30÷50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Load, N/mm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304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Treatment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ru-RU" sz="1000" dirty="0" err="1">
                          <a:effectLst/>
                        </a:rPr>
                        <a:t>olution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annealing</a:t>
                      </a:r>
                      <a:r>
                        <a:rPr lang="ru-RU" sz="1000" dirty="0">
                          <a:effectLst/>
                        </a:rPr>
                        <a:t> + </a:t>
                      </a:r>
                      <a:r>
                        <a:rPr lang="ru-RU" sz="1000" dirty="0" err="1">
                          <a:effectLst/>
                        </a:rPr>
                        <a:t>precipitation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hardened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</a:t>
                      </a:r>
                      <a:r>
                        <a:rPr lang="ru-RU" sz="1000" dirty="0" err="1">
                          <a:effectLst/>
                        </a:rPr>
                        <a:t>ork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hardened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clamps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Torque, N*m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1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Nominal deformation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Reached (5,2 mm)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Did not reach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304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Max. deformation load, </a:t>
                      </a:r>
                      <a:r>
                        <a:rPr lang="en-US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*m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10***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10***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304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sealing cycles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(at least)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(at least)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243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tested seals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304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Leak tightness liter*mbar/s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1E-10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1E-10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  <a:tr h="304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unsuccessful</a:t>
                      </a:r>
                      <a:r>
                        <a:rPr lang="en-US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sealing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</a:tr>
            </a:tbl>
          </a:graphicData>
        </a:graphic>
      </p:graphicFrame>
      <p:sp>
        <p:nvSpPr>
          <p:cNvPr id="18514" name="TextBox 9"/>
          <p:cNvSpPr txBox="1">
            <a:spLocks noChangeArrowheads="1"/>
          </p:cNvSpPr>
          <p:nvPr/>
        </p:nvSpPr>
        <p:spPr bwMode="auto">
          <a:xfrm>
            <a:off x="5032375" y="3778250"/>
            <a:ext cx="399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prstClr val="black"/>
                </a:solidFill>
                <a:latin typeface="Arial" charset="0"/>
              </a:rPr>
              <a:t>Experimental installation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prstClr val="black"/>
                </a:solidFill>
                <a:latin typeface="Arial" charset="0"/>
              </a:rPr>
              <a:t>Flange type: </a:t>
            </a:r>
            <a:r>
              <a:rPr lang="en-US" altLang="ru-RU" sz="1200">
                <a:solidFill>
                  <a:srgbClr val="C00000"/>
                </a:solidFill>
                <a:latin typeface="Arial" charset="0"/>
              </a:rPr>
              <a:t>flat symmetrical ISO-K with external spacer</a:t>
            </a:r>
            <a:endParaRPr lang="ru-RU" altLang="ru-RU" sz="12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515" name="TextBox 10"/>
          <p:cNvSpPr txBox="1">
            <a:spLocks noChangeArrowheads="1"/>
          </p:cNvSpPr>
          <p:nvPr/>
        </p:nvSpPr>
        <p:spPr bwMode="auto">
          <a:xfrm>
            <a:off x="539750" y="4811713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prstClr val="black"/>
                </a:solidFill>
                <a:latin typeface="Arial" charset="0"/>
              </a:rPr>
              <a:t>* </a:t>
            </a:r>
            <a:r>
              <a:rPr lang="en-US" altLang="ru-RU" sz="1000">
                <a:solidFill>
                  <a:prstClr val="black"/>
                </a:solidFill>
                <a:latin typeface="Arial" charset="0"/>
              </a:rPr>
              <a:t>Sealing reached at 15 N*m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prstClr val="black"/>
                </a:solidFill>
                <a:latin typeface="Arial" charset="0"/>
              </a:rPr>
              <a:t>** Sealing reached at 30 N*m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prstClr val="black"/>
                </a:solidFill>
                <a:latin typeface="Arial" charset="0"/>
              </a:rPr>
              <a:t>*** Experiment with DN 250 CF shown leak appearance at 8 kN*m</a:t>
            </a:r>
            <a:endParaRPr lang="ru-RU" altLang="ru-RU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0288" y="4211638"/>
            <a:ext cx="4187825" cy="1201737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Advantages</a:t>
            </a:r>
          </a:p>
          <a:p>
            <a:pPr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- weight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: 32 kg (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COF type – 80 kg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)</a:t>
            </a:r>
          </a:p>
          <a:p>
            <a:pPr marL="171450" indent="-171450" algn="ctr" defTabSz="914400">
              <a:buFontTx/>
              <a:buChar char="-"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symmetry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: does not need angular orientation</a:t>
            </a:r>
          </a:p>
          <a:p>
            <a:pPr algn="ctr" defTabSz="914400">
              <a:defRPr/>
            </a:pP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 (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COF needs oval holes on one of connected flanges to compensate angular inaccuracy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)</a:t>
            </a:r>
          </a:p>
          <a:p>
            <a:pPr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- space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: 80 mm along beam (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COF needs 155 mm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</a:rPr>
              <a:t>) </a:t>
            </a:r>
            <a:endParaRPr lang="ru-RU" sz="12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8517" name="TextBox 9"/>
          <p:cNvSpPr txBox="1">
            <a:spLocks noChangeArrowheads="1"/>
          </p:cNvSpPr>
          <p:nvPr/>
        </p:nvSpPr>
        <p:spPr bwMode="auto">
          <a:xfrm>
            <a:off x="1458913" y="5653459"/>
            <a:ext cx="651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2060"/>
                </a:solidFill>
                <a:latin typeface="Arial" charset="0"/>
              </a:rPr>
              <a:t>BINP ordered seals with spring and Ag coating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2060"/>
                </a:solidFill>
                <a:latin typeface="Arial" charset="0"/>
              </a:rPr>
              <a:t>to provide final tests for approval the solution </a:t>
            </a:r>
            <a:endParaRPr lang="ru-RU" altLang="ru-RU" sz="2000" b="1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79388" y="5549900"/>
            <a:ext cx="8848725" cy="381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51DF3-29E9-4C93-8A27-EC82FE79DC75}" type="slidenum">
              <a:rPr lang="de-DE" alt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63448" y="6262996"/>
            <a:ext cx="4327525" cy="47625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prstClr val="black"/>
                </a:solidFill>
              </a:rPr>
              <a:t>I. Koop / CR</a:t>
            </a: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1583" y="7177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Mock-up installation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4022" y="6750000"/>
            <a:ext cx="6676434" cy="216000"/>
          </a:xfrm>
        </p:spPr>
        <p:txBody>
          <a:bodyPr/>
          <a:lstStyle/>
          <a:p>
            <a:pPr marL="228600" indent="-228600" algn="l">
              <a:buAutoNum type="alphaUcPeriod"/>
            </a:pPr>
            <a:r>
              <a:rPr lang="en-GB" dirty="0" err="1" smtClean="0"/>
              <a:t>Krasnov</a:t>
            </a:r>
            <a:r>
              <a:rPr lang="en-GB" dirty="0" smtClean="0"/>
              <a:t> / </a:t>
            </a:r>
            <a:r>
              <a:rPr lang="en-GB" dirty="0" smtClean="0"/>
              <a:t>CR vacuum      </a:t>
            </a:r>
            <a:r>
              <a:rPr lang="en-US" dirty="0" smtClean="0"/>
              <a:t>4th BINP-FAIR </a:t>
            </a:r>
            <a:r>
              <a:rPr lang="en-US" dirty="0"/>
              <a:t>Collaboration Coordination </a:t>
            </a:r>
            <a:r>
              <a:rPr lang="en-US" dirty="0" smtClean="0"/>
              <a:t>Workshop</a:t>
            </a:r>
            <a:r>
              <a:rPr lang="en-GB" dirty="0" smtClean="0"/>
              <a:t>  </a:t>
            </a:r>
            <a:endParaRPr lang="en-GB" dirty="0" smtClean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1946"/>
            <a:ext cx="9046319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2 pumps for dipole + quadruple chambers – average pumping ‘density’ per meter in CR</a:t>
            </a:r>
          </a:p>
          <a:p>
            <a:pPr algn="l"/>
            <a:r>
              <a:rPr lang="en-US" dirty="0" smtClean="0"/>
              <a:t>Pressure level 2.3E-9 mbar after 1 month pumping and 3 getter activation 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3806" y="5815476"/>
            <a:ext cx="846251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 Both type of HTMS sealing rings are working well. But </a:t>
            </a:r>
            <a:r>
              <a:rPr lang="en-US" dirty="0" err="1" smtClean="0"/>
              <a:t>SnBi</a:t>
            </a:r>
            <a:r>
              <a:rPr lang="en-US" dirty="0" smtClean="0"/>
              <a:t> is better because it  needs less number of clamps – 24 (we will use 36 to be in safe side).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0" y="1860471"/>
            <a:ext cx="6919122" cy="38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17375E"/>
                </a:solidFill>
                <a:latin typeface="Comic Sans MS" panose="030F0702030302020204" pitchFamily="66" charset="0"/>
              </a:rPr>
              <a:t>Thank you for your attention</a:t>
            </a:r>
            <a:endParaRPr lang="ru-RU" altLang="ru-RU" sz="3600" b="1" smtClean="0">
              <a:solidFill>
                <a:srgbClr val="17375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3" name="Picture 3" descr="D:\+++CHINA-COOPERATION\Budker_INP_pl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8561388" cy="5626100"/>
          </a:xfrm>
        </p:spPr>
      </p:pic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92931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0759F-0306-4229-A4D2-B82079475A4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11670</TotalTime>
  <Words>328</Words>
  <Application>Microsoft Office PowerPoint</Application>
  <PresentationFormat>Экран (4:3)</PresentationFormat>
  <Paragraphs>82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MS PGothic</vt:lpstr>
      <vt:lpstr>Arial</vt:lpstr>
      <vt:lpstr>Calibri</vt:lpstr>
      <vt:lpstr>Comic Sans MS</vt:lpstr>
      <vt:lpstr>Courier New</vt:lpstr>
      <vt:lpstr>Times New Roman</vt:lpstr>
      <vt:lpstr>Wingdings</vt:lpstr>
      <vt:lpstr>MAC-Template-V03</vt:lpstr>
      <vt:lpstr>Тема Office</vt:lpstr>
      <vt:lpstr>CR vacuum </vt:lpstr>
      <vt:lpstr>Презентация PowerPoint</vt:lpstr>
      <vt:lpstr> Mock-up installation </vt:lpstr>
      <vt:lpstr>Thank you for your attention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BINP User</cp:lastModifiedBy>
  <cp:revision>79</cp:revision>
  <dcterms:created xsi:type="dcterms:W3CDTF">2017-05-03T12:35:34Z</dcterms:created>
  <dcterms:modified xsi:type="dcterms:W3CDTF">2020-05-27T08:38:49Z</dcterms:modified>
</cp:coreProperties>
</file>