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256" r:id="rId2"/>
    <p:sldId id="263" r:id="rId3"/>
    <p:sldId id="312" r:id="rId4"/>
    <p:sldId id="264" r:id="rId5"/>
    <p:sldId id="260" r:id="rId6"/>
    <p:sldId id="306" r:id="rId7"/>
    <p:sldId id="314" r:id="rId8"/>
    <p:sldId id="315" r:id="rId9"/>
    <p:sldId id="267" r:id="rId10"/>
    <p:sldId id="318" r:id="rId11"/>
    <p:sldId id="317" r:id="rId12"/>
    <p:sldId id="319" r:id="rId13"/>
    <p:sldId id="300" r:id="rId14"/>
    <p:sldId id="324" r:id="rId15"/>
    <p:sldId id="293" r:id="rId16"/>
    <p:sldId id="325" r:id="rId17"/>
    <p:sldId id="327" r:id="rId18"/>
    <p:sldId id="316" r:id="rId19"/>
    <p:sldId id="310" r:id="rId20"/>
    <p:sldId id="328" r:id="rId21"/>
    <p:sldId id="321" r:id="rId22"/>
    <p:sldId id="270" r:id="rId23"/>
    <p:sldId id="326" r:id="rId24"/>
    <p:sldId id="320" r:id="rId25"/>
    <p:sldId id="323" r:id="rId26"/>
    <p:sldId id="269" r:id="rId27"/>
    <p:sldId id="331" r:id="rId28"/>
    <p:sldId id="329" r:id="rId29"/>
    <p:sldId id="330" r:id="rId30"/>
    <p:sldId id="301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AEE7"/>
    <a:srgbClr val="39F030"/>
    <a:srgbClr val="81F771"/>
    <a:srgbClr val="E026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747" autoAdjust="0"/>
    <p:restoredTop sz="94713" autoAdjust="0"/>
  </p:normalViewPr>
  <p:slideViewPr>
    <p:cSldViewPr>
      <p:cViewPr varScale="1">
        <p:scale>
          <a:sx n="156" d="100"/>
          <a:sy n="156" d="100"/>
        </p:scale>
        <p:origin x="2700" y="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823035-7CA5-43CD-A981-F659396ABE85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40C9C4-7540-44D9-B1FB-7A504BF7DB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002777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8E5407-6063-47FF-91D6-271D5ACC856A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793BE1-9E35-4352-BE11-430F2C1C6C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91122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4496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645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0889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35491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7078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3926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7581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8543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720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8091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559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03363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6404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3796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8661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81329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1288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0164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4521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616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97710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280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756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81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932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420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01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350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2738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587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03.12.2014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Senkov/ BINP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03.12.2014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Senkov/ BINP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03.12.2014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Senkov/ BINP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03.12.2014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Senkov/ BINP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03.12.2014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Senkov/ BINP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03.12.2014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Senkov/ BINP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03.12.2014</a:t>
            </a: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Senkov/ BINP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03.12.2014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Senkov/ BINP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03.12.2014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Senkov/ BINP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03.12.2014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Senkov/ BINP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03.12.2014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Senkov/ BINP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03.12.2014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D. Senkov/ BINP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676DBC-5B2F-4DE0-BD43-C32DBF58EC1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em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51" y="0"/>
            <a:ext cx="841769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844824"/>
            <a:ext cx="7772400" cy="1470025"/>
          </a:xfrm>
        </p:spPr>
        <p:txBody>
          <a:bodyPr/>
          <a:lstStyle/>
          <a:p>
            <a:r>
              <a:rPr lang="en-US" b="1" dirty="0">
                <a:latin typeface="Arial Black" pitchFamily="34" charset="0"/>
              </a:rPr>
              <a:t>CR Power </a:t>
            </a:r>
            <a:r>
              <a:rPr lang="en-US" b="1" dirty="0" smtClean="0">
                <a:latin typeface="Arial Black" pitchFamily="34" charset="0"/>
              </a:rPr>
              <a:t>Converters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3573016"/>
            <a:ext cx="6400800" cy="1752600"/>
          </a:xfrm>
        </p:spPr>
        <p:txBody>
          <a:bodyPr/>
          <a:lstStyle/>
          <a:p>
            <a:r>
              <a:rPr lang="en-US" dirty="0" smtClean="0">
                <a:latin typeface="Arial Black" pitchFamily="34" charset="0"/>
              </a:rPr>
              <a:t>Status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27</a:t>
            </a:r>
            <a:r>
              <a:rPr lang="ru-RU" dirty="0" smtClean="0"/>
              <a:t>.</a:t>
            </a:r>
            <a:r>
              <a:rPr lang="en-US" dirty="0" smtClean="0"/>
              <a:t>05</a:t>
            </a:r>
            <a:r>
              <a:rPr lang="ru-RU" dirty="0" smtClean="0"/>
              <a:t>.20</a:t>
            </a:r>
            <a:r>
              <a:rPr lang="en-US" dirty="0" smtClean="0"/>
              <a:t>20</a:t>
            </a:r>
            <a:endParaRPr lang="ru-RU" dirty="0" smtClean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1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2225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Joint BINP-FAIR CC Workshop 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25.05 - 30.05.2020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576064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QUAD MAGNETS POWER CONVERTER DIAGRAM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10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77" name="TextBox 276"/>
          <p:cNvSpPr txBox="1"/>
          <p:nvPr/>
        </p:nvSpPr>
        <p:spPr>
          <a:xfrm>
            <a:off x="251520" y="2521059"/>
            <a:ext cx="684076" cy="175432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400VAC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MAINS</a:t>
            </a: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1331640" y="2521059"/>
            <a:ext cx="1368152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Step-Down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TRANSFORMER</a:t>
            </a: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1" name="Стрелка вправо 120"/>
          <p:cNvSpPr/>
          <p:nvPr/>
        </p:nvSpPr>
        <p:spPr>
          <a:xfrm>
            <a:off x="971600" y="3158970"/>
            <a:ext cx="324036" cy="54006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3" name="Стрелка вправо 122"/>
          <p:cNvSpPr/>
          <p:nvPr/>
        </p:nvSpPr>
        <p:spPr>
          <a:xfrm>
            <a:off x="2735796" y="3158970"/>
            <a:ext cx="432048" cy="54006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0" name="TextBox 149"/>
          <p:cNvSpPr txBox="1"/>
          <p:nvPr/>
        </p:nvSpPr>
        <p:spPr>
          <a:xfrm>
            <a:off x="3203848" y="2521059"/>
            <a:ext cx="684076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RECTIFIER</a:t>
            </a: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4391980" y="2384884"/>
            <a:ext cx="1008112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IGBT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H-BRIDGE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1.5kA 600V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20kHz</a:t>
            </a: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5400092" y="2384884"/>
            <a:ext cx="792088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OUTPUT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FILTER</a:t>
            </a: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9" name="Стрелка вправо 158"/>
          <p:cNvSpPr/>
          <p:nvPr/>
        </p:nvSpPr>
        <p:spPr>
          <a:xfrm>
            <a:off x="3923928" y="3158970"/>
            <a:ext cx="396044" cy="54006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4" name="TextBox 163"/>
          <p:cNvSpPr txBox="1"/>
          <p:nvPr/>
        </p:nvSpPr>
        <p:spPr>
          <a:xfrm>
            <a:off x="6624228" y="2521059"/>
            <a:ext cx="720080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DCCT</a:t>
            </a: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7812360" y="2521059"/>
            <a:ext cx="1080120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QUAD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MAGNETS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1.5kA</a:t>
            </a: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4" name="Стрелка вправо 173"/>
          <p:cNvSpPr/>
          <p:nvPr/>
        </p:nvSpPr>
        <p:spPr>
          <a:xfrm>
            <a:off x="6228184" y="3158970"/>
            <a:ext cx="360040" cy="54006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5" name="Стрелка вправо 174"/>
          <p:cNvSpPr/>
          <p:nvPr/>
        </p:nvSpPr>
        <p:spPr>
          <a:xfrm>
            <a:off x="7380312" y="3158970"/>
            <a:ext cx="396044" cy="54006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5364088" y="2456892"/>
            <a:ext cx="792088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OUTPUT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FILTER</a:t>
            </a: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355976" y="2456892"/>
            <a:ext cx="1008112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IGBT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H-BRIDGE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1.5kA 600V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20kHz</a:t>
            </a: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319972" y="2521059"/>
            <a:ext cx="1008112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IGBT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H-BRIDGE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6x250A 600V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20kHz</a:t>
            </a: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328084" y="2521059"/>
            <a:ext cx="792088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OUTPUT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FILTER</a:t>
            </a: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Заголовок 11"/>
          <p:cNvSpPr txBox="1">
            <a:spLocks/>
          </p:cNvSpPr>
          <p:nvPr/>
        </p:nvSpPr>
        <p:spPr>
          <a:xfrm>
            <a:off x="1259632" y="1844824"/>
            <a:ext cx="151216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lvl="0" algn="ctr">
              <a:spcBef>
                <a:spcPct val="0"/>
              </a:spcBef>
            </a:pPr>
            <a:r>
              <a:rPr lang="en-US" sz="2400" dirty="0" smtClean="0">
                <a:latin typeface="Arial" pitchFamily="34" charset="0"/>
                <a:ea typeface="+mj-ea"/>
                <a:cs typeface="Arial" pitchFamily="34" charset="0"/>
              </a:rPr>
              <a:t>1.5kA 200V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6" name="Заголовок 11"/>
          <p:cNvSpPr txBox="1">
            <a:spLocks/>
          </p:cNvSpPr>
          <p:nvPr/>
        </p:nvSpPr>
        <p:spPr>
          <a:xfrm>
            <a:off x="1526468" y="1448780"/>
            <a:ext cx="1065312" cy="396044"/>
          </a:xfrm>
          <a:prstGeom prst="rect">
            <a:avLst/>
          </a:prstGeom>
          <a:solidFill>
            <a:srgbClr val="39F030">
              <a:alpha val="50000"/>
            </a:srgbClr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lvl="0" algn="ctr">
              <a:spcBef>
                <a:spcPct val="0"/>
              </a:spcBef>
            </a:pPr>
            <a:r>
              <a:rPr lang="en-US" sz="2400" dirty="0" smtClean="0">
                <a:latin typeface="Arial" pitchFamily="34" charset="0"/>
                <a:ea typeface="+mj-ea"/>
                <a:cs typeface="Arial" pitchFamily="34" charset="0"/>
              </a:rPr>
              <a:t>TYPE1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7" name="Заголовок 11"/>
          <p:cNvSpPr txBox="1">
            <a:spLocks/>
          </p:cNvSpPr>
          <p:nvPr/>
        </p:nvSpPr>
        <p:spPr>
          <a:xfrm>
            <a:off x="3455876" y="1844824"/>
            <a:ext cx="151216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lvl="0" algn="ctr">
              <a:spcBef>
                <a:spcPct val="0"/>
              </a:spcBef>
            </a:pPr>
            <a:r>
              <a:rPr lang="en-US" sz="2400" dirty="0" smtClean="0">
                <a:latin typeface="Arial" pitchFamily="34" charset="0"/>
                <a:ea typeface="+mj-ea"/>
                <a:cs typeface="Arial" pitchFamily="34" charset="0"/>
              </a:rPr>
              <a:t>1.5kA 100V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8" name="Заголовок 11"/>
          <p:cNvSpPr txBox="1">
            <a:spLocks/>
          </p:cNvSpPr>
          <p:nvPr/>
        </p:nvSpPr>
        <p:spPr>
          <a:xfrm>
            <a:off x="3722712" y="1448780"/>
            <a:ext cx="1065312" cy="396044"/>
          </a:xfrm>
          <a:prstGeom prst="rect">
            <a:avLst/>
          </a:prstGeom>
          <a:solidFill>
            <a:srgbClr val="3DAEE7">
              <a:alpha val="50000"/>
            </a:srgbClr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lvl="0" algn="ctr">
              <a:spcBef>
                <a:spcPct val="0"/>
              </a:spcBef>
            </a:pPr>
            <a:r>
              <a:rPr lang="en-US" sz="2400" dirty="0" smtClean="0">
                <a:latin typeface="Arial" pitchFamily="34" charset="0"/>
                <a:ea typeface="+mj-ea"/>
                <a:cs typeface="Arial" pitchFamily="34" charset="0"/>
              </a:rPr>
              <a:t>TYPE2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9" name="Заголовок 11"/>
          <p:cNvSpPr txBox="1">
            <a:spLocks/>
          </p:cNvSpPr>
          <p:nvPr/>
        </p:nvSpPr>
        <p:spPr>
          <a:xfrm>
            <a:off x="5580112" y="1844824"/>
            <a:ext cx="151216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lvl="0" algn="ctr">
              <a:spcBef>
                <a:spcPct val="0"/>
              </a:spcBef>
            </a:pPr>
            <a:r>
              <a:rPr lang="en-US" sz="2400" dirty="0" smtClean="0">
                <a:latin typeface="Arial" pitchFamily="34" charset="0"/>
                <a:ea typeface="+mj-ea"/>
                <a:cs typeface="Arial" pitchFamily="34" charset="0"/>
              </a:rPr>
              <a:t>1.5kA 50V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5" name="Заголовок 11"/>
          <p:cNvSpPr txBox="1">
            <a:spLocks/>
          </p:cNvSpPr>
          <p:nvPr/>
        </p:nvSpPr>
        <p:spPr>
          <a:xfrm>
            <a:off x="5846948" y="1448780"/>
            <a:ext cx="1065312" cy="396044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lvl="0" algn="ctr">
              <a:spcBef>
                <a:spcPct val="0"/>
              </a:spcBef>
            </a:pPr>
            <a:r>
              <a:rPr lang="en-US" sz="2400" dirty="0" smtClean="0">
                <a:latin typeface="Arial" pitchFamily="34" charset="0"/>
                <a:ea typeface="+mj-ea"/>
                <a:cs typeface="Arial" pitchFamily="34" charset="0"/>
              </a:rPr>
              <a:t>TYPE3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7384" y="4502764"/>
            <a:ext cx="1917701" cy="1380950"/>
          </a:xfrm>
          <a:prstGeom prst="rect">
            <a:avLst/>
          </a:prstGeom>
        </p:spPr>
      </p:pic>
      <p:sp>
        <p:nvSpPr>
          <p:cNvPr id="39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27</a:t>
            </a:r>
            <a:r>
              <a:rPr lang="ru-RU" dirty="0" smtClean="0"/>
              <a:t>.</a:t>
            </a:r>
            <a:r>
              <a:rPr lang="en-US" dirty="0" smtClean="0"/>
              <a:t>05</a:t>
            </a:r>
            <a:r>
              <a:rPr lang="ru-RU" dirty="0" smtClean="0"/>
              <a:t>.20</a:t>
            </a:r>
            <a:r>
              <a:rPr lang="en-US" dirty="0" smtClean="0"/>
              <a:t>20</a:t>
            </a:r>
            <a:endParaRPr lang="ru-RU" dirty="0" smtClean="0"/>
          </a:p>
        </p:txBody>
      </p:sp>
      <p:sp>
        <p:nvSpPr>
          <p:cNvPr id="40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Joint BINP-FAIR CC Workshop 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25.05 - 30.05.2020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SEXTUPOLE MAGNETS POWER CONVERTER DIAGRAM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11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77" name="TextBox 276"/>
          <p:cNvSpPr txBox="1"/>
          <p:nvPr/>
        </p:nvSpPr>
        <p:spPr>
          <a:xfrm>
            <a:off x="251520" y="2521059"/>
            <a:ext cx="684076" cy="175432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400VAC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MAINS</a:t>
            </a: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1331640" y="2521059"/>
            <a:ext cx="1368152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Step-Down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TRANSFORMER</a:t>
            </a: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1" name="Стрелка вправо 120"/>
          <p:cNvSpPr/>
          <p:nvPr/>
        </p:nvSpPr>
        <p:spPr>
          <a:xfrm>
            <a:off x="971600" y="3158970"/>
            <a:ext cx="324036" cy="54006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3" name="Стрелка вправо 122"/>
          <p:cNvSpPr/>
          <p:nvPr/>
        </p:nvSpPr>
        <p:spPr>
          <a:xfrm>
            <a:off x="2735796" y="3158970"/>
            <a:ext cx="432048" cy="54006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0" name="TextBox 149"/>
          <p:cNvSpPr txBox="1"/>
          <p:nvPr/>
        </p:nvSpPr>
        <p:spPr>
          <a:xfrm>
            <a:off x="3203848" y="2521059"/>
            <a:ext cx="684076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RECTIFIER</a:t>
            </a: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9" name="Стрелка вправо 158"/>
          <p:cNvSpPr/>
          <p:nvPr/>
        </p:nvSpPr>
        <p:spPr>
          <a:xfrm>
            <a:off x="3923928" y="3158970"/>
            <a:ext cx="396044" cy="54006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4" name="TextBox 163"/>
          <p:cNvSpPr txBox="1"/>
          <p:nvPr/>
        </p:nvSpPr>
        <p:spPr>
          <a:xfrm>
            <a:off x="6624228" y="2521059"/>
            <a:ext cx="720080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DCCT</a:t>
            </a: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7812360" y="2521059"/>
            <a:ext cx="1080120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SEXT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MAGNETS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500A</a:t>
            </a: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4" name="Стрелка вправо 173"/>
          <p:cNvSpPr/>
          <p:nvPr/>
        </p:nvSpPr>
        <p:spPr>
          <a:xfrm>
            <a:off x="6228184" y="3158970"/>
            <a:ext cx="360040" cy="54006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5" name="Стрелка вправо 174"/>
          <p:cNvSpPr/>
          <p:nvPr/>
        </p:nvSpPr>
        <p:spPr>
          <a:xfrm>
            <a:off x="7380312" y="3158970"/>
            <a:ext cx="396044" cy="54006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5364088" y="2456892"/>
            <a:ext cx="792088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OUTPUT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FILTER</a:t>
            </a: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355976" y="2456892"/>
            <a:ext cx="1008112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IGBT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H-BRIDGE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1.5kA 600V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20kHz</a:t>
            </a: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319972" y="2521059"/>
            <a:ext cx="1008112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IGBT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H-BRIDGE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2x250A 600V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20kHz</a:t>
            </a: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328084" y="2521059"/>
            <a:ext cx="792088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OUTPUT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FILTER</a:t>
            </a: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Заголовок 11"/>
          <p:cNvSpPr txBox="1">
            <a:spLocks/>
          </p:cNvSpPr>
          <p:nvPr/>
        </p:nvSpPr>
        <p:spPr>
          <a:xfrm>
            <a:off x="3635896" y="1448780"/>
            <a:ext cx="151216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lvl="0" algn="ctr">
              <a:spcBef>
                <a:spcPct val="0"/>
              </a:spcBef>
            </a:pPr>
            <a:r>
              <a:rPr lang="en-US" sz="2400" dirty="0" smtClean="0">
                <a:latin typeface="Arial" pitchFamily="34" charset="0"/>
                <a:ea typeface="+mj-ea"/>
                <a:cs typeface="Arial" pitchFamily="34" charset="0"/>
              </a:rPr>
              <a:t>500A 100V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6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27</a:t>
            </a:r>
            <a:r>
              <a:rPr lang="ru-RU" dirty="0" smtClean="0"/>
              <a:t>.</a:t>
            </a:r>
            <a:r>
              <a:rPr lang="en-US" dirty="0" smtClean="0"/>
              <a:t>05</a:t>
            </a:r>
            <a:r>
              <a:rPr lang="ru-RU" dirty="0" smtClean="0"/>
              <a:t>.20</a:t>
            </a:r>
            <a:r>
              <a:rPr lang="en-US" dirty="0" smtClean="0"/>
              <a:t>20</a:t>
            </a:r>
            <a:endParaRPr lang="ru-RU" dirty="0" smtClean="0"/>
          </a:p>
        </p:txBody>
      </p:sp>
      <p:sp>
        <p:nvSpPr>
          <p:cNvPr id="2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Joint BINP-FAIR CC Workshop 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25.05 - 30.05.2020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OCTUPOLE MAGNETS POWER CONVERTER DIAGRAMM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12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77" name="TextBox 276"/>
          <p:cNvSpPr txBox="1"/>
          <p:nvPr/>
        </p:nvSpPr>
        <p:spPr>
          <a:xfrm>
            <a:off x="1007604" y="2521059"/>
            <a:ext cx="684076" cy="175432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400VAC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MAINS</a:t>
            </a: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2087724" y="2521059"/>
            <a:ext cx="1368152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3kW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100 V OUT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AC/DC</a:t>
            </a:r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1" name="Стрелка вправо 120"/>
          <p:cNvSpPr/>
          <p:nvPr/>
        </p:nvSpPr>
        <p:spPr>
          <a:xfrm>
            <a:off x="1727684" y="3158970"/>
            <a:ext cx="324036" cy="54006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9" name="Стрелка вправо 158"/>
          <p:cNvSpPr/>
          <p:nvPr/>
        </p:nvSpPr>
        <p:spPr>
          <a:xfrm>
            <a:off x="3491880" y="3158970"/>
            <a:ext cx="396044" cy="54006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4" name="TextBox 163"/>
          <p:cNvSpPr txBox="1"/>
          <p:nvPr/>
        </p:nvSpPr>
        <p:spPr>
          <a:xfrm>
            <a:off x="6192180" y="2521059"/>
            <a:ext cx="720080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DCCT</a:t>
            </a: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7380312" y="2521059"/>
            <a:ext cx="1080120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OCT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MAGNET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30A</a:t>
            </a: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4" name="Стрелка вправо 173"/>
          <p:cNvSpPr/>
          <p:nvPr/>
        </p:nvSpPr>
        <p:spPr>
          <a:xfrm>
            <a:off x="5796136" y="3158970"/>
            <a:ext cx="360040" cy="54006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5" name="Стрелка вправо 174"/>
          <p:cNvSpPr/>
          <p:nvPr/>
        </p:nvSpPr>
        <p:spPr>
          <a:xfrm>
            <a:off x="6948264" y="3158970"/>
            <a:ext cx="396044" cy="54006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3887924" y="2521059"/>
            <a:ext cx="1008112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IGBT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H-BRIDGE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20kHz</a:t>
            </a: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896036" y="2521059"/>
            <a:ext cx="792088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OUTPUT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FILTER</a:t>
            </a: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Заголовок 11"/>
          <p:cNvSpPr txBox="1">
            <a:spLocks/>
          </p:cNvSpPr>
          <p:nvPr/>
        </p:nvSpPr>
        <p:spPr>
          <a:xfrm>
            <a:off x="3635896" y="1448780"/>
            <a:ext cx="151216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2400" dirty="0" smtClean="0">
                <a:latin typeface="Arial" pitchFamily="34" charset="0"/>
                <a:ea typeface="+mj-ea"/>
                <a:cs typeface="Arial" pitchFamily="34" charset="0"/>
              </a:rPr>
              <a:t>30A 90V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27</a:t>
            </a:r>
            <a:r>
              <a:rPr lang="ru-RU" dirty="0" smtClean="0"/>
              <a:t>.</a:t>
            </a:r>
            <a:r>
              <a:rPr lang="en-US" dirty="0" smtClean="0"/>
              <a:t>05</a:t>
            </a:r>
            <a:r>
              <a:rPr lang="ru-RU" dirty="0" smtClean="0"/>
              <a:t>.20</a:t>
            </a:r>
            <a:r>
              <a:rPr lang="en-US" dirty="0" smtClean="0"/>
              <a:t>20</a:t>
            </a:r>
            <a:endParaRPr lang="ru-RU" dirty="0" smtClean="0"/>
          </a:p>
        </p:txBody>
      </p:sp>
      <p:sp>
        <p:nvSpPr>
          <p:cNvPr id="2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Joint BINP-FAIR CC Workshop 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25.05 - 30.05.2020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13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6" name="Заголовок 11"/>
          <p:cNvSpPr txBox="1">
            <a:spLocks/>
          </p:cNvSpPr>
          <p:nvPr/>
        </p:nvSpPr>
        <p:spPr>
          <a:xfrm>
            <a:off x="367190" y="764704"/>
            <a:ext cx="840962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POWER CONVERTERS LOCATION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4"/>
          <a:stretch>
            <a:fillRect/>
          </a:stretch>
        </p:blipFill>
        <p:spPr>
          <a:xfrm>
            <a:off x="3002915" y="1338262"/>
            <a:ext cx="3138170" cy="4181475"/>
          </a:xfrm>
          <a:prstGeom prst="rect">
            <a:avLst/>
          </a:prstGeom>
        </p:spPr>
      </p:pic>
      <p:sp>
        <p:nvSpPr>
          <p:cNvPr id="1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27</a:t>
            </a:r>
            <a:r>
              <a:rPr lang="ru-RU" dirty="0" smtClean="0"/>
              <a:t>.</a:t>
            </a:r>
            <a:r>
              <a:rPr lang="en-US" dirty="0" smtClean="0"/>
              <a:t>05</a:t>
            </a:r>
            <a:r>
              <a:rPr lang="ru-RU" dirty="0" smtClean="0"/>
              <a:t>.20</a:t>
            </a:r>
            <a:r>
              <a:rPr lang="en-US" dirty="0" smtClean="0"/>
              <a:t>20</a:t>
            </a:r>
            <a:endParaRPr lang="ru-RU" dirty="0" smtClean="0"/>
          </a:p>
        </p:txBody>
      </p:sp>
      <p:sp>
        <p:nvSpPr>
          <p:cNvPr id="1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Joint BINP-FAIR CC Workshop 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25.05 - 30.05.2020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14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6" name="Заголовок 11"/>
          <p:cNvSpPr txBox="1">
            <a:spLocks/>
          </p:cNvSpPr>
          <p:nvPr/>
        </p:nvSpPr>
        <p:spPr>
          <a:xfrm>
            <a:off x="367190" y="764704"/>
            <a:ext cx="840962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POWER CONVERTERS LOCATION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4115"/>
            <a:ext cx="9144000" cy="5229769"/>
          </a:xfrm>
          <a:prstGeom prst="rect">
            <a:avLst/>
          </a:prstGeom>
        </p:spPr>
      </p:pic>
      <p:sp>
        <p:nvSpPr>
          <p:cNvPr id="10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27</a:t>
            </a:r>
            <a:r>
              <a:rPr lang="ru-RU" dirty="0" smtClean="0"/>
              <a:t>.</a:t>
            </a:r>
            <a:r>
              <a:rPr lang="en-US" dirty="0" smtClean="0"/>
              <a:t>05</a:t>
            </a:r>
            <a:r>
              <a:rPr lang="ru-RU" dirty="0" smtClean="0"/>
              <a:t>.20</a:t>
            </a:r>
            <a:r>
              <a:rPr lang="en-US" dirty="0" smtClean="0"/>
              <a:t>20</a:t>
            </a:r>
            <a:endParaRPr lang="ru-RU" dirty="0" smtClean="0"/>
          </a:p>
        </p:txBody>
      </p:sp>
      <p:sp>
        <p:nvSpPr>
          <p:cNvPr id="12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Joint BINP-FAIR CC Workshop 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25.05 - 30.05.2020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87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576064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3MVA (1kA 3kV) ČKD DC SOURCE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15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589" y="1338013"/>
            <a:ext cx="6398821" cy="4799116"/>
          </a:xfrm>
          <a:prstGeom prst="rect">
            <a:avLst/>
          </a:prstGeom>
        </p:spPr>
      </p:pic>
      <p:sp>
        <p:nvSpPr>
          <p:cNvPr id="10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27</a:t>
            </a:r>
            <a:r>
              <a:rPr lang="ru-RU" dirty="0" smtClean="0"/>
              <a:t>.</a:t>
            </a:r>
            <a:r>
              <a:rPr lang="en-US" dirty="0" smtClean="0"/>
              <a:t>05</a:t>
            </a:r>
            <a:r>
              <a:rPr lang="ru-RU" dirty="0" smtClean="0"/>
              <a:t>.20</a:t>
            </a:r>
            <a:r>
              <a:rPr lang="en-US" dirty="0" smtClean="0"/>
              <a:t>20</a:t>
            </a:r>
            <a:endParaRPr lang="ru-RU" dirty="0" smtClean="0"/>
          </a:p>
        </p:txBody>
      </p:sp>
      <p:sp>
        <p:nvSpPr>
          <p:cNvPr id="11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Joint BINP-FAIR CC Workshop 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25.05 - 30.05.2020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576064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QUAD POWER APPEARANCE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16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1" name="Рисунок 10"/>
          <p:cNvPicPr/>
          <p:nvPr/>
        </p:nvPicPr>
        <p:blipFill>
          <a:blip r:embed="rId4"/>
          <a:stretch>
            <a:fillRect/>
          </a:stretch>
        </p:blipFill>
        <p:spPr>
          <a:xfrm>
            <a:off x="1079612" y="1400854"/>
            <a:ext cx="6660467" cy="4269105"/>
          </a:xfrm>
          <a:prstGeom prst="rect">
            <a:avLst/>
          </a:prstGeom>
        </p:spPr>
      </p:pic>
      <p:sp>
        <p:nvSpPr>
          <p:cNvPr id="10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27</a:t>
            </a:r>
            <a:r>
              <a:rPr lang="ru-RU" dirty="0" smtClean="0"/>
              <a:t>.</a:t>
            </a:r>
            <a:r>
              <a:rPr lang="en-US" dirty="0" smtClean="0"/>
              <a:t>05</a:t>
            </a:r>
            <a:r>
              <a:rPr lang="ru-RU" dirty="0" smtClean="0"/>
              <a:t>.20</a:t>
            </a:r>
            <a:r>
              <a:rPr lang="en-US" dirty="0" smtClean="0"/>
              <a:t>20</a:t>
            </a:r>
            <a:endParaRPr lang="ru-RU" dirty="0" smtClean="0"/>
          </a:p>
        </p:txBody>
      </p:sp>
      <p:sp>
        <p:nvSpPr>
          <p:cNvPr id="1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Joint BINP-FAIR CC Workshop 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25.05 - 30.05.2020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24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576064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QUAD POWER APPEARANCE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17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0" name="Рисунок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39652" y="1387798"/>
            <a:ext cx="5899150" cy="4276090"/>
          </a:xfrm>
          <a:prstGeom prst="rect">
            <a:avLst/>
          </a:prstGeom>
        </p:spPr>
      </p:pic>
      <p:sp>
        <p:nvSpPr>
          <p:cNvPr id="11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27</a:t>
            </a:r>
            <a:r>
              <a:rPr lang="ru-RU" dirty="0" smtClean="0"/>
              <a:t>.</a:t>
            </a:r>
            <a:r>
              <a:rPr lang="en-US" dirty="0" smtClean="0"/>
              <a:t>05</a:t>
            </a:r>
            <a:r>
              <a:rPr lang="ru-RU" dirty="0" smtClean="0"/>
              <a:t>.20</a:t>
            </a:r>
            <a:r>
              <a:rPr lang="en-US" dirty="0" smtClean="0"/>
              <a:t>20</a:t>
            </a:r>
            <a:endParaRPr lang="ru-RU" dirty="0" smtClean="0"/>
          </a:p>
        </p:txBody>
      </p:sp>
      <p:sp>
        <p:nvSpPr>
          <p:cNvPr id="1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Joint BINP-FAIR CC Workshop 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25.05 - 30.05.2020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98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576064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SEXTUPOLES POWER CONVERTER RACK LAYOUT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18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4" name="Заголовок 11"/>
          <p:cNvSpPr txBox="1">
            <a:spLocks/>
          </p:cNvSpPr>
          <p:nvPr/>
        </p:nvSpPr>
        <p:spPr>
          <a:xfrm>
            <a:off x="1834716" y="2211807"/>
            <a:ext cx="151216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en-US" sz="2400" dirty="0" smtClean="0">
                <a:latin typeface="Arial" pitchFamily="34" charset="0"/>
                <a:ea typeface="+mj-ea"/>
                <a:cs typeface="Arial" pitchFamily="34" charset="0"/>
              </a:rPr>
              <a:t>500A </a:t>
            </a:r>
          </a:p>
          <a:p>
            <a:pPr lvl="0" algn="ctr">
              <a:spcBef>
                <a:spcPct val="0"/>
              </a:spcBef>
            </a:pPr>
            <a:r>
              <a:rPr lang="en-US" sz="2400" dirty="0" smtClean="0">
                <a:latin typeface="Arial" pitchFamily="34" charset="0"/>
                <a:ea typeface="+mj-ea"/>
                <a:cs typeface="Arial" pitchFamily="34" charset="0"/>
              </a:rPr>
              <a:t>Power Section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024" y="2790905"/>
            <a:ext cx="3309338" cy="23830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985" y="1675830"/>
            <a:ext cx="3168430" cy="4297870"/>
          </a:xfrm>
          <a:prstGeom prst="rect">
            <a:avLst/>
          </a:prstGeom>
        </p:spPr>
      </p:pic>
      <p:sp>
        <p:nvSpPr>
          <p:cNvPr id="1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27</a:t>
            </a:r>
            <a:r>
              <a:rPr lang="ru-RU" dirty="0" smtClean="0"/>
              <a:t>.</a:t>
            </a:r>
            <a:r>
              <a:rPr lang="en-US" dirty="0" smtClean="0"/>
              <a:t>05</a:t>
            </a:r>
            <a:r>
              <a:rPr lang="ru-RU" dirty="0" smtClean="0"/>
              <a:t>.20</a:t>
            </a:r>
            <a:r>
              <a:rPr lang="en-US" dirty="0" smtClean="0"/>
              <a:t>20</a:t>
            </a:r>
            <a:endParaRPr lang="ru-RU" dirty="0" smtClean="0"/>
          </a:p>
        </p:txBody>
      </p:sp>
      <p:sp>
        <p:nvSpPr>
          <p:cNvPr id="17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Joint BINP-FAIR CC Workshop 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25.05 - 30.05.2020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47564" y="872716"/>
            <a:ext cx="7283152" cy="540060"/>
          </a:xfrm>
        </p:spPr>
        <p:txBody>
          <a:bodyPr>
            <a:normAutofit fontScale="90000"/>
          </a:bodyPr>
          <a:lstStyle/>
          <a:p>
            <a:pPr lvl="0"/>
            <a:r>
              <a:rPr lang="ru-RU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19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943708" y="800708"/>
            <a:ext cx="59242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POWER CONVERTERS CONNECTIONS</a:t>
            </a:r>
            <a:endParaRPr lang="ru-RU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2835603" y="1258307"/>
            <a:ext cx="4140460" cy="40011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Connection to electrical power : TN-S</a:t>
            </a:r>
            <a:endParaRPr lang="ru-RU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2493259" y="1714588"/>
            <a:ext cx="5032355" cy="40011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Connection to load: </a:t>
            </a:r>
            <a:r>
              <a:rPr lang="en-US" sz="2000" dirty="0" err="1" smtClean="0"/>
              <a:t>watercooled</a:t>
            </a:r>
            <a:r>
              <a:rPr lang="en-US" sz="2000" dirty="0" smtClean="0"/>
              <a:t> cables </a:t>
            </a:r>
            <a:endParaRPr lang="ru-RU" sz="2000" dirty="0"/>
          </a:p>
        </p:txBody>
      </p:sp>
      <p:pic>
        <p:nvPicPr>
          <p:cNvPr id="18" name="Объект 17"/>
          <p:cNvPicPr>
            <a:picLocks noGrp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57200" y="2779556"/>
            <a:ext cx="4038600" cy="280279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47564" y="2202947"/>
            <a:ext cx="3691390" cy="40011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Open doors Front view: </a:t>
            </a:r>
            <a:endParaRPr lang="ru-RU" sz="2000" dirty="0"/>
          </a:p>
        </p:txBody>
      </p:sp>
      <p:pic>
        <p:nvPicPr>
          <p:cNvPr id="21" name="Объект 20"/>
          <p:cNvPicPr>
            <a:picLocks noGrp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4648200" y="2781756"/>
            <a:ext cx="4038600" cy="280664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821805" y="2219126"/>
            <a:ext cx="3691390" cy="40011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Open doors Rear view: </a:t>
            </a:r>
            <a:endParaRPr lang="ru-RU" sz="2000" dirty="0"/>
          </a:p>
        </p:txBody>
      </p:sp>
      <p:sp>
        <p:nvSpPr>
          <p:cNvPr id="2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27</a:t>
            </a:r>
            <a:r>
              <a:rPr lang="ru-RU" dirty="0" smtClean="0"/>
              <a:t>.</a:t>
            </a:r>
            <a:r>
              <a:rPr lang="en-US" dirty="0" smtClean="0"/>
              <a:t>05</a:t>
            </a:r>
            <a:r>
              <a:rPr lang="ru-RU" dirty="0" smtClean="0"/>
              <a:t>.20</a:t>
            </a:r>
            <a:r>
              <a:rPr lang="en-US" dirty="0" smtClean="0"/>
              <a:t>20</a:t>
            </a:r>
            <a:endParaRPr lang="ru-RU" dirty="0" smtClean="0"/>
          </a:p>
        </p:txBody>
      </p:sp>
      <p:sp>
        <p:nvSpPr>
          <p:cNvPr id="2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Joint BINP-FAIR CC Workshop 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25.05 - 30.05.2020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50405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CR magnet system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2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83568" y="2996952"/>
            <a:ext cx="1008112" cy="738664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CR Magnet System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95736" y="1916832"/>
            <a:ext cx="1080120" cy="738664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DC magnets/ correctors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95736" y="4077072"/>
            <a:ext cx="1080120" cy="738664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Injection/ Extraction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magnets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9" name="Соединительная линия уступом 18"/>
          <p:cNvCxnSpPr/>
          <p:nvPr/>
        </p:nvCxnSpPr>
        <p:spPr>
          <a:xfrm rot="10800000" flipV="1">
            <a:off x="2195736" y="2276872"/>
            <a:ext cx="12700" cy="2160240"/>
          </a:xfrm>
          <a:prstGeom prst="bentConnector3">
            <a:avLst>
              <a:gd name="adj1" fmla="val 1225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Соединительная линия уступом 35"/>
          <p:cNvCxnSpPr>
            <a:endCxn id="15" idx="3"/>
          </p:cNvCxnSpPr>
          <p:nvPr/>
        </p:nvCxnSpPr>
        <p:spPr>
          <a:xfrm rot="5400000">
            <a:off x="1326994" y="2641558"/>
            <a:ext cx="1089412" cy="360040"/>
          </a:xfrm>
          <a:prstGeom prst="bentConnector2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851920" y="1340768"/>
            <a:ext cx="1368152" cy="5232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24 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DIPOLES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51920" y="1988840"/>
            <a:ext cx="1368152" cy="5232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40 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QUADRUPOLES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796136" y="2636912"/>
            <a:ext cx="1440160" cy="5232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6 POWER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CONV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851920" y="2636912"/>
            <a:ext cx="1368152" cy="5232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24 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SEXTUPOLES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851920" y="3284984"/>
            <a:ext cx="1368152" cy="5232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48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+12</a:t>
            </a:r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CORR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+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OCT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96136" y="1988840"/>
            <a:ext cx="1440160" cy="5232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15 POWER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CONV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96136" y="1340768"/>
            <a:ext cx="1440160" cy="5232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 POWER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CONV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96136" y="3284984"/>
            <a:ext cx="1440160" cy="5232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48+12 CORR 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PS</a:t>
            </a: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" name="Прямая соединительная линия 25"/>
          <p:cNvCxnSpPr>
            <a:stCxn id="42" idx="3"/>
            <a:endCxn id="22" idx="1"/>
          </p:cNvCxnSpPr>
          <p:nvPr/>
        </p:nvCxnSpPr>
        <p:spPr>
          <a:xfrm>
            <a:off x="5220072" y="1602378"/>
            <a:ext cx="576064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5220072" y="2276872"/>
            <a:ext cx="576064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5220072" y="2924944"/>
            <a:ext cx="576064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5220072" y="3573016"/>
            <a:ext cx="576064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3563888" y="3573016"/>
            <a:ext cx="28803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3563888" y="2924944"/>
            <a:ext cx="28803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3563888" y="2276872"/>
            <a:ext cx="28803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3563888" y="1628800"/>
            <a:ext cx="28803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flipV="1">
            <a:off x="3563888" y="1628800"/>
            <a:ext cx="0" cy="194421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3275856" y="2276872"/>
            <a:ext cx="28803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851920" y="4005064"/>
            <a:ext cx="1368152" cy="5232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KICKER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MAGNETS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851920" y="4725144"/>
            <a:ext cx="1368152" cy="5232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INJECTION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SEPTUM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851920" y="5445224"/>
            <a:ext cx="1368152" cy="5232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EXTRACTION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SEPTUM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796136" y="4725144"/>
            <a:ext cx="1440160" cy="5232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INJ SEPTUM PS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796136" y="5445224"/>
            <a:ext cx="1440160" cy="5232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EXT SEPTUM PS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796136" y="4005064"/>
            <a:ext cx="1440160" cy="5232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KICKER 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PSs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 Narrow" pitchFamily="34" charset="0"/>
              <a:cs typeface="Arial" pitchFamily="34" charset="0"/>
            </a:endParaRPr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>
            <a:off x="5220072" y="4293096"/>
            <a:ext cx="576064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5220072" y="5013176"/>
            <a:ext cx="576064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5220072" y="5733256"/>
            <a:ext cx="576064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3563888" y="5733256"/>
            <a:ext cx="28803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3563888" y="5013176"/>
            <a:ext cx="28803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3563888" y="4293096"/>
            <a:ext cx="28803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 flipV="1">
            <a:off x="3563888" y="4293096"/>
            <a:ext cx="0" cy="144016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>
            <a:off x="3275856" y="4437112"/>
            <a:ext cx="28803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27</a:t>
            </a:r>
            <a:r>
              <a:rPr lang="ru-RU" dirty="0" smtClean="0"/>
              <a:t>.</a:t>
            </a:r>
            <a:r>
              <a:rPr lang="en-US" dirty="0" smtClean="0"/>
              <a:t>05</a:t>
            </a:r>
            <a:r>
              <a:rPr lang="ru-RU" dirty="0" smtClean="0"/>
              <a:t>.20</a:t>
            </a:r>
            <a:r>
              <a:rPr lang="en-US" dirty="0" smtClean="0"/>
              <a:t>20</a:t>
            </a:r>
            <a:endParaRPr lang="ru-RU" dirty="0" smtClean="0"/>
          </a:p>
        </p:txBody>
      </p:sp>
      <p:sp>
        <p:nvSpPr>
          <p:cNvPr id="6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Joint BINP-FAIR CC Workshop 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25.05 - 30.05.2020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47564" y="872716"/>
            <a:ext cx="7283152" cy="540060"/>
          </a:xfrm>
        </p:spPr>
        <p:txBody>
          <a:bodyPr>
            <a:normAutofit fontScale="90000"/>
          </a:bodyPr>
          <a:lstStyle/>
          <a:p>
            <a:pPr lvl="0"/>
            <a:r>
              <a:rPr lang="ru-RU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20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815916" y="843025"/>
            <a:ext cx="21271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PAS SYSTEM</a:t>
            </a:r>
            <a:endParaRPr lang="ru-RU" sz="2400" dirty="0"/>
          </a:p>
        </p:txBody>
      </p:sp>
      <p:pic>
        <p:nvPicPr>
          <p:cNvPr id="23" name="Объект 22"/>
          <p:cNvPicPr>
            <a:picLocks noGrp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605302" y="1643574"/>
            <a:ext cx="4038600" cy="2261212"/>
          </a:xfrm>
          <a:prstGeom prst="rect">
            <a:avLst/>
          </a:prstGeom>
        </p:spPr>
      </p:pic>
      <p:pic>
        <p:nvPicPr>
          <p:cNvPr id="24" name="Объект 23"/>
          <p:cNvPicPr>
            <a:picLocks noGrp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5472100" y="1579392"/>
            <a:ext cx="2804120" cy="2288649"/>
          </a:xfrm>
          <a:prstGeom prst="rect">
            <a:avLst/>
          </a:prstGeom>
        </p:spPr>
      </p:pic>
      <p:pic>
        <p:nvPicPr>
          <p:cNvPr id="25" name="Рисунок 24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958" y="4196968"/>
            <a:ext cx="6008370" cy="188468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27</a:t>
            </a:r>
            <a:r>
              <a:rPr lang="ru-RU" dirty="0" smtClean="0"/>
              <a:t>.</a:t>
            </a:r>
            <a:r>
              <a:rPr lang="en-US" dirty="0" smtClean="0"/>
              <a:t>05</a:t>
            </a:r>
            <a:r>
              <a:rPr lang="ru-RU" dirty="0" smtClean="0"/>
              <a:t>.20</a:t>
            </a:r>
            <a:r>
              <a:rPr lang="en-US" dirty="0" smtClean="0"/>
              <a:t>20</a:t>
            </a:r>
            <a:endParaRPr lang="ru-RU" dirty="0" smtClean="0"/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Joint BINP-FAIR CC Workshop 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25.05 - 30.05.2020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18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576064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DIPOLE POWER CONVERTER CONTROL DIAGRAMM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21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1628800"/>
            <a:ext cx="4500500" cy="3954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27</a:t>
            </a:r>
            <a:r>
              <a:rPr lang="ru-RU" dirty="0" smtClean="0"/>
              <a:t>.</a:t>
            </a:r>
            <a:r>
              <a:rPr lang="en-US" dirty="0" smtClean="0"/>
              <a:t>05</a:t>
            </a:r>
            <a:r>
              <a:rPr lang="ru-RU" dirty="0" smtClean="0"/>
              <a:t>.20</a:t>
            </a:r>
            <a:r>
              <a:rPr lang="en-US" dirty="0" smtClean="0"/>
              <a:t>20</a:t>
            </a:r>
            <a:endParaRPr lang="ru-RU" dirty="0" smtClean="0"/>
          </a:p>
        </p:txBody>
      </p:sp>
      <p:sp>
        <p:nvSpPr>
          <p:cNvPr id="1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Joint BINP-FAIR CC Workshop 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25.05 - 30.05.2020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31912" y="1318895"/>
            <a:ext cx="6480175" cy="4220210"/>
          </a:xfrm>
          <a:prstGeom prst="rect">
            <a:avLst/>
          </a:prstGeom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576064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QUAD POWER CONVERTER CONTROL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22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1" name="Рисунок 10"/>
          <p:cNvPicPr/>
          <p:nvPr/>
        </p:nvPicPr>
        <p:blipFill>
          <a:blip r:embed="rId5"/>
          <a:stretch>
            <a:fillRect/>
          </a:stretch>
        </p:blipFill>
        <p:spPr>
          <a:xfrm>
            <a:off x="5328084" y="1453932"/>
            <a:ext cx="3624371" cy="2139280"/>
          </a:xfrm>
          <a:prstGeom prst="rect">
            <a:avLst/>
          </a:prstGeom>
        </p:spPr>
      </p:pic>
      <p:sp>
        <p:nvSpPr>
          <p:cNvPr id="16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27</a:t>
            </a:r>
            <a:r>
              <a:rPr lang="ru-RU" dirty="0" smtClean="0"/>
              <a:t>.</a:t>
            </a:r>
            <a:r>
              <a:rPr lang="en-US" dirty="0" smtClean="0"/>
              <a:t>05</a:t>
            </a:r>
            <a:r>
              <a:rPr lang="ru-RU" dirty="0" smtClean="0"/>
              <a:t>.20</a:t>
            </a:r>
            <a:r>
              <a:rPr lang="en-US" dirty="0" smtClean="0"/>
              <a:t>20</a:t>
            </a:r>
            <a:endParaRPr lang="ru-RU" dirty="0" smtClean="0"/>
          </a:p>
        </p:txBody>
      </p:sp>
      <p:sp>
        <p:nvSpPr>
          <p:cNvPr id="17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Joint BINP-FAIR CC Workshop 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25.05 - 30.05.2020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576064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SEXTUPOLE POWER CONVERTER CONTROL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23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520788"/>
            <a:ext cx="8302697" cy="4342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27</a:t>
            </a:r>
            <a:r>
              <a:rPr lang="ru-RU" dirty="0" smtClean="0"/>
              <a:t>.</a:t>
            </a:r>
            <a:r>
              <a:rPr lang="en-US" dirty="0" smtClean="0"/>
              <a:t>05</a:t>
            </a:r>
            <a:r>
              <a:rPr lang="ru-RU" dirty="0" smtClean="0"/>
              <a:t>.20</a:t>
            </a:r>
            <a:r>
              <a:rPr lang="en-US" dirty="0" smtClean="0"/>
              <a:t>20</a:t>
            </a:r>
            <a:endParaRPr lang="ru-RU" dirty="0" smtClean="0"/>
          </a:p>
        </p:txBody>
      </p:sp>
      <p:sp>
        <p:nvSpPr>
          <p:cNvPr id="1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Joint BINP-FAIR CC Workshop 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25.05 - 30.05.2020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06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67544" y="944724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OCTUPOLE &amp; STEERER POWER CONVERTERS </a:t>
            </a:r>
            <a:br>
              <a:rPr lang="en-US" sz="2400" dirty="0" smtClean="0">
                <a:latin typeface="Arial" pitchFamily="34" charset="0"/>
                <a:cs typeface="Arial" pitchFamily="34" charset="0"/>
              </a:rPr>
            </a:br>
            <a:r>
              <a:rPr lang="en-US" sz="2400" dirty="0" smtClean="0">
                <a:latin typeface="Arial" pitchFamily="34" charset="0"/>
                <a:cs typeface="Arial" pitchFamily="34" charset="0"/>
              </a:rPr>
              <a:t>RACK LAYOUT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24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9692" y="1772816"/>
            <a:ext cx="5156237" cy="418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27</a:t>
            </a:r>
            <a:r>
              <a:rPr lang="ru-RU" dirty="0" smtClean="0"/>
              <a:t>.</a:t>
            </a:r>
            <a:r>
              <a:rPr lang="en-US" dirty="0" smtClean="0"/>
              <a:t>05</a:t>
            </a:r>
            <a:r>
              <a:rPr lang="ru-RU" dirty="0" smtClean="0"/>
              <a:t>.20</a:t>
            </a:r>
            <a:r>
              <a:rPr lang="en-US" dirty="0" smtClean="0"/>
              <a:t>20</a:t>
            </a:r>
            <a:endParaRPr lang="ru-RU" dirty="0" smtClean="0"/>
          </a:p>
        </p:txBody>
      </p:sp>
      <p:sp>
        <p:nvSpPr>
          <p:cNvPr id="1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Joint BINP-FAIR CC Workshop 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25.05 - 30.05.2020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576064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OCT. &amp; CORR. POWER BLOCKS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25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8027" y="1353344"/>
            <a:ext cx="4274919" cy="23910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1624" y="3875949"/>
            <a:ext cx="4187727" cy="2298541"/>
          </a:xfrm>
          <a:prstGeom prst="rect">
            <a:avLst/>
          </a:prstGeom>
        </p:spPr>
      </p:pic>
      <p:sp>
        <p:nvSpPr>
          <p:cNvPr id="11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27</a:t>
            </a:r>
            <a:r>
              <a:rPr lang="ru-RU" dirty="0" smtClean="0"/>
              <a:t>.</a:t>
            </a:r>
            <a:r>
              <a:rPr lang="en-US" dirty="0" smtClean="0"/>
              <a:t>05</a:t>
            </a:r>
            <a:r>
              <a:rPr lang="ru-RU" dirty="0" smtClean="0"/>
              <a:t>.20</a:t>
            </a:r>
            <a:r>
              <a:rPr lang="en-US" dirty="0" smtClean="0"/>
              <a:t>20</a:t>
            </a:r>
            <a:endParaRPr lang="ru-RU" dirty="0" smtClean="0"/>
          </a:p>
        </p:txBody>
      </p:sp>
      <p:sp>
        <p:nvSpPr>
          <p:cNvPr id="1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Joint BINP-FAIR CC Workshop 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25.05 - 30.05.2020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26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652934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Current status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одержимое 10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400" i="1" u="sng" dirty="0" smtClean="0">
                <a:latin typeface="Arial" pitchFamily="34" charset="0"/>
                <a:cs typeface="Arial" pitchFamily="34" charset="0"/>
              </a:rPr>
              <a:t>Concept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Discussed and agreed</a:t>
            </a:r>
          </a:p>
          <a:p>
            <a:pPr>
              <a:buNone/>
            </a:pPr>
            <a:r>
              <a:rPr lang="en-US" sz="2400" dirty="0" smtClean="0"/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400" i="1" u="sng" dirty="0" smtClean="0">
                <a:latin typeface="Arial" pitchFamily="34" charset="0"/>
                <a:cs typeface="Arial" pitchFamily="34" charset="0"/>
              </a:rPr>
              <a:t>Specifications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Released</a:t>
            </a:r>
          </a:p>
          <a:p>
            <a:r>
              <a:rPr lang="en-US" sz="2400" i="1" u="sng" dirty="0" smtClean="0">
                <a:latin typeface="Arial" pitchFamily="34" charset="0"/>
                <a:cs typeface="Arial" pitchFamily="34" charset="0"/>
              </a:rPr>
              <a:t>Design</a:t>
            </a:r>
          </a:p>
          <a:p>
            <a:pPr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	Prototyped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CDR</a:t>
            </a:r>
          </a:p>
          <a:p>
            <a:pPr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	Released for QPC 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FDR</a:t>
            </a:r>
          </a:p>
          <a:p>
            <a:pPr marL="0" indent="0"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 planned to 09.2020 – 12.2020</a:t>
            </a:r>
          </a:p>
          <a:p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27</a:t>
            </a:r>
            <a:r>
              <a:rPr lang="ru-RU" dirty="0" smtClean="0"/>
              <a:t>.</a:t>
            </a:r>
            <a:r>
              <a:rPr lang="en-US" dirty="0" smtClean="0"/>
              <a:t>05</a:t>
            </a:r>
            <a:r>
              <a:rPr lang="ru-RU" dirty="0" smtClean="0"/>
              <a:t>.20</a:t>
            </a:r>
            <a:r>
              <a:rPr lang="en-US" dirty="0" smtClean="0"/>
              <a:t>20</a:t>
            </a:r>
            <a:endParaRPr lang="ru-RU" dirty="0" smtClean="0"/>
          </a:p>
        </p:txBody>
      </p:sp>
      <p:sp>
        <p:nvSpPr>
          <p:cNvPr id="1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Joint BINP-FAIR CC Workshop 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25.05 - 30.05.2020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27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652934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Current status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одержимое 10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 </a:t>
            </a:r>
            <a:r>
              <a:rPr lang="en-US" sz="2400" i="1" u="sng" dirty="0" smtClean="0">
                <a:latin typeface="Arial" pitchFamily="34" charset="0"/>
                <a:cs typeface="Arial" pitchFamily="34" charset="0"/>
              </a:rPr>
              <a:t>ACU</a:t>
            </a:r>
          </a:p>
          <a:p>
            <a:pPr>
              <a:buNone/>
            </a:pPr>
            <a:r>
              <a:rPr lang="en-US" sz="2400" i="1" u="sng" dirty="0" smtClean="0">
                <a:latin typeface="Arial" pitchFamily="34" charset="0"/>
                <a:cs typeface="Arial" pitchFamily="34" charset="0"/>
              </a:rPr>
              <a:t>Planned to be delivered to Novosibirsk autumn 2020 for tests</a:t>
            </a:r>
          </a:p>
          <a:p>
            <a:r>
              <a:rPr lang="en-US" sz="2400" i="1" u="sng" dirty="0" err="1" smtClean="0">
                <a:latin typeface="Arial" pitchFamily="34" charset="0"/>
                <a:cs typeface="Arial" pitchFamily="34" charset="0"/>
              </a:rPr>
              <a:t>Marnetic</a:t>
            </a:r>
            <a:r>
              <a:rPr lang="en-US" sz="2400" i="1" u="sng" dirty="0" smtClean="0">
                <a:latin typeface="Arial" pitchFamily="34" charset="0"/>
                <a:cs typeface="Arial" pitchFamily="34" charset="0"/>
              </a:rPr>
              <a:t> Measurements PC</a:t>
            </a:r>
          </a:p>
          <a:p>
            <a:pPr marL="0" indent="0">
              <a:buNone/>
            </a:pPr>
            <a:r>
              <a:rPr lang="en-US" sz="2400" i="1" u="sng" dirty="0" smtClean="0">
                <a:latin typeface="Arial" pitchFamily="34" charset="0"/>
                <a:cs typeface="Arial" pitchFamily="34" charset="0"/>
              </a:rPr>
              <a:t>One will be build for Novosibirsk stand </a:t>
            </a:r>
          </a:p>
          <a:p>
            <a:pPr marL="0" indent="0">
              <a:buNone/>
            </a:pPr>
            <a:r>
              <a:rPr lang="en-US" sz="2400" i="1" u="sng" dirty="0" smtClean="0">
                <a:latin typeface="Arial" pitchFamily="34" charset="0"/>
                <a:cs typeface="Arial" pitchFamily="34" charset="0"/>
              </a:rPr>
              <a:t>One will be delivered to GSI test stand (QPC prototype) 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27</a:t>
            </a:r>
            <a:r>
              <a:rPr lang="ru-RU" dirty="0" smtClean="0"/>
              <a:t>.</a:t>
            </a:r>
            <a:r>
              <a:rPr lang="en-US" dirty="0" smtClean="0"/>
              <a:t>05</a:t>
            </a:r>
            <a:r>
              <a:rPr lang="ru-RU" dirty="0" smtClean="0"/>
              <a:t>.20</a:t>
            </a:r>
            <a:r>
              <a:rPr lang="en-US" dirty="0" smtClean="0"/>
              <a:t>20</a:t>
            </a:r>
            <a:endParaRPr lang="ru-RU" dirty="0" smtClean="0"/>
          </a:p>
        </p:txBody>
      </p:sp>
      <p:sp>
        <p:nvSpPr>
          <p:cNvPr id="1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Joint BINP-FAIR CC Workshop 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25.05 - 30.05.2020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11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28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652934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Current status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одержимое 10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400" i="1" u="sng" dirty="0" smtClean="0">
                <a:latin typeface="Arial" pitchFamily="34" charset="0"/>
                <a:cs typeface="Arial" pitchFamily="34" charset="0"/>
              </a:rPr>
              <a:t>Prototype for magnetic measurements: is planned to be ready summer-autumn 2020 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27</a:t>
            </a:r>
            <a:r>
              <a:rPr lang="ru-RU" dirty="0" smtClean="0"/>
              <a:t>.</a:t>
            </a:r>
            <a:r>
              <a:rPr lang="en-US" dirty="0" smtClean="0"/>
              <a:t>05</a:t>
            </a:r>
            <a:r>
              <a:rPr lang="ru-RU" dirty="0" smtClean="0"/>
              <a:t>.20</a:t>
            </a:r>
            <a:r>
              <a:rPr lang="en-US" dirty="0" smtClean="0"/>
              <a:t>20</a:t>
            </a:r>
            <a:endParaRPr lang="ru-RU" dirty="0" smtClean="0"/>
          </a:p>
        </p:txBody>
      </p:sp>
      <p:sp>
        <p:nvSpPr>
          <p:cNvPr id="1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Joint BINP-FAIR CC Workshop 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25.05 - 30.05.2020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895" y="2473706"/>
            <a:ext cx="4992046" cy="37440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6" y="2456160"/>
            <a:ext cx="2815801" cy="375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8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29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652934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Current status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одержимое 10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	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27</a:t>
            </a:r>
            <a:r>
              <a:rPr lang="ru-RU" dirty="0" smtClean="0"/>
              <a:t>.</a:t>
            </a:r>
            <a:r>
              <a:rPr lang="en-US" dirty="0" smtClean="0"/>
              <a:t>05</a:t>
            </a:r>
            <a:r>
              <a:rPr lang="ru-RU" dirty="0" smtClean="0"/>
              <a:t>.20</a:t>
            </a:r>
            <a:r>
              <a:rPr lang="en-US" dirty="0" smtClean="0"/>
              <a:t>20</a:t>
            </a:r>
            <a:endParaRPr lang="ru-RU" dirty="0" smtClean="0"/>
          </a:p>
        </p:txBody>
      </p:sp>
      <p:sp>
        <p:nvSpPr>
          <p:cNvPr id="1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Joint BINP-FAIR CC Workshop 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25.05 - 30.05.2020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04764"/>
            <a:ext cx="3673388" cy="489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43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50405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TCR1 magnet system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83568" y="2870356"/>
            <a:ext cx="1008112" cy="738664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TCR1 Magnet System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95736" y="2869776"/>
            <a:ext cx="1080120" cy="738664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DC magnets/ correctors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851920" y="2293712"/>
            <a:ext cx="1368152" cy="5232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DIPOLES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51920" y="2941784"/>
            <a:ext cx="1368152" cy="5232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6 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QUADRUPOLES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796136" y="3589856"/>
            <a:ext cx="1440160" cy="5232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 POWER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CONV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851920" y="3589856"/>
            <a:ext cx="1368152" cy="5232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 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SEXTUPOLES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851920" y="4237928"/>
            <a:ext cx="1368152" cy="5232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CORRECTORS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96136" y="2941784"/>
            <a:ext cx="1440160" cy="5232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6 POWER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CONV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96136" y="2293712"/>
            <a:ext cx="1440160" cy="5232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 POWER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CONV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96136" y="4237928"/>
            <a:ext cx="1440160" cy="5232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 CORR 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PS</a:t>
            </a: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" name="Прямая соединительная линия 25"/>
          <p:cNvCxnSpPr>
            <a:stCxn id="42" idx="3"/>
            <a:endCxn id="22" idx="1"/>
          </p:cNvCxnSpPr>
          <p:nvPr/>
        </p:nvCxnSpPr>
        <p:spPr>
          <a:xfrm>
            <a:off x="5220072" y="2555322"/>
            <a:ext cx="576064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5220072" y="3229816"/>
            <a:ext cx="576064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5220072" y="3877888"/>
            <a:ext cx="576064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5220072" y="4525960"/>
            <a:ext cx="576064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3563888" y="4525960"/>
            <a:ext cx="28803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3563888" y="3877888"/>
            <a:ext cx="28803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3563888" y="3229816"/>
            <a:ext cx="28803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3563888" y="2581744"/>
            <a:ext cx="28803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flipV="1">
            <a:off x="3563888" y="2581744"/>
            <a:ext cx="0" cy="194421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3275856" y="3229816"/>
            <a:ext cx="28803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>
            <a:stCxn id="15" idx="3"/>
            <a:endCxn id="16" idx="1"/>
          </p:cNvCxnSpPr>
          <p:nvPr/>
        </p:nvCxnSpPr>
        <p:spPr>
          <a:xfrm flipV="1">
            <a:off x="1691680" y="3239108"/>
            <a:ext cx="504056" cy="58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27</a:t>
            </a:r>
            <a:r>
              <a:rPr lang="ru-RU" dirty="0" smtClean="0"/>
              <a:t>.</a:t>
            </a:r>
            <a:r>
              <a:rPr lang="en-US" dirty="0" smtClean="0"/>
              <a:t>05</a:t>
            </a:r>
            <a:r>
              <a:rPr lang="ru-RU" dirty="0" smtClean="0"/>
              <a:t>.20</a:t>
            </a:r>
            <a:r>
              <a:rPr lang="en-US" dirty="0" smtClean="0"/>
              <a:t>20</a:t>
            </a:r>
            <a:endParaRPr lang="ru-RU" dirty="0" smtClean="0"/>
          </a:p>
        </p:txBody>
      </p:sp>
      <p:sp>
        <p:nvSpPr>
          <p:cNvPr id="37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Joint BINP-FAIR CC Workshop 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25.05 - 30.05.2020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93987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Arial Black" pitchFamily="34" charset="0"/>
              </a:rPr>
              <a:t>Thank you </a:t>
            </a:r>
            <a:br>
              <a:rPr lang="en-US" b="1" dirty="0" smtClean="0">
                <a:latin typeface="Arial Black" pitchFamily="34" charset="0"/>
              </a:rPr>
            </a:br>
            <a:r>
              <a:rPr lang="en-US" dirty="0" smtClean="0">
                <a:latin typeface="Arial Black" pitchFamily="34" charset="0"/>
              </a:rPr>
              <a:t>for attention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30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2225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27</a:t>
            </a:r>
            <a:r>
              <a:rPr lang="ru-RU" dirty="0" smtClean="0"/>
              <a:t>.</a:t>
            </a:r>
            <a:r>
              <a:rPr lang="en-US" dirty="0" smtClean="0"/>
              <a:t>05</a:t>
            </a:r>
            <a:r>
              <a:rPr lang="ru-RU" dirty="0" smtClean="0"/>
              <a:t>.20</a:t>
            </a:r>
            <a:r>
              <a:rPr lang="en-US" dirty="0" smtClean="0"/>
              <a:t>20</a:t>
            </a:r>
            <a:endParaRPr lang="ru-RU" dirty="0" smtClean="0"/>
          </a:p>
        </p:txBody>
      </p:sp>
      <p:sp>
        <p:nvSpPr>
          <p:cNvPr id="1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Joint BINP-FAIR CC Workshop 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25.05 - 30.05.2020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Прямоугольник 124"/>
          <p:cNvSpPr/>
          <p:nvPr/>
        </p:nvSpPr>
        <p:spPr>
          <a:xfrm>
            <a:off x="7164288" y="1556792"/>
            <a:ext cx="1512168" cy="410445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2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4" name="Прямоугольник 123"/>
          <p:cNvSpPr/>
          <p:nvPr/>
        </p:nvSpPr>
        <p:spPr>
          <a:xfrm>
            <a:off x="5544108" y="1556792"/>
            <a:ext cx="1512168" cy="410445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2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3" name="Прямоугольник 122"/>
          <p:cNvSpPr/>
          <p:nvPr/>
        </p:nvSpPr>
        <p:spPr>
          <a:xfrm>
            <a:off x="3923928" y="1556792"/>
            <a:ext cx="1512168" cy="410445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2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2" name="Прямоугольник 121"/>
          <p:cNvSpPr/>
          <p:nvPr/>
        </p:nvSpPr>
        <p:spPr>
          <a:xfrm>
            <a:off x="2303748" y="1556792"/>
            <a:ext cx="1512168" cy="410445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2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5" name="Прямоугольник 114"/>
          <p:cNvSpPr/>
          <p:nvPr/>
        </p:nvSpPr>
        <p:spPr>
          <a:xfrm>
            <a:off x="683568" y="1556792"/>
            <a:ext cx="1512168" cy="410445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2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50405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CR+TCR1 Power Converters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4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719572" y="1916832"/>
            <a:ext cx="1440160" cy="95410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 CR Dipole magnets Power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Converter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2339752" y="1916832"/>
            <a:ext cx="1440160" cy="95410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15 CR Quad magnets Power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Converters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2339752" y="3050957"/>
            <a:ext cx="1440160" cy="95410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 TCR1 Dipole magnets Power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Converters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2339752" y="4185084"/>
            <a:ext cx="1440160" cy="95410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6 TCR1 Quad magnets Power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Converters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3959932" y="1916832"/>
            <a:ext cx="1440160" cy="95410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6 CR </a:t>
            </a:r>
            <a:r>
              <a:rPr lang="en-US" sz="1400" b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Sext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magnets Power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Converters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3959932" y="3050957"/>
            <a:ext cx="1440160" cy="95410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 TCR1 </a:t>
            </a:r>
            <a:r>
              <a:rPr lang="en-US" sz="1400" b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Sext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magnets Power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Converters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580112" y="1916832"/>
            <a:ext cx="1440160" cy="95410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12 CR </a:t>
            </a:r>
            <a:r>
              <a:rPr lang="en-US" sz="1400" b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Octupol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magnets Power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Converters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7200292" y="1916832"/>
            <a:ext cx="1440160" cy="95410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48 CR Steer. magnets Power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Converters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7200292" y="3050957"/>
            <a:ext cx="1440160" cy="95410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7 TCR1 Steer. magnets Power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Converters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19572" y="5265204"/>
            <a:ext cx="1440160" cy="30777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 PC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339752" y="5265204"/>
            <a:ext cx="1440160" cy="30777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23 PCs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3959932" y="5265204"/>
            <a:ext cx="1440160" cy="30777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8 PCs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5580112" y="5265204"/>
            <a:ext cx="1440160" cy="30777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12 PCs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7200292" y="5265204"/>
            <a:ext cx="1440160" cy="30777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55 PCs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6" name="Заголовок 11"/>
          <p:cNvSpPr txBox="1">
            <a:spLocks/>
          </p:cNvSpPr>
          <p:nvPr/>
        </p:nvSpPr>
        <p:spPr>
          <a:xfrm>
            <a:off x="827584" y="1592796"/>
            <a:ext cx="1296144" cy="288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CR DPC type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18" name="Заголовок 11"/>
          <p:cNvSpPr txBox="1">
            <a:spLocks/>
          </p:cNvSpPr>
          <p:nvPr/>
        </p:nvSpPr>
        <p:spPr>
          <a:xfrm>
            <a:off x="2375756" y="1556792"/>
            <a:ext cx="1359768" cy="315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CR QPC Type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19" name="Заголовок 11"/>
          <p:cNvSpPr txBox="1">
            <a:spLocks/>
          </p:cNvSpPr>
          <p:nvPr/>
        </p:nvSpPr>
        <p:spPr>
          <a:xfrm>
            <a:off x="4004320" y="1556792"/>
            <a:ext cx="1359768" cy="315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CR SPC Type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20" name="Заголовок 11"/>
          <p:cNvSpPr txBox="1">
            <a:spLocks/>
          </p:cNvSpPr>
          <p:nvPr/>
        </p:nvSpPr>
        <p:spPr>
          <a:xfrm>
            <a:off x="5616116" y="1556792"/>
            <a:ext cx="1359768" cy="315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CR OPC Type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21" name="Заголовок 11"/>
          <p:cNvSpPr txBox="1">
            <a:spLocks/>
          </p:cNvSpPr>
          <p:nvPr/>
        </p:nvSpPr>
        <p:spPr>
          <a:xfrm>
            <a:off x="7244680" y="1556792"/>
            <a:ext cx="1359768" cy="315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CR CPC Type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27</a:t>
            </a:r>
            <a:r>
              <a:rPr lang="ru-RU" dirty="0" smtClean="0"/>
              <a:t>.</a:t>
            </a:r>
            <a:r>
              <a:rPr lang="en-US" dirty="0" smtClean="0"/>
              <a:t>05</a:t>
            </a:r>
            <a:r>
              <a:rPr lang="ru-RU" dirty="0" smtClean="0"/>
              <a:t>.20</a:t>
            </a:r>
            <a:r>
              <a:rPr lang="en-US" dirty="0" smtClean="0"/>
              <a:t>20</a:t>
            </a:r>
            <a:endParaRPr lang="ru-RU" dirty="0" smtClean="0"/>
          </a:p>
        </p:txBody>
      </p:sp>
      <p:sp>
        <p:nvSpPr>
          <p:cNvPr id="3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Joint BINP-FAIR CC Workshop 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25.05 - 30.05.2020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576064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CR magnets types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0" name="Содержимое 49"/>
          <p:cNvGraphicFramePr>
            <a:graphicFrameLocks noGrp="1"/>
          </p:cNvGraphicFramePr>
          <p:nvPr>
            <p:ph idx="1"/>
          </p:nvPr>
        </p:nvGraphicFramePr>
        <p:xfrm>
          <a:off x="467545" y="1412775"/>
          <a:ext cx="7992887" cy="4680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9565"/>
                <a:gridCol w="732474"/>
                <a:gridCol w="912321"/>
                <a:gridCol w="912321"/>
                <a:gridCol w="913629"/>
                <a:gridCol w="819786"/>
                <a:gridCol w="1003554"/>
                <a:gridCol w="1059237"/>
              </a:tblGrid>
              <a:tr h="657970">
                <a:tc>
                  <a:txBody>
                    <a:bodyPr/>
                    <a:lstStyle/>
                    <a:p>
                      <a:r>
                        <a:rPr lang="en-US" dirty="0" smtClean="0"/>
                        <a:t>TYPE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SUB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Qty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Imax</a:t>
                      </a:r>
                    </a:p>
                    <a:p>
                      <a:pPr algn="ctr"/>
                      <a:r>
                        <a:rPr lang="en-US" dirty="0" smtClean="0"/>
                        <a:t>A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Lm</a:t>
                      </a:r>
                    </a:p>
                    <a:p>
                      <a:pPr algn="ctr"/>
                      <a:r>
                        <a:rPr lang="en-US" dirty="0" err="1" smtClean="0"/>
                        <a:t>mHn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Rm</a:t>
                      </a:r>
                      <a:endParaRPr lang="en-US" dirty="0" smtClean="0"/>
                    </a:p>
                    <a:p>
                      <a:pPr algn="ctr"/>
                      <a:r>
                        <a:rPr lang="en-US" dirty="0" err="1" smtClean="0"/>
                        <a:t>mOm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mtClean="0"/>
                        <a:t>Vm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mtClean="0"/>
                        <a:t>V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Deviat</a:t>
                      </a:r>
                      <a:endParaRPr lang="ru-RU" dirty="0"/>
                    </a:p>
                  </a:txBody>
                  <a:tcPr anchor="ctr" anchorCtr="1"/>
                </a:tc>
              </a:tr>
              <a:tr h="403602">
                <a:tc>
                  <a:txBody>
                    <a:bodyPr/>
                    <a:lstStyle/>
                    <a:p>
                      <a:r>
                        <a:rPr lang="en-US" dirty="0" smtClean="0"/>
                        <a:t>DIPOLES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1450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377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62.45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91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10ppm</a:t>
                      </a:r>
                      <a:endParaRPr lang="ru-RU" dirty="0"/>
                    </a:p>
                  </a:txBody>
                  <a:tcPr anchor="ctr" anchorCtr="1"/>
                </a:tc>
              </a:tr>
              <a:tr h="375983">
                <a:tc rowSpan="4">
                  <a:txBody>
                    <a:bodyPr/>
                    <a:lstStyle/>
                    <a:p>
                      <a:r>
                        <a:rPr lang="en-US" dirty="0" smtClean="0"/>
                        <a:t>QUADRUPOLES</a:t>
                      </a:r>
                      <a:endParaRPr lang="ru-RU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EWQ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1500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49.8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26.31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100ppm</a:t>
                      </a:r>
                      <a:endParaRPr lang="ru-RU" dirty="0"/>
                    </a:p>
                  </a:txBody>
                  <a:tcPr anchor="ctr" anchorCtr="1"/>
                </a:tc>
              </a:tr>
              <a:tr h="37598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WQ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1500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59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26.31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100ppm</a:t>
                      </a:r>
                      <a:endParaRPr lang="ru-RU" dirty="0"/>
                    </a:p>
                  </a:txBody>
                  <a:tcPr anchor="ctr" anchorCtr="1"/>
                </a:tc>
              </a:tr>
              <a:tr h="37598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SWQ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1500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44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21.67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31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100ppm</a:t>
                      </a:r>
                      <a:endParaRPr lang="ru-RU" dirty="0"/>
                    </a:p>
                  </a:txBody>
                  <a:tcPr anchor="ctr" anchorCtr="1"/>
                </a:tc>
              </a:tr>
              <a:tr h="40360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NQ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1450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r>
                        <a:rPr lang="ru-RU" dirty="0" smtClean="0"/>
                        <a:t>0</a:t>
                      </a:r>
                      <a:r>
                        <a:rPr lang="en-US" dirty="0" smtClean="0"/>
                        <a:t>.1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100ppm</a:t>
                      </a:r>
                      <a:endParaRPr lang="ru-RU" dirty="0"/>
                    </a:p>
                  </a:txBody>
                  <a:tcPr anchor="ctr" anchorCtr="1"/>
                </a:tc>
              </a:tr>
              <a:tr h="479724">
                <a:tc>
                  <a:txBody>
                    <a:bodyPr/>
                    <a:lstStyle/>
                    <a:p>
                      <a:r>
                        <a:rPr lang="en-US" dirty="0" smtClean="0"/>
                        <a:t>SEXTUPOLES</a:t>
                      </a:r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500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0.1%</a:t>
                      </a:r>
                      <a:endParaRPr lang="ru-RU" dirty="0"/>
                    </a:p>
                  </a:txBody>
                  <a:tcPr anchor="ctr" anchorCtr="1"/>
                </a:tc>
              </a:tr>
              <a:tr h="479724">
                <a:tc>
                  <a:txBody>
                    <a:bodyPr/>
                    <a:lstStyle/>
                    <a:p>
                      <a:r>
                        <a:rPr lang="en-US" dirty="0" smtClean="0"/>
                        <a:t>OCTUPOLES</a:t>
                      </a:r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86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2450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74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1%</a:t>
                      </a:r>
                      <a:endParaRPr lang="ru-RU" dirty="0"/>
                    </a:p>
                  </a:txBody>
                  <a:tcPr anchor="ctr" anchorCtr="1"/>
                </a:tc>
              </a:tr>
              <a:tr h="375983">
                <a:tc rowSpan="3">
                  <a:txBody>
                    <a:bodyPr/>
                    <a:lstStyle/>
                    <a:p>
                      <a:r>
                        <a:rPr lang="en-US" dirty="0" smtClean="0"/>
                        <a:t>CORRECTORS</a:t>
                      </a:r>
                      <a:endParaRPr lang="ru-RU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182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9560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58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1%</a:t>
                      </a:r>
                      <a:endParaRPr lang="ru-RU" dirty="0"/>
                    </a:p>
                  </a:txBody>
                  <a:tcPr anchor="ctr" anchorCtr="1"/>
                </a:tc>
              </a:tr>
              <a:tr h="37598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158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4200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59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1%</a:t>
                      </a:r>
                      <a:endParaRPr lang="ru-RU" dirty="0"/>
                    </a:p>
                  </a:txBody>
                  <a:tcPr anchor="ctr" anchorCtr="1"/>
                </a:tc>
              </a:tr>
              <a:tr h="37598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H/V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90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760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1%</a:t>
                      </a:r>
                      <a:endParaRPr lang="ru-RU" dirty="0"/>
                    </a:p>
                  </a:txBody>
                  <a:tcPr anchor="ctr" anchorCtr="1"/>
                </a:tc>
              </a:tr>
            </a:tbl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5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27</a:t>
            </a:r>
            <a:r>
              <a:rPr lang="ru-RU" dirty="0" smtClean="0"/>
              <a:t>.</a:t>
            </a:r>
            <a:r>
              <a:rPr lang="en-US" dirty="0" smtClean="0"/>
              <a:t>05</a:t>
            </a:r>
            <a:r>
              <a:rPr lang="ru-RU" dirty="0" smtClean="0"/>
              <a:t>.20</a:t>
            </a:r>
            <a:r>
              <a:rPr lang="en-US" dirty="0" smtClean="0"/>
              <a:t>20</a:t>
            </a:r>
            <a:endParaRPr lang="ru-RU" dirty="0" smtClean="0"/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Joint BINP-FAIR CC Workshop 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25.05 - 30.05.2020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6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aphicFrame>
        <p:nvGraphicFramePr>
          <p:cNvPr id="14" name="Содержимое 49"/>
          <p:cNvGraphicFramePr>
            <a:graphicFrameLocks/>
          </p:cNvGraphicFramePr>
          <p:nvPr/>
        </p:nvGraphicFramePr>
        <p:xfrm>
          <a:off x="647563" y="1556377"/>
          <a:ext cx="8074700" cy="38367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0971"/>
                <a:gridCol w="962841"/>
                <a:gridCol w="962841"/>
                <a:gridCol w="1092455"/>
                <a:gridCol w="986398"/>
                <a:gridCol w="986398"/>
                <a:gridCol w="986398"/>
                <a:gridCol w="986398"/>
              </a:tblGrid>
              <a:tr h="460362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PARAMETER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DPC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QPCTYPE1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QPCTYPE2</a:t>
                      </a:r>
                      <a:endParaRPr lang="ru-RU" sz="11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QPCTYPE3</a:t>
                      </a:r>
                      <a:endParaRPr lang="ru-RU" sz="11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SPC</a:t>
                      </a:r>
                      <a:endParaRPr lang="ru-RU" sz="11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OPC</a:t>
                      </a:r>
                      <a:endParaRPr lang="ru-RU" sz="11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CPC</a:t>
                      </a:r>
                      <a:endParaRPr lang="ru-RU" sz="11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</a:tr>
              <a:tr h="483439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MAINS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AC 20kV 50Hz T</a:t>
                      </a:r>
                      <a:endParaRPr lang="ru-RU" sz="11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 gridSpan="6"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AC 400 V 50Hz TN-S </a:t>
                      </a:r>
                      <a:endParaRPr lang="ru-RU" sz="11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lang="ru-RU" sz="12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lang="ru-RU" sz="11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</a:tr>
              <a:tr h="449686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IOUT MAX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1450 A</a:t>
                      </a:r>
                      <a:endParaRPr lang="ru-RU" sz="11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1500 A</a:t>
                      </a:r>
                      <a:endParaRPr lang="ru-RU" sz="11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500 A</a:t>
                      </a:r>
                      <a:endParaRPr lang="ru-RU" sz="11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30A</a:t>
                      </a:r>
                      <a:endParaRPr lang="ru-RU" sz="11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6/14/20 A</a:t>
                      </a:r>
                      <a:endParaRPr lang="ru-RU" sz="11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49686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VOUTMAX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2750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200 V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100 V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50 V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100 V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90V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75/75/40 V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</a:tr>
              <a:tr h="449686">
                <a:tc>
                  <a:txBody>
                    <a:bodyPr/>
                    <a:lstStyle/>
                    <a:p>
                      <a:r>
                        <a:rPr lang="el-GR" sz="1100" dirty="0" smtClean="0">
                          <a:latin typeface="Arial" pitchFamily="34" charset="0"/>
                          <a:cs typeface="Arial" pitchFamily="34" charset="0"/>
                        </a:rPr>
                        <a:t>Δ</a:t>
                      </a:r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IOUT/IOUT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10ppm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100ppm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0.1%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1%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1%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83439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LONG TERM STABILITY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10ppm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 gridSpan="3"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100ppm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0.1%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1%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1%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</a:tr>
              <a:tr h="271832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CONTROL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GSI CONTROL UNIT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94327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DCCT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GSI CONTROL UNIT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Built In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Built In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</a:tr>
              <a:tr h="394327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MAX POWER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4MW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300kW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150kW</a:t>
                      </a:r>
                      <a:endParaRPr lang="ru-RU" sz="1100" dirty="0"/>
                    </a:p>
                  </a:txBody>
                  <a:tcPr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75kW</a:t>
                      </a:r>
                      <a:endParaRPr lang="ru-RU" sz="1100" dirty="0"/>
                    </a:p>
                  </a:txBody>
                  <a:tcPr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50kW</a:t>
                      </a:r>
                      <a:endParaRPr lang="ru-RU" sz="1100" dirty="0"/>
                    </a:p>
                  </a:txBody>
                  <a:tcPr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2.7kW</a:t>
                      </a:r>
                      <a:endParaRPr lang="ru-RU" sz="1100" dirty="0"/>
                    </a:p>
                  </a:txBody>
                  <a:tcPr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&lt;</a:t>
                      </a:r>
                      <a:r>
                        <a:rPr lang="en-US" sz="1100" baseline="0" dirty="0" smtClean="0"/>
                        <a:t> 1kW</a:t>
                      </a:r>
                      <a:endParaRPr lang="ru-RU" sz="1100" dirty="0"/>
                    </a:p>
                  </a:txBody>
                  <a:tcPr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6" name="Заголовок 11"/>
          <p:cNvSpPr txBox="1">
            <a:spLocks/>
          </p:cNvSpPr>
          <p:nvPr/>
        </p:nvSpPr>
        <p:spPr>
          <a:xfrm>
            <a:off x="367190" y="764704"/>
            <a:ext cx="840962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CR MAGNETS POWER CONVERTERS PARAMETERS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27</a:t>
            </a:r>
            <a:r>
              <a:rPr lang="ru-RU" dirty="0" smtClean="0"/>
              <a:t>.</a:t>
            </a:r>
            <a:r>
              <a:rPr lang="en-US" dirty="0" smtClean="0"/>
              <a:t>05</a:t>
            </a:r>
            <a:r>
              <a:rPr lang="ru-RU" dirty="0" smtClean="0"/>
              <a:t>.20</a:t>
            </a:r>
            <a:r>
              <a:rPr lang="en-US" dirty="0" smtClean="0"/>
              <a:t>20</a:t>
            </a:r>
            <a:endParaRPr lang="ru-RU" dirty="0" smtClean="0"/>
          </a:p>
        </p:txBody>
      </p:sp>
      <p:sp>
        <p:nvSpPr>
          <p:cNvPr id="1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Joint BINP-FAIR CC Workshop 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25.05 - 30.05.2020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7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6" name="Заголовок 11"/>
          <p:cNvSpPr txBox="1">
            <a:spLocks/>
          </p:cNvSpPr>
          <p:nvPr/>
        </p:nvSpPr>
        <p:spPr>
          <a:xfrm>
            <a:off x="367190" y="764704"/>
            <a:ext cx="840962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POWER CONVERTERS SETUP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1" name="Заголовок 11"/>
          <p:cNvSpPr txBox="1">
            <a:spLocks/>
          </p:cNvSpPr>
          <p:nvPr/>
        </p:nvSpPr>
        <p:spPr>
          <a:xfrm>
            <a:off x="367190" y="4149080"/>
            <a:ext cx="8409620" cy="57606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400" dirty="0" smtClean="0"/>
              <a:t>High Power part. It is supplied by a 20kV, 3-phase Common supply system C2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2" name="Заголовок 11"/>
          <p:cNvSpPr txBox="1">
            <a:spLocks/>
          </p:cNvSpPr>
          <p:nvPr/>
        </p:nvSpPr>
        <p:spPr>
          <a:xfrm>
            <a:off x="367190" y="4941168"/>
            <a:ext cx="8409620" cy="57606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000" dirty="0" smtClean="0"/>
              <a:t>Control part. It is supplied by a 400V, 3-phase Common supply system C2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6000" y="1375200"/>
            <a:ext cx="6362041" cy="2589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27</a:t>
            </a:r>
            <a:r>
              <a:rPr lang="ru-RU" dirty="0" smtClean="0"/>
              <a:t>.</a:t>
            </a:r>
            <a:r>
              <a:rPr lang="en-US" dirty="0" smtClean="0"/>
              <a:t>05</a:t>
            </a:r>
            <a:r>
              <a:rPr lang="ru-RU" dirty="0" smtClean="0"/>
              <a:t>.20</a:t>
            </a:r>
            <a:r>
              <a:rPr lang="en-US" dirty="0" smtClean="0"/>
              <a:t>20</a:t>
            </a:r>
            <a:endParaRPr lang="ru-RU" dirty="0" smtClean="0"/>
          </a:p>
        </p:txBody>
      </p:sp>
      <p:sp>
        <p:nvSpPr>
          <p:cNvPr id="1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Joint BINP-FAIR CC Workshop 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25.05 - 30.05.2020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8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6" name="Заголовок 11"/>
          <p:cNvSpPr txBox="1">
            <a:spLocks/>
          </p:cNvSpPr>
          <p:nvPr/>
        </p:nvSpPr>
        <p:spPr>
          <a:xfrm>
            <a:off x="367190" y="764704"/>
            <a:ext cx="840962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POWER CONVERTERS SETUP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637" y="1376772"/>
            <a:ext cx="6345962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оловок 11"/>
          <p:cNvSpPr txBox="1">
            <a:spLocks/>
          </p:cNvSpPr>
          <p:nvPr/>
        </p:nvSpPr>
        <p:spPr>
          <a:xfrm>
            <a:off x="367190" y="4149080"/>
            <a:ext cx="8409620" cy="57606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400" dirty="0" smtClean="0"/>
              <a:t>High Power part. It is supplied by a 400V, 3-phase Common supply system C2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2" name="Заголовок 11"/>
          <p:cNvSpPr txBox="1">
            <a:spLocks/>
          </p:cNvSpPr>
          <p:nvPr/>
        </p:nvSpPr>
        <p:spPr>
          <a:xfrm>
            <a:off x="367190" y="4941168"/>
            <a:ext cx="8409620" cy="57606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000" dirty="0" smtClean="0"/>
              <a:t>Control part. It is supplied by a 400V, 3-phase Common supply system C2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27</a:t>
            </a:r>
            <a:r>
              <a:rPr lang="ru-RU" dirty="0" smtClean="0"/>
              <a:t>.</a:t>
            </a:r>
            <a:r>
              <a:rPr lang="en-US" dirty="0" smtClean="0"/>
              <a:t>05</a:t>
            </a:r>
            <a:r>
              <a:rPr lang="ru-RU" dirty="0" smtClean="0"/>
              <a:t>.20</a:t>
            </a:r>
            <a:r>
              <a:rPr lang="en-US" dirty="0" smtClean="0"/>
              <a:t>20</a:t>
            </a:r>
            <a:endParaRPr lang="ru-RU" dirty="0" smtClean="0"/>
          </a:p>
        </p:txBody>
      </p:sp>
      <p:sp>
        <p:nvSpPr>
          <p:cNvPr id="17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Joint BINP-FAIR CC Workshop 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25.05 - 30.05.2020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576064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DIP MAGNETS POWER CONVERTER DIAGRAM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9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77" name="TextBox 276"/>
          <p:cNvSpPr txBox="1"/>
          <p:nvPr/>
        </p:nvSpPr>
        <p:spPr>
          <a:xfrm>
            <a:off x="251520" y="2521059"/>
            <a:ext cx="684076" cy="175432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20kVAC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MAINS</a:t>
            </a: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1331640" y="2521059"/>
            <a:ext cx="1368152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5.2 MVA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Step-Down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TRANSFORMER</a:t>
            </a:r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1" name="Стрелка вправо 120"/>
          <p:cNvSpPr/>
          <p:nvPr/>
        </p:nvSpPr>
        <p:spPr>
          <a:xfrm>
            <a:off x="971600" y="3158970"/>
            <a:ext cx="324036" cy="54006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3" name="Стрелка вправо 122"/>
          <p:cNvSpPr/>
          <p:nvPr/>
        </p:nvSpPr>
        <p:spPr>
          <a:xfrm>
            <a:off x="2735796" y="3158970"/>
            <a:ext cx="432048" cy="54006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0" name="TextBox 149"/>
          <p:cNvSpPr txBox="1"/>
          <p:nvPr/>
        </p:nvSpPr>
        <p:spPr>
          <a:xfrm>
            <a:off x="3203848" y="2549222"/>
            <a:ext cx="1692188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+ POLARITY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12 pulse SCR RECTIFIER</a:t>
            </a: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FontTx/>
              <a:buChar char="-"/>
            </a:pP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POLARITY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12 pulse SCR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RECTIFIER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9" name="Стрелка вправо 158"/>
          <p:cNvSpPr/>
          <p:nvPr/>
        </p:nvSpPr>
        <p:spPr>
          <a:xfrm>
            <a:off x="4896036" y="3158970"/>
            <a:ext cx="396044" cy="54006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4" name="TextBox 163"/>
          <p:cNvSpPr txBox="1"/>
          <p:nvPr/>
        </p:nvSpPr>
        <p:spPr>
          <a:xfrm>
            <a:off x="6624228" y="2521059"/>
            <a:ext cx="720080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DCCT</a:t>
            </a: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7812360" y="2521059"/>
            <a:ext cx="1080120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DIP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MAGNETS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1.5kA</a:t>
            </a: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4" name="Стрелка вправо 173"/>
          <p:cNvSpPr/>
          <p:nvPr/>
        </p:nvSpPr>
        <p:spPr>
          <a:xfrm>
            <a:off x="6228184" y="3158970"/>
            <a:ext cx="360040" cy="54006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5" name="Стрелка вправо 174"/>
          <p:cNvSpPr/>
          <p:nvPr/>
        </p:nvSpPr>
        <p:spPr>
          <a:xfrm>
            <a:off x="7380312" y="3158970"/>
            <a:ext cx="396044" cy="54006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5328084" y="2521059"/>
            <a:ext cx="792088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OUTPUT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FILTER</a:t>
            </a: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Заголовок 11"/>
          <p:cNvSpPr txBox="1">
            <a:spLocks/>
          </p:cNvSpPr>
          <p:nvPr/>
        </p:nvSpPr>
        <p:spPr>
          <a:xfrm>
            <a:off x="3671900" y="1268760"/>
            <a:ext cx="1944216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2400" dirty="0" smtClean="0">
                <a:latin typeface="Arial" pitchFamily="34" charset="0"/>
                <a:ea typeface="+mj-ea"/>
                <a:cs typeface="Arial" pitchFamily="34" charset="0"/>
              </a:rPr>
              <a:t>1.5kA 2750V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27</a:t>
            </a:r>
            <a:r>
              <a:rPr lang="ru-RU" dirty="0" smtClean="0"/>
              <a:t>.</a:t>
            </a:r>
            <a:r>
              <a:rPr lang="en-US" dirty="0" smtClean="0"/>
              <a:t>05</a:t>
            </a:r>
            <a:r>
              <a:rPr lang="ru-RU" dirty="0" smtClean="0"/>
              <a:t>.20</a:t>
            </a:r>
            <a:r>
              <a:rPr lang="en-US" dirty="0" smtClean="0"/>
              <a:t>20</a:t>
            </a:r>
            <a:endParaRPr lang="ru-RU" dirty="0" smtClean="0"/>
          </a:p>
        </p:txBody>
      </p:sp>
      <p:sp>
        <p:nvSpPr>
          <p:cNvPr id="2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Joint BINP-FAIR CC Workshop 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25.05 - 30.05.2020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4422</TotalTime>
  <Words>1378</Words>
  <Application>Microsoft Office PowerPoint</Application>
  <PresentationFormat>Экран (4:3)</PresentationFormat>
  <Paragraphs>653</Paragraphs>
  <Slides>30</Slides>
  <Notes>30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5" baseType="lpstr">
      <vt:lpstr>Arial</vt:lpstr>
      <vt:lpstr>Arial Black</vt:lpstr>
      <vt:lpstr>Arial Narrow</vt:lpstr>
      <vt:lpstr>Calibri</vt:lpstr>
      <vt:lpstr>Тема Office</vt:lpstr>
      <vt:lpstr>CR Power Converters</vt:lpstr>
      <vt:lpstr>CR magnet system</vt:lpstr>
      <vt:lpstr>TCR1 magnet system</vt:lpstr>
      <vt:lpstr>CR+TCR1 Power Converters</vt:lpstr>
      <vt:lpstr>CR magnets types</vt:lpstr>
      <vt:lpstr>Презентация PowerPoint</vt:lpstr>
      <vt:lpstr>Презентация PowerPoint</vt:lpstr>
      <vt:lpstr>Презентация PowerPoint</vt:lpstr>
      <vt:lpstr>DIP MAGNETS POWER CONVERTER DIAGRAM</vt:lpstr>
      <vt:lpstr>QUAD MAGNETS POWER CONVERTER DIAGRAM</vt:lpstr>
      <vt:lpstr>SEXTUPOLE MAGNETS POWER CONVERTER DIAGRAM</vt:lpstr>
      <vt:lpstr>OCTUPOLE MAGNETS POWER CONVERTER DIAGRAMM</vt:lpstr>
      <vt:lpstr>Презентация PowerPoint</vt:lpstr>
      <vt:lpstr>Презентация PowerPoint</vt:lpstr>
      <vt:lpstr>3MVA (1kA 3kV) ČKD DC SOURCE</vt:lpstr>
      <vt:lpstr>QUAD POWER APPEARANCE</vt:lpstr>
      <vt:lpstr>QUAD POWER APPEARANCE</vt:lpstr>
      <vt:lpstr>SEXTUPOLES POWER CONVERTER RACK LAYOUT</vt:lpstr>
      <vt:lpstr> </vt:lpstr>
      <vt:lpstr> </vt:lpstr>
      <vt:lpstr>DIPOLE POWER CONVERTER CONTROL DIAGRAMM</vt:lpstr>
      <vt:lpstr>QUAD POWER CONVERTER CONTROL</vt:lpstr>
      <vt:lpstr>SEXTUPOLE POWER CONVERTER CONTROL</vt:lpstr>
      <vt:lpstr>OCTUPOLE &amp; STEERER POWER CONVERTERS  RACK LAYOUT</vt:lpstr>
      <vt:lpstr>OCT. &amp; CORR. POWER BLOCKS</vt:lpstr>
      <vt:lpstr>Current status</vt:lpstr>
      <vt:lpstr>Current status</vt:lpstr>
      <vt:lpstr>Current status</vt:lpstr>
      <vt:lpstr>Current status</vt:lpstr>
      <vt:lpstr>Thank you  for attention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 Power Convertors</dc:title>
  <dc:creator>davis</dc:creator>
  <cp:lastModifiedBy>BINP User</cp:lastModifiedBy>
  <cp:revision>393</cp:revision>
  <dcterms:created xsi:type="dcterms:W3CDTF">2014-11-26T13:22:42Z</dcterms:created>
  <dcterms:modified xsi:type="dcterms:W3CDTF">2020-05-27T07:29:30Z</dcterms:modified>
</cp:coreProperties>
</file>