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</p:sldMasterIdLst>
  <p:notesMasterIdLst>
    <p:notesMasterId r:id="rId21"/>
  </p:notesMasterIdLst>
  <p:sldIdLst>
    <p:sldId id="261" r:id="rId3"/>
    <p:sldId id="400" r:id="rId4"/>
    <p:sldId id="409" r:id="rId5"/>
    <p:sldId id="410" r:id="rId6"/>
    <p:sldId id="403" r:id="rId7"/>
    <p:sldId id="296" r:id="rId8"/>
    <p:sldId id="408" r:id="rId9"/>
    <p:sldId id="426" r:id="rId10"/>
    <p:sldId id="412" r:id="rId11"/>
    <p:sldId id="418" r:id="rId12"/>
    <p:sldId id="424" r:id="rId13"/>
    <p:sldId id="423" r:id="rId14"/>
    <p:sldId id="413" r:id="rId15"/>
    <p:sldId id="425" r:id="rId16"/>
    <p:sldId id="419" r:id="rId17"/>
    <p:sldId id="402" r:id="rId18"/>
    <p:sldId id="411" r:id="rId19"/>
    <p:sldId id="417" r:id="rId20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87B6EC7-1830-4C14-9CB1-F385B41433BC}">
          <p14:sldIdLst>
            <p14:sldId id="261"/>
            <p14:sldId id="400"/>
            <p14:sldId id="409"/>
            <p14:sldId id="410"/>
            <p14:sldId id="403"/>
            <p14:sldId id="296"/>
            <p14:sldId id="408"/>
            <p14:sldId id="426"/>
            <p14:sldId id="412"/>
            <p14:sldId id="418"/>
            <p14:sldId id="424"/>
            <p14:sldId id="423"/>
            <p14:sldId id="413"/>
            <p14:sldId id="425"/>
            <p14:sldId id="419"/>
            <p14:sldId id="402"/>
            <p14:sldId id="411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2" autoAdjust="0"/>
    <p:restoredTop sz="99200" autoAdjust="0"/>
  </p:normalViewPr>
  <p:slideViewPr>
    <p:cSldViewPr>
      <p:cViewPr varScale="1">
        <p:scale>
          <a:sx n="163" d="100"/>
          <a:sy n="163" d="100"/>
        </p:scale>
        <p:origin x="1092" y="15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etge\Desktop\Projekte\2%20-%20GSI%20FAIR,%20Darmstadt\5%20-%20Ressourcenauswertung\Auswertung_Ressourcen_manuell_HEBT_HESR_SIS100_SFRS_191028_ab&#228;_HEBT_SFRS_2005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etge\Desktop\Projekte\2%20-%20GSI%20FAIR,%20Darmstadt\5%20-%20Ressourcenauswertung\Auswertung_Ressourcen_manuell_HEBT_HESR_SIS100_SFRS_191028_ab&#228;_HEBT_SFRS_2005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etge\Desktop\Projekte\2%20-%20GSI%20FAIR,%20Darmstadt\6%20-%20Subprojekte\CR\191112_Ressourcenasuwertung_CR%23di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etge\Desktop\Projekte\2%20-%20GSI%20FAIR,%20Darmstadt\6%20-%20Subprojekte\CR\191112_Ressourcenasuwertung_CR%23di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etge\Desktop\Projekte\2%20-%20GSI%20FAIR,%20Darmstadt\5%20-%20Ressourcenauswertung\Auswertung_Ressourcen_manuell_HEBT_HESR_SIS100_SFRS_191028_ab&#228;_HEBT_SFRS_2005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etge\Desktop\Projekte\2%20-%20GSI%20FAIR,%20Darmstadt\5%20-%20Ressourcenauswertung\Auswertung_Ressourcen_manuell_HEBT_HESR_SIS100_SFRS_191028_ab&#228;_HEBT_SFRS_2005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etge\Desktop\Projekte\2%20-%20GSI%20FAIR,%20Darmstadt\5%20-%20Ressourcenauswertung\Auswertung_Ressourcen_manuell_HEBT_HESR_SIS100_SFRS_191028_ab&#228;_HEBT_SFRS_2005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etge\Desktop\Projekte\2%20-%20GSI%20FAIR,%20Darmstadt\5%20-%20Ressourcenauswertung\Auswertung_Ressourcen_manuell_HEBT_HESR_SIS100_SFRS_191028_ab&#228;_HEBT_SFRS_2005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576287692545222E-2"/>
          <c:y val="3.4527410822086775E-2"/>
          <c:w val="0.94683246042208524"/>
          <c:h val="0.744759513864930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[Auswertung_Ressourcen_manuell_HEBT_HESR_SIS100_SFRS_191028_abä_HEBT_SFRS_200525.xlsx]HEBT!$A$3</c:f>
              <c:strCache>
                <c:ptCount val="1"/>
                <c:pt idx="0">
                  <c:v>SMG_Alignment_Engineer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[Auswertung_Ressourcen_manuell_HEBT_HESR_SIS100_SFRS_191028_abä_HEBT_SFRS_200525.xlsx]HEBT!$B$3:$AP$3</c:f>
            </c:numRef>
          </c:val>
          <c:extLst>
            <c:ext xmlns:c16="http://schemas.microsoft.com/office/drawing/2014/chart" uri="{C3380CC4-5D6E-409C-BE32-E72D297353CC}">
              <c16:uniqueId val="{00000000-936A-43F3-9803-D5FCE9BE575F}"/>
            </c:ext>
          </c:extLst>
        </c:ser>
        <c:ser>
          <c:idx val="1"/>
          <c:order val="1"/>
          <c:tx>
            <c:strRef>
              <c:f>[Auswertung_Ressourcen_manuell_HEBT_HESR_SIS100_SFRS_191028_abä_HEBT_SFRS_200525.xlsx]HEBT!$A$4</c:f>
              <c:strCache>
                <c:ptCount val="1"/>
                <c:pt idx="0">
                  <c:v>SMG_Alignment_Technician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[Auswertung_Ressourcen_manuell_HEBT_HESR_SIS100_SFRS_191028_abä_HEBT_SFRS_200525.xlsx]HEBT!$B$4:$AP$4</c:f>
            </c:numRef>
          </c:val>
          <c:extLst>
            <c:ext xmlns:c16="http://schemas.microsoft.com/office/drawing/2014/chart" uri="{C3380CC4-5D6E-409C-BE32-E72D297353CC}">
              <c16:uniqueId val="{00000001-936A-43F3-9803-D5FCE9BE575F}"/>
            </c:ext>
          </c:extLst>
        </c:ser>
        <c:ser>
          <c:idx val="2"/>
          <c:order val="2"/>
          <c:tx>
            <c:strRef>
              <c:f>[Auswertung_Ressourcen_manuell_HEBT_HESR_SIS100_SFRS_191028_abä_HEBT_SFRS_200525.xlsx]HEBT!$A$5</c:f>
              <c:strCache>
                <c:ptCount val="1"/>
                <c:pt idx="0">
                  <c:v>SMG_Electrician_Engineer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[Auswertung_Ressourcen_manuell_HEBT_HESR_SIS100_SFRS_191028_abä_HEBT_SFRS_200525.xlsx]HEBT!$B$5:$AP$5</c:f>
            </c:numRef>
          </c:val>
          <c:extLst>
            <c:ext xmlns:c16="http://schemas.microsoft.com/office/drawing/2014/chart" uri="{C3380CC4-5D6E-409C-BE32-E72D297353CC}">
              <c16:uniqueId val="{00000002-936A-43F3-9803-D5FCE9BE575F}"/>
            </c:ext>
          </c:extLst>
        </c:ser>
        <c:ser>
          <c:idx val="3"/>
          <c:order val="3"/>
          <c:tx>
            <c:strRef>
              <c:f>[Auswertung_Ressourcen_manuell_HEBT_HESR_SIS100_SFRS_191028_abä_HEBT_SFRS_200525.xlsx]HEBT!$A$6</c:f>
              <c:strCache>
                <c:ptCount val="1"/>
                <c:pt idx="0">
                  <c:v>SMG_Electrician_Technician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[Auswertung_Ressourcen_manuell_HEBT_HESR_SIS100_SFRS_191028_abä_HEBT_SFRS_200525.xlsx]HEBT!$B$6:$AP$6</c:f>
            </c:numRef>
          </c:val>
          <c:extLst>
            <c:ext xmlns:c16="http://schemas.microsoft.com/office/drawing/2014/chart" uri="{C3380CC4-5D6E-409C-BE32-E72D297353CC}">
              <c16:uniqueId val="{00000003-936A-43F3-9803-D5FCE9BE575F}"/>
            </c:ext>
          </c:extLst>
        </c:ser>
        <c:ser>
          <c:idx val="4"/>
          <c:order val="4"/>
          <c:tx>
            <c:strRef>
              <c:f>[Auswertung_Ressourcen_manuell_HEBT_HESR_SIS100_SFRS_191028_abä_HEBT_SFRS_200525.xlsx]HEBT!$A$7</c:f>
              <c:strCache>
                <c:ptCount val="1"/>
                <c:pt idx="0">
                  <c:v>SMG_Electrician_Worker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[Auswertung_Ressourcen_manuell_HEBT_HESR_SIS100_SFRS_191028_abä_HEBT_SFRS_200525.xlsx]HEBT!$B$7:$AP$7</c:f>
            </c:numRef>
          </c:val>
          <c:extLst>
            <c:ext xmlns:c16="http://schemas.microsoft.com/office/drawing/2014/chart" uri="{C3380CC4-5D6E-409C-BE32-E72D297353CC}">
              <c16:uniqueId val="{00000004-936A-43F3-9803-D5FCE9BE575F}"/>
            </c:ext>
          </c:extLst>
        </c:ser>
        <c:ser>
          <c:idx val="5"/>
          <c:order val="5"/>
          <c:tx>
            <c:strRef>
              <c:f>[Auswertung_Ressourcen_manuell_HEBT_HESR_SIS100_SFRS_191028_abä_HEBT_SFRS_200525.xlsx]HEBT!$A$8</c:f>
              <c:strCache>
                <c:ptCount val="1"/>
                <c:pt idx="0">
                  <c:v>SMG_Logistic_Engineer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[Auswertung_Ressourcen_manuell_HEBT_HESR_SIS100_SFRS_191028_abä_HEBT_SFRS_200525.xlsx]HEBT!$B$8:$AP$8</c:f>
            </c:numRef>
          </c:val>
          <c:extLst>
            <c:ext xmlns:c16="http://schemas.microsoft.com/office/drawing/2014/chart" uri="{C3380CC4-5D6E-409C-BE32-E72D297353CC}">
              <c16:uniqueId val="{00000005-936A-43F3-9803-D5FCE9BE575F}"/>
            </c:ext>
          </c:extLst>
        </c:ser>
        <c:ser>
          <c:idx val="6"/>
          <c:order val="6"/>
          <c:tx>
            <c:strRef>
              <c:f>[Auswertung_Ressourcen_manuell_HEBT_HESR_SIS100_SFRS_191028_abä_HEBT_SFRS_200525.xlsx]HEBT!$A$9</c:f>
              <c:strCache>
                <c:ptCount val="1"/>
                <c:pt idx="0">
                  <c:v>SMG_Logistic_Technician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[Auswertung_Ressourcen_manuell_HEBT_HESR_SIS100_SFRS_191028_abä_HEBT_SFRS_200525.xlsx]HEBT!$B$9:$AP$9</c:f>
            </c:numRef>
          </c:val>
          <c:extLst>
            <c:ext xmlns:c16="http://schemas.microsoft.com/office/drawing/2014/chart" uri="{C3380CC4-5D6E-409C-BE32-E72D297353CC}">
              <c16:uniqueId val="{00000006-936A-43F3-9803-D5FCE9BE575F}"/>
            </c:ext>
          </c:extLst>
        </c:ser>
        <c:ser>
          <c:idx val="7"/>
          <c:order val="7"/>
          <c:tx>
            <c:strRef>
              <c:f>[Auswertung_Ressourcen_manuell_HEBT_HESR_SIS100_SFRS_191028_abä_HEBT_SFRS_200525.xlsx]HEBT!$A$10</c:f>
              <c:strCache>
                <c:ptCount val="1"/>
                <c:pt idx="0">
                  <c:v>SMG_Logistic_Worker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[Auswertung_Ressourcen_manuell_HEBT_HESR_SIS100_SFRS_191028_abä_HEBT_SFRS_200525.xlsx]HEBT!$B$10:$AP$10</c:f>
            </c:numRef>
          </c:val>
          <c:extLst>
            <c:ext xmlns:c16="http://schemas.microsoft.com/office/drawing/2014/chart" uri="{C3380CC4-5D6E-409C-BE32-E72D297353CC}">
              <c16:uniqueId val="{00000007-936A-43F3-9803-D5FCE9BE575F}"/>
            </c:ext>
          </c:extLst>
        </c:ser>
        <c:ser>
          <c:idx val="8"/>
          <c:order val="8"/>
          <c:tx>
            <c:strRef>
              <c:f>[Auswertung_Ressourcen_manuell_HEBT_HESR_SIS100_SFRS_191028_abä_HEBT_SFRS_200525.xlsx]HEBT!$A$11</c:f>
              <c:strCache>
                <c:ptCount val="1"/>
                <c:pt idx="0">
                  <c:v>SMG_Mechanic_Engineer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[Auswertung_Ressourcen_manuell_HEBT_HESR_SIS100_SFRS_191028_abä_HEBT_SFRS_200525.xlsx]HEBT!$B$11:$AP$11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</c:v>
                </c:pt>
                <c:pt idx="6">
                  <c:v>0.1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2.2000000000000002</c:v>
                </c:pt>
                <c:pt idx="19">
                  <c:v>6</c:v>
                </c:pt>
                <c:pt idx="20">
                  <c:v>6</c:v>
                </c:pt>
                <c:pt idx="21">
                  <c:v>9</c:v>
                </c:pt>
                <c:pt idx="22">
                  <c:v>7</c:v>
                </c:pt>
                <c:pt idx="23">
                  <c:v>5</c:v>
                </c:pt>
                <c:pt idx="24">
                  <c:v>3</c:v>
                </c:pt>
                <c:pt idx="25">
                  <c:v>1.65</c:v>
                </c:pt>
                <c:pt idx="26">
                  <c:v>1.65</c:v>
                </c:pt>
                <c:pt idx="27">
                  <c:v>1.65</c:v>
                </c:pt>
                <c:pt idx="28">
                  <c:v>1.65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6A-43F3-9803-D5FCE9BE575F}"/>
            </c:ext>
          </c:extLst>
        </c:ser>
        <c:ser>
          <c:idx val="9"/>
          <c:order val="9"/>
          <c:tx>
            <c:strRef>
              <c:f>[Auswertung_Ressourcen_manuell_HEBT_HESR_SIS100_SFRS_191028_abä_HEBT_SFRS_200525.xlsx]HEBT!$A$12</c:f>
              <c:strCache>
                <c:ptCount val="1"/>
                <c:pt idx="0">
                  <c:v>SMG_Mechanic_Technician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[Auswertung_Ressourcen_manuell_HEBT_HESR_SIS100_SFRS_191028_abä_HEBT_SFRS_200525.xlsx]HEBT!$B$12:$AP$12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36A-43F3-9803-D5FCE9BE575F}"/>
            </c:ext>
          </c:extLst>
        </c:ser>
        <c:ser>
          <c:idx val="10"/>
          <c:order val="10"/>
          <c:tx>
            <c:strRef>
              <c:f>[Auswertung_Ressourcen_manuell_HEBT_HESR_SIS100_SFRS_191028_abä_HEBT_SFRS_200525.xlsx]HEBT!$A$13</c:f>
              <c:strCache>
                <c:ptCount val="1"/>
                <c:pt idx="0">
                  <c:v>SMG_Mechanic_Worker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[Auswertung_Ressourcen_manuell_HEBT_HESR_SIS100_SFRS_191028_abä_HEBT_SFRS_200525.xlsx]HEBT!$B$13:$AP$13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7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7</c:v>
                </c:pt>
                <c:pt idx="17">
                  <c:v>9</c:v>
                </c:pt>
                <c:pt idx="18">
                  <c:v>15</c:v>
                </c:pt>
                <c:pt idx="19">
                  <c:v>14</c:v>
                </c:pt>
                <c:pt idx="20">
                  <c:v>9</c:v>
                </c:pt>
                <c:pt idx="21">
                  <c:v>10</c:v>
                </c:pt>
                <c:pt idx="22">
                  <c:v>2</c:v>
                </c:pt>
                <c:pt idx="23">
                  <c:v>4</c:v>
                </c:pt>
                <c:pt idx="24">
                  <c:v>12</c:v>
                </c:pt>
                <c:pt idx="25">
                  <c:v>4</c:v>
                </c:pt>
                <c:pt idx="26">
                  <c:v>0</c:v>
                </c:pt>
                <c:pt idx="27">
                  <c:v>3.6</c:v>
                </c:pt>
                <c:pt idx="28">
                  <c:v>4.4000000000000004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1.2</c:v>
                </c:pt>
                <c:pt idx="33">
                  <c:v>5.2</c:v>
                </c:pt>
                <c:pt idx="34">
                  <c:v>0</c:v>
                </c:pt>
                <c:pt idx="35">
                  <c:v>1.2</c:v>
                </c:pt>
                <c:pt idx="36">
                  <c:v>1.2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6A-43F3-9803-D5FCE9BE575F}"/>
            </c:ext>
          </c:extLst>
        </c:ser>
        <c:ser>
          <c:idx val="11"/>
          <c:order val="11"/>
          <c:tx>
            <c:strRef>
              <c:f>[Auswertung_Ressourcen_manuell_HEBT_HESR_SIS100_SFRS_191028_abä_HEBT_SFRS_200525.xlsx]HEBT!$A$14</c:f>
              <c:strCache>
                <c:ptCount val="1"/>
                <c:pt idx="0">
                  <c:v>SMG_Scientist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[Auswertung_Ressourcen_manuell_HEBT_HESR_SIS100_SFRS_191028_abä_HEBT_SFRS_200525.xlsx]HEBT!$B$14:$AP$14</c:f>
            </c:numRef>
          </c:val>
          <c:extLst>
            <c:ext xmlns:c16="http://schemas.microsoft.com/office/drawing/2014/chart" uri="{C3380CC4-5D6E-409C-BE32-E72D297353CC}">
              <c16:uniqueId val="{0000000B-936A-43F3-9803-D5FCE9BE575F}"/>
            </c:ext>
          </c:extLst>
        </c:ser>
        <c:ser>
          <c:idx val="12"/>
          <c:order val="12"/>
          <c:tx>
            <c:strRef>
              <c:f>[Auswertung_Ressourcen_manuell_HEBT_HESR_SIS100_SFRS_191028_abä_HEBT_SFRS_200525.xlsx]HEBT!$A$15</c:f>
              <c:strCache>
                <c:ptCount val="1"/>
                <c:pt idx="0">
                  <c:v>SMG_Welder_Engineer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[Auswertung_Ressourcen_manuell_HEBT_HESR_SIS100_SFRS_191028_abä_HEBT_SFRS_200525.xlsx]HEBT!$B$15:$AP$15</c:f>
            </c:numRef>
          </c:val>
          <c:extLst>
            <c:ext xmlns:c16="http://schemas.microsoft.com/office/drawing/2014/chart" uri="{C3380CC4-5D6E-409C-BE32-E72D297353CC}">
              <c16:uniqueId val="{0000000C-936A-43F3-9803-D5FCE9BE575F}"/>
            </c:ext>
          </c:extLst>
        </c:ser>
        <c:ser>
          <c:idx val="13"/>
          <c:order val="13"/>
          <c:tx>
            <c:strRef>
              <c:f>[Auswertung_Ressourcen_manuell_HEBT_HESR_SIS100_SFRS_191028_abä_HEBT_SFRS_200525.xlsx]HEBT!$A$16</c:f>
              <c:strCache>
                <c:ptCount val="1"/>
                <c:pt idx="0">
                  <c:v>SMG_Welder_Technician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[Auswertung_Ressourcen_manuell_HEBT_HESR_SIS100_SFRS_191028_abä_HEBT_SFRS_200525.xlsx]HEBT!$B$16:$AP$16</c:f>
            </c:numRef>
          </c:val>
          <c:extLst>
            <c:ext xmlns:c16="http://schemas.microsoft.com/office/drawing/2014/chart" uri="{C3380CC4-5D6E-409C-BE32-E72D297353CC}">
              <c16:uniqueId val="{0000000D-936A-43F3-9803-D5FCE9BE575F}"/>
            </c:ext>
          </c:extLst>
        </c:ser>
        <c:ser>
          <c:idx val="14"/>
          <c:order val="14"/>
          <c:tx>
            <c:strRef>
              <c:f>[Auswertung_Ressourcen_manuell_HEBT_HESR_SIS100_SFRS_191028_abä_HEBT_SFRS_200525.xlsx]HEBT!$A$17</c:f>
              <c:strCache>
                <c:ptCount val="1"/>
                <c:pt idx="0">
                  <c:v>SMG_Welder_Worker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[Auswertung_Ressourcen_manuell_HEBT_HESR_SIS100_SFRS_191028_abä_HEBT_SFRS_200525.xlsx]HEBT!$B$17:$AP$17</c:f>
            </c:numRef>
          </c:val>
          <c:extLst>
            <c:ext xmlns:c16="http://schemas.microsoft.com/office/drawing/2014/chart" uri="{C3380CC4-5D6E-409C-BE32-E72D297353CC}">
              <c16:uniqueId val="{0000000E-936A-43F3-9803-D5FCE9BE5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3460896"/>
        <c:axId val="483463520"/>
      </c:barChart>
      <c:catAx>
        <c:axId val="4834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3463520"/>
        <c:crosses val="autoZero"/>
        <c:auto val="1"/>
        <c:lblAlgn val="ctr"/>
        <c:lblOffset val="100"/>
        <c:noMultiLvlLbl val="0"/>
      </c:catAx>
      <c:valAx>
        <c:axId val="48346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346089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[Auswertung_Ressourcen_manuell_HEBT_HESR_SIS100_SFRS_191028_abä_HEBT_SFRS_200525.xlsx]HEBT!$A$3</c:f>
              <c:strCache>
                <c:ptCount val="1"/>
                <c:pt idx="0">
                  <c:v>SMG_Alignment_Engineer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[Auswertung_Ressourcen_manuell_HEBT_HESR_SIS100_SFRS_191028_abä_HEBT_SFRS_200525.xlsx]HEBT!$B$3:$AP$3</c:f>
            </c:numRef>
          </c:val>
          <c:extLst>
            <c:ext xmlns:c16="http://schemas.microsoft.com/office/drawing/2014/chart" uri="{C3380CC4-5D6E-409C-BE32-E72D297353CC}">
              <c16:uniqueId val="{00000000-08CC-4C79-9B10-7775ADAE6100}"/>
            </c:ext>
          </c:extLst>
        </c:ser>
        <c:ser>
          <c:idx val="1"/>
          <c:order val="1"/>
          <c:tx>
            <c:strRef>
              <c:f>[Auswertung_Ressourcen_manuell_HEBT_HESR_SIS100_SFRS_191028_abä_HEBT_SFRS_200525.xlsx]HEBT!$A$4</c:f>
              <c:strCache>
                <c:ptCount val="1"/>
                <c:pt idx="0">
                  <c:v>SMG_Alignment_Technician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[Auswertung_Ressourcen_manuell_HEBT_HESR_SIS100_SFRS_191028_abä_HEBT_SFRS_200525.xlsx]HEBT!$B$4:$AP$4</c:f>
            </c:numRef>
          </c:val>
          <c:extLst>
            <c:ext xmlns:c16="http://schemas.microsoft.com/office/drawing/2014/chart" uri="{C3380CC4-5D6E-409C-BE32-E72D297353CC}">
              <c16:uniqueId val="{00000001-08CC-4C79-9B10-7775ADAE6100}"/>
            </c:ext>
          </c:extLst>
        </c:ser>
        <c:ser>
          <c:idx val="2"/>
          <c:order val="2"/>
          <c:tx>
            <c:strRef>
              <c:f>[Auswertung_Ressourcen_manuell_HEBT_HESR_SIS100_SFRS_191028_abä_HEBT_SFRS_200525.xlsx]HEBT!$A$5</c:f>
              <c:strCache>
                <c:ptCount val="1"/>
                <c:pt idx="0">
                  <c:v>SMG_Electrician_Engineer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[Auswertung_Ressourcen_manuell_HEBT_HESR_SIS100_SFRS_191028_abä_HEBT_SFRS_200525.xlsx]HEBT!$B$5:$AP$5</c:f>
              <c:numCache>
                <c:formatCode>General</c:formatCode>
                <c:ptCount val="41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7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6</c:v>
                </c:pt>
                <c:pt idx="19">
                  <c:v>18</c:v>
                </c:pt>
                <c:pt idx="20">
                  <c:v>19</c:v>
                </c:pt>
                <c:pt idx="21">
                  <c:v>12</c:v>
                </c:pt>
                <c:pt idx="22">
                  <c:v>11</c:v>
                </c:pt>
                <c:pt idx="23">
                  <c:v>7</c:v>
                </c:pt>
                <c:pt idx="24">
                  <c:v>6</c:v>
                </c:pt>
                <c:pt idx="25">
                  <c:v>12</c:v>
                </c:pt>
                <c:pt idx="26">
                  <c:v>9</c:v>
                </c:pt>
                <c:pt idx="27">
                  <c:v>7</c:v>
                </c:pt>
                <c:pt idx="28">
                  <c:v>6</c:v>
                </c:pt>
                <c:pt idx="29">
                  <c:v>5</c:v>
                </c:pt>
                <c:pt idx="30">
                  <c:v>9</c:v>
                </c:pt>
                <c:pt idx="31">
                  <c:v>4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0</c:v>
                </c:pt>
                <c:pt idx="36">
                  <c:v>1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CC-4C79-9B10-7775ADAE6100}"/>
            </c:ext>
          </c:extLst>
        </c:ser>
        <c:ser>
          <c:idx val="3"/>
          <c:order val="3"/>
          <c:tx>
            <c:strRef>
              <c:f>[Auswertung_Ressourcen_manuell_HEBT_HESR_SIS100_SFRS_191028_abä_HEBT_SFRS_200525.xlsx]HEBT!$A$6</c:f>
              <c:strCache>
                <c:ptCount val="1"/>
                <c:pt idx="0">
                  <c:v>SMG_Electrician_Technician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[Auswertung_Ressourcen_manuell_HEBT_HESR_SIS100_SFRS_191028_abä_HEBT_SFRS_200525.xlsx]HEBT!$B$6:$AP$6</c:f>
              <c:numCache>
                <c:formatCode>General</c:formatCode>
                <c:ptCount val="41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7</c:v>
                </c:pt>
                <c:pt idx="15">
                  <c:v>3</c:v>
                </c:pt>
                <c:pt idx="16">
                  <c:v>5</c:v>
                </c:pt>
                <c:pt idx="17">
                  <c:v>4</c:v>
                </c:pt>
                <c:pt idx="18">
                  <c:v>4</c:v>
                </c:pt>
                <c:pt idx="19">
                  <c:v>12</c:v>
                </c:pt>
                <c:pt idx="20">
                  <c:v>8</c:v>
                </c:pt>
                <c:pt idx="21">
                  <c:v>5</c:v>
                </c:pt>
                <c:pt idx="22">
                  <c:v>6</c:v>
                </c:pt>
                <c:pt idx="23">
                  <c:v>6</c:v>
                </c:pt>
                <c:pt idx="24">
                  <c:v>7</c:v>
                </c:pt>
                <c:pt idx="25">
                  <c:v>9</c:v>
                </c:pt>
                <c:pt idx="26">
                  <c:v>7</c:v>
                </c:pt>
                <c:pt idx="27">
                  <c:v>6</c:v>
                </c:pt>
                <c:pt idx="28">
                  <c:v>9</c:v>
                </c:pt>
                <c:pt idx="29">
                  <c:v>9</c:v>
                </c:pt>
                <c:pt idx="30">
                  <c:v>10</c:v>
                </c:pt>
                <c:pt idx="31">
                  <c:v>6</c:v>
                </c:pt>
                <c:pt idx="32">
                  <c:v>4</c:v>
                </c:pt>
                <c:pt idx="33">
                  <c:v>5</c:v>
                </c:pt>
                <c:pt idx="34">
                  <c:v>3</c:v>
                </c:pt>
                <c:pt idx="35">
                  <c:v>2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CC-4C79-9B10-7775ADAE6100}"/>
            </c:ext>
          </c:extLst>
        </c:ser>
        <c:ser>
          <c:idx val="4"/>
          <c:order val="4"/>
          <c:tx>
            <c:strRef>
              <c:f>[Auswertung_Ressourcen_manuell_HEBT_HESR_SIS100_SFRS_191028_abä_HEBT_SFRS_200525.xlsx]HEBT!$A$7</c:f>
              <c:strCache>
                <c:ptCount val="1"/>
                <c:pt idx="0">
                  <c:v>SMG_Electrician_Worker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[Auswertung_Ressourcen_manuell_HEBT_HESR_SIS100_SFRS_191028_abä_HEBT_SFRS_200525.xlsx]HEBT!$B$7:$AP$7</c:f>
              <c:numCache>
                <c:formatCode>General</c:formatCode>
                <c:ptCount val="41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4</c:v>
                </c:pt>
                <c:pt idx="18">
                  <c:v>4</c:v>
                </c:pt>
                <c:pt idx="19">
                  <c:v>13</c:v>
                </c:pt>
                <c:pt idx="20">
                  <c:v>11</c:v>
                </c:pt>
                <c:pt idx="21">
                  <c:v>9</c:v>
                </c:pt>
                <c:pt idx="22">
                  <c:v>8</c:v>
                </c:pt>
                <c:pt idx="23">
                  <c:v>6</c:v>
                </c:pt>
                <c:pt idx="24">
                  <c:v>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6</c:v>
                </c:pt>
                <c:pt idx="29">
                  <c:v>4</c:v>
                </c:pt>
                <c:pt idx="30">
                  <c:v>3</c:v>
                </c:pt>
                <c:pt idx="31">
                  <c:v>4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0</c:v>
                </c:pt>
                <c:pt idx="36">
                  <c:v>2</c:v>
                </c:pt>
                <c:pt idx="37">
                  <c:v>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CC-4C79-9B10-7775ADAE6100}"/>
            </c:ext>
          </c:extLst>
        </c:ser>
        <c:ser>
          <c:idx val="5"/>
          <c:order val="5"/>
          <c:tx>
            <c:strRef>
              <c:f>[Auswertung_Ressourcen_manuell_HEBT_HESR_SIS100_SFRS_191028_abä_HEBT_SFRS_200525.xlsx]HEBT!$A$8</c:f>
              <c:strCache>
                <c:ptCount val="1"/>
                <c:pt idx="0">
                  <c:v>SMG_Logistic_Engineer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[Auswertung_Ressourcen_manuell_HEBT_HESR_SIS100_SFRS_191028_abä_HEBT_SFRS_200525.xlsx]HEBT!$B$8:$AP$8</c:f>
            </c:numRef>
          </c:val>
          <c:extLst>
            <c:ext xmlns:c16="http://schemas.microsoft.com/office/drawing/2014/chart" uri="{C3380CC4-5D6E-409C-BE32-E72D297353CC}">
              <c16:uniqueId val="{00000005-08CC-4C79-9B10-7775ADAE6100}"/>
            </c:ext>
          </c:extLst>
        </c:ser>
        <c:ser>
          <c:idx val="6"/>
          <c:order val="6"/>
          <c:tx>
            <c:strRef>
              <c:f>[Auswertung_Ressourcen_manuell_HEBT_HESR_SIS100_SFRS_191028_abä_HEBT_SFRS_200525.xlsx]HEBT!$A$9</c:f>
              <c:strCache>
                <c:ptCount val="1"/>
                <c:pt idx="0">
                  <c:v>SMG_Logistic_Technician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[Auswertung_Ressourcen_manuell_HEBT_HESR_SIS100_SFRS_191028_abä_HEBT_SFRS_200525.xlsx]HEBT!$B$9:$AP$9</c:f>
            </c:numRef>
          </c:val>
          <c:extLst>
            <c:ext xmlns:c16="http://schemas.microsoft.com/office/drawing/2014/chart" uri="{C3380CC4-5D6E-409C-BE32-E72D297353CC}">
              <c16:uniqueId val="{00000006-08CC-4C79-9B10-7775ADAE6100}"/>
            </c:ext>
          </c:extLst>
        </c:ser>
        <c:ser>
          <c:idx val="7"/>
          <c:order val="7"/>
          <c:tx>
            <c:strRef>
              <c:f>[Auswertung_Ressourcen_manuell_HEBT_HESR_SIS100_SFRS_191028_abä_HEBT_SFRS_200525.xlsx]HEBT!$A$10</c:f>
              <c:strCache>
                <c:ptCount val="1"/>
                <c:pt idx="0">
                  <c:v>SMG_Logistic_Worker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[Auswertung_Ressourcen_manuell_HEBT_HESR_SIS100_SFRS_191028_abä_HEBT_SFRS_200525.xlsx]HEBT!$B$10:$AP$10</c:f>
            </c:numRef>
          </c:val>
          <c:extLst>
            <c:ext xmlns:c16="http://schemas.microsoft.com/office/drawing/2014/chart" uri="{C3380CC4-5D6E-409C-BE32-E72D297353CC}">
              <c16:uniqueId val="{00000007-08CC-4C79-9B10-7775ADAE6100}"/>
            </c:ext>
          </c:extLst>
        </c:ser>
        <c:ser>
          <c:idx val="8"/>
          <c:order val="8"/>
          <c:tx>
            <c:strRef>
              <c:f>[Auswertung_Ressourcen_manuell_HEBT_HESR_SIS100_SFRS_191028_abä_HEBT_SFRS_200525.xlsx]HEBT!$A$11</c:f>
              <c:strCache>
                <c:ptCount val="1"/>
                <c:pt idx="0">
                  <c:v>SMG_Mechanic_Engineer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[Auswertung_Ressourcen_manuell_HEBT_HESR_SIS100_SFRS_191028_abä_HEBT_SFRS_200525.xlsx]HEBT!$B$11:$AP$11</c:f>
            </c:numRef>
          </c:val>
          <c:extLst>
            <c:ext xmlns:c16="http://schemas.microsoft.com/office/drawing/2014/chart" uri="{C3380CC4-5D6E-409C-BE32-E72D297353CC}">
              <c16:uniqueId val="{00000008-08CC-4C79-9B10-7775ADAE6100}"/>
            </c:ext>
          </c:extLst>
        </c:ser>
        <c:ser>
          <c:idx val="9"/>
          <c:order val="9"/>
          <c:tx>
            <c:strRef>
              <c:f>[Auswertung_Ressourcen_manuell_HEBT_HESR_SIS100_SFRS_191028_abä_HEBT_SFRS_200525.xlsx]HEBT!$A$12</c:f>
              <c:strCache>
                <c:ptCount val="1"/>
                <c:pt idx="0">
                  <c:v>SMG_Mechanic_Technician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[Auswertung_Ressourcen_manuell_HEBT_HESR_SIS100_SFRS_191028_abä_HEBT_SFRS_200525.xlsx]HEBT!$B$12:$AP$12</c:f>
            </c:numRef>
          </c:val>
          <c:extLst>
            <c:ext xmlns:c16="http://schemas.microsoft.com/office/drawing/2014/chart" uri="{C3380CC4-5D6E-409C-BE32-E72D297353CC}">
              <c16:uniqueId val="{00000009-08CC-4C79-9B10-7775ADAE6100}"/>
            </c:ext>
          </c:extLst>
        </c:ser>
        <c:ser>
          <c:idx val="10"/>
          <c:order val="10"/>
          <c:tx>
            <c:strRef>
              <c:f>[Auswertung_Ressourcen_manuell_HEBT_HESR_SIS100_SFRS_191028_abä_HEBT_SFRS_200525.xlsx]HEBT!$A$13</c:f>
              <c:strCache>
                <c:ptCount val="1"/>
                <c:pt idx="0">
                  <c:v>SMG_Mechanic_Worker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[Auswertung_Ressourcen_manuell_HEBT_HESR_SIS100_SFRS_191028_abä_HEBT_SFRS_200525.xlsx]HEBT!$B$13:$AP$13</c:f>
            </c:numRef>
          </c:val>
          <c:extLst>
            <c:ext xmlns:c16="http://schemas.microsoft.com/office/drawing/2014/chart" uri="{C3380CC4-5D6E-409C-BE32-E72D297353CC}">
              <c16:uniqueId val="{0000000A-08CC-4C79-9B10-7775ADAE6100}"/>
            </c:ext>
          </c:extLst>
        </c:ser>
        <c:ser>
          <c:idx val="11"/>
          <c:order val="11"/>
          <c:tx>
            <c:strRef>
              <c:f>[Auswertung_Ressourcen_manuell_HEBT_HESR_SIS100_SFRS_191028_abä_HEBT_SFRS_200525.xlsx]HEBT!$A$14</c:f>
              <c:strCache>
                <c:ptCount val="1"/>
                <c:pt idx="0">
                  <c:v>SMG_Scientist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[Auswertung_Ressourcen_manuell_HEBT_HESR_SIS100_SFRS_191028_abä_HEBT_SFRS_200525.xlsx]HEBT!$B$14:$AP$14</c:f>
            </c:numRef>
          </c:val>
          <c:extLst>
            <c:ext xmlns:c16="http://schemas.microsoft.com/office/drawing/2014/chart" uri="{C3380CC4-5D6E-409C-BE32-E72D297353CC}">
              <c16:uniqueId val="{0000000B-08CC-4C79-9B10-7775ADAE6100}"/>
            </c:ext>
          </c:extLst>
        </c:ser>
        <c:ser>
          <c:idx val="12"/>
          <c:order val="12"/>
          <c:tx>
            <c:strRef>
              <c:f>[Auswertung_Ressourcen_manuell_HEBT_HESR_SIS100_SFRS_191028_abä_HEBT_SFRS_200525.xlsx]HEBT!$A$15</c:f>
              <c:strCache>
                <c:ptCount val="1"/>
                <c:pt idx="0">
                  <c:v>SMG_Welder_Engineer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[Auswertung_Ressourcen_manuell_HEBT_HESR_SIS100_SFRS_191028_abä_HEBT_SFRS_200525.xlsx]HEBT!$B$15:$AP$15</c:f>
            </c:numRef>
          </c:val>
          <c:extLst>
            <c:ext xmlns:c16="http://schemas.microsoft.com/office/drawing/2014/chart" uri="{C3380CC4-5D6E-409C-BE32-E72D297353CC}">
              <c16:uniqueId val="{0000000C-08CC-4C79-9B10-7775ADAE6100}"/>
            </c:ext>
          </c:extLst>
        </c:ser>
        <c:ser>
          <c:idx val="13"/>
          <c:order val="13"/>
          <c:tx>
            <c:strRef>
              <c:f>[Auswertung_Ressourcen_manuell_HEBT_HESR_SIS100_SFRS_191028_abä_HEBT_SFRS_200525.xlsx]HEBT!$A$16</c:f>
              <c:strCache>
                <c:ptCount val="1"/>
                <c:pt idx="0">
                  <c:v>SMG_Welder_Technician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[Auswertung_Ressourcen_manuell_HEBT_HESR_SIS100_SFRS_191028_abä_HEBT_SFRS_200525.xlsx]HEBT!$B$16:$AP$16</c:f>
            </c:numRef>
          </c:val>
          <c:extLst>
            <c:ext xmlns:c16="http://schemas.microsoft.com/office/drawing/2014/chart" uri="{C3380CC4-5D6E-409C-BE32-E72D297353CC}">
              <c16:uniqueId val="{0000000D-08CC-4C79-9B10-7775ADAE6100}"/>
            </c:ext>
          </c:extLst>
        </c:ser>
        <c:ser>
          <c:idx val="14"/>
          <c:order val="14"/>
          <c:tx>
            <c:strRef>
              <c:f>[Auswertung_Ressourcen_manuell_HEBT_HESR_SIS100_SFRS_191028_abä_HEBT_SFRS_200525.xlsx]HEBT!$A$17</c:f>
              <c:strCache>
                <c:ptCount val="1"/>
                <c:pt idx="0">
                  <c:v>SMG_Welder_Worker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[Auswertung_Ressourcen_manuell_HEBT_HESR_SIS100_SFRS_191028_abä_HEBT_SFRS_200525.xlsx]HEBT!$B$2:$AP$2</c:f>
              <c:strCache>
                <c:ptCount val="41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 21</c:v>
                </c:pt>
                <c:pt idx="6">
                  <c:v>Nov. 21</c:v>
                </c:pt>
                <c:pt idx="7">
                  <c:v>Dez. 21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</c:strCache>
            </c:strRef>
          </c:cat>
          <c:val>
            <c:numRef>
              <c:f>[Auswertung_Ressourcen_manuell_HEBT_HESR_SIS100_SFRS_191028_abä_HEBT_SFRS_200525.xlsx]HEBT!$B$17:$AP$17</c:f>
            </c:numRef>
          </c:val>
          <c:extLst>
            <c:ext xmlns:c16="http://schemas.microsoft.com/office/drawing/2014/chart" uri="{C3380CC4-5D6E-409C-BE32-E72D297353CC}">
              <c16:uniqueId val="{0000000E-08CC-4C79-9B10-7775ADAE6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3460896"/>
        <c:axId val="483463520"/>
      </c:barChart>
      <c:catAx>
        <c:axId val="4834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3463520"/>
        <c:crosses val="autoZero"/>
        <c:auto val="1"/>
        <c:lblAlgn val="ctr"/>
        <c:lblOffset val="100"/>
        <c:noMultiLvlLbl val="0"/>
      </c:catAx>
      <c:valAx>
        <c:axId val="48346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346089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'[191112_Ressourcenasuwertung_CR#did.xlsx]Auswertung'!$A$2:$B$2</c:f>
              <c:strCache>
                <c:ptCount val="2"/>
                <c:pt idx="0">
                  <c:v>CR</c:v>
                </c:pt>
                <c:pt idx="1">
                  <c:v>SMG_Alignment_Engineer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'[191112_Ressourcenasuwertung_CR#did.xlsx]Auswertung'!$C$2:$M$2</c:f>
            </c:numRef>
          </c:val>
          <c:extLst>
            <c:ext xmlns:c16="http://schemas.microsoft.com/office/drawing/2014/chart" uri="{C3380CC4-5D6E-409C-BE32-E72D297353CC}">
              <c16:uniqueId val="{00000000-AD44-46CF-9AF5-04B0DCD94929}"/>
            </c:ext>
          </c:extLst>
        </c:ser>
        <c:ser>
          <c:idx val="1"/>
          <c:order val="1"/>
          <c:tx>
            <c:strRef>
              <c:f>'[191112_Ressourcenasuwertung_CR#did.xlsx]Auswertung'!$A$3:$B$3</c:f>
              <c:strCache>
                <c:ptCount val="2"/>
                <c:pt idx="0">
                  <c:v>CR</c:v>
                </c:pt>
                <c:pt idx="1">
                  <c:v>SMG_Alignment_Technician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'[191112_Ressourcenasuwertung_CR#did.xlsx]Auswertung'!$C$3:$M$3</c:f>
            </c:numRef>
          </c:val>
          <c:extLst>
            <c:ext xmlns:c16="http://schemas.microsoft.com/office/drawing/2014/chart" uri="{C3380CC4-5D6E-409C-BE32-E72D297353CC}">
              <c16:uniqueId val="{00000001-AD44-46CF-9AF5-04B0DCD94929}"/>
            </c:ext>
          </c:extLst>
        </c:ser>
        <c:ser>
          <c:idx val="2"/>
          <c:order val="2"/>
          <c:tx>
            <c:strRef>
              <c:f>'[191112_Ressourcenasuwertung_CR#did.xlsx]Auswertung'!$A$4:$B$4</c:f>
              <c:strCache>
                <c:ptCount val="2"/>
                <c:pt idx="0">
                  <c:v>CR</c:v>
                </c:pt>
                <c:pt idx="1">
                  <c:v>SMG_Electrician_Engineer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'[191112_Ressourcenasuwertung_CR#did.xlsx]Auswertung'!$C$4:$M$4</c:f>
            </c:numRef>
          </c:val>
          <c:extLst>
            <c:ext xmlns:c16="http://schemas.microsoft.com/office/drawing/2014/chart" uri="{C3380CC4-5D6E-409C-BE32-E72D297353CC}">
              <c16:uniqueId val="{00000002-AD44-46CF-9AF5-04B0DCD94929}"/>
            </c:ext>
          </c:extLst>
        </c:ser>
        <c:ser>
          <c:idx val="3"/>
          <c:order val="3"/>
          <c:tx>
            <c:strRef>
              <c:f>'[191112_Ressourcenasuwertung_CR#did.xlsx]Auswertung'!$A$5:$B$5</c:f>
              <c:strCache>
                <c:ptCount val="2"/>
                <c:pt idx="0">
                  <c:v>CR</c:v>
                </c:pt>
                <c:pt idx="1">
                  <c:v>SMG_Electrician_Technician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'[191112_Ressourcenasuwertung_CR#did.xlsx]Auswertung'!$C$5:$M$5</c:f>
            </c:numRef>
          </c:val>
          <c:extLst>
            <c:ext xmlns:c16="http://schemas.microsoft.com/office/drawing/2014/chart" uri="{C3380CC4-5D6E-409C-BE32-E72D297353CC}">
              <c16:uniqueId val="{00000003-AD44-46CF-9AF5-04B0DCD94929}"/>
            </c:ext>
          </c:extLst>
        </c:ser>
        <c:ser>
          <c:idx val="4"/>
          <c:order val="4"/>
          <c:tx>
            <c:strRef>
              <c:f>'[191112_Ressourcenasuwertung_CR#did.xlsx]Auswertung'!$A$6:$B$6</c:f>
              <c:strCache>
                <c:ptCount val="2"/>
                <c:pt idx="0">
                  <c:v>CR</c:v>
                </c:pt>
                <c:pt idx="1">
                  <c:v>SMG_Electrician_Worker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'[191112_Ressourcenasuwertung_CR#did.xlsx]Auswertung'!$C$6:$M$6</c:f>
            </c:numRef>
          </c:val>
          <c:extLst>
            <c:ext xmlns:c16="http://schemas.microsoft.com/office/drawing/2014/chart" uri="{C3380CC4-5D6E-409C-BE32-E72D297353CC}">
              <c16:uniqueId val="{00000004-AD44-46CF-9AF5-04B0DCD94929}"/>
            </c:ext>
          </c:extLst>
        </c:ser>
        <c:ser>
          <c:idx val="5"/>
          <c:order val="5"/>
          <c:tx>
            <c:strRef>
              <c:f>'[191112_Ressourcenasuwertung_CR#did.xlsx]Auswertung'!$A$7:$B$7</c:f>
              <c:strCache>
                <c:ptCount val="2"/>
                <c:pt idx="0">
                  <c:v>CR</c:v>
                </c:pt>
                <c:pt idx="1">
                  <c:v>SMG_Logistic_Engineer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'[191112_Ressourcenasuwertung_CR#did.xlsx]Auswertung'!$C$7:$M$7</c:f>
            </c:numRef>
          </c:val>
          <c:extLst>
            <c:ext xmlns:c16="http://schemas.microsoft.com/office/drawing/2014/chart" uri="{C3380CC4-5D6E-409C-BE32-E72D297353CC}">
              <c16:uniqueId val="{00000005-AD44-46CF-9AF5-04B0DCD94929}"/>
            </c:ext>
          </c:extLst>
        </c:ser>
        <c:ser>
          <c:idx val="6"/>
          <c:order val="6"/>
          <c:tx>
            <c:strRef>
              <c:f>'[191112_Ressourcenasuwertung_CR#did.xlsx]Auswertung'!$A$8:$B$8</c:f>
              <c:strCache>
                <c:ptCount val="2"/>
                <c:pt idx="0">
                  <c:v>CR</c:v>
                </c:pt>
                <c:pt idx="1">
                  <c:v>SMG_Logistic_Technician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'[191112_Ressourcenasuwertung_CR#did.xlsx]Auswertung'!$C$8:$M$8</c:f>
            </c:numRef>
          </c:val>
          <c:extLst>
            <c:ext xmlns:c16="http://schemas.microsoft.com/office/drawing/2014/chart" uri="{C3380CC4-5D6E-409C-BE32-E72D297353CC}">
              <c16:uniqueId val="{00000006-AD44-46CF-9AF5-04B0DCD94929}"/>
            </c:ext>
          </c:extLst>
        </c:ser>
        <c:ser>
          <c:idx val="7"/>
          <c:order val="7"/>
          <c:tx>
            <c:strRef>
              <c:f>'[191112_Ressourcenasuwertung_CR#did.xlsx]Auswertung'!$A$9:$B$9</c:f>
              <c:strCache>
                <c:ptCount val="2"/>
                <c:pt idx="0">
                  <c:v>CR</c:v>
                </c:pt>
                <c:pt idx="1">
                  <c:v>SMG_Logistic_Worker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'[191112_Ressourcenasuwertung_CR#did.xlsx]Auswertung'!$C$9:$M$9</c:f>
            </c:numRef>
          </c:val>
          <c:extLst>
            <c:ext xmlns:c16="http://schemas.microsoft.com/office/drawing/2014/chart" uri="{C3380CC4-5D6E-409C-BE32-E72D297353CC}">
              <c16:uniqueId val="{00000007-AD44-46CF-9AF5-04B0DCD94929}"/>
            </c:ext>
          </c:extLst>
        </c:ser>
        <c:ser>
          <c:idx val="8"/>
          <c:order val="8"/>
          <c:tx>
            <c:strRef>
              <c:f>'[191112_Ressourcenasuwertung_CR#did.xlsx]Auswertung'!$A$10:$B$10</c:f>
              <c:strCache>
                <c:ptCount val="2"/>
                <c:pt idx="0">
                  <c:v>CR</c:v>
                </c:pt>
                <c:pt idx="1">
                  <c:v>SMG_Mechanic_Engineer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'[191112_Ressourcenasuwertung_CR#did.xlsx]Auswertung'!$C$10:$M$10</c:f>
              <c:numCache>
                <c:formatCode>General</c:formatCode>
                <c:ptCount val="11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7">
                  <c:v>2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44-46CF-9AF5-04B0DCD94929}"/>
            </c:ext>
          </c:extLst>
        </c:ser>
        <c:ser>
          <c:idx val="9"/>
          <c:order val="9"/>
          <c:tx>
            <c:strRef>
              <c:f>'[191112_Ressourcenasuwertung_CR#did.xlsx]Auswertung'!$A$11:$B$11</c:f>
              <c:strCache>
                <c:ptCount val="2"/>
                <c:pt idx="0">
                  <c:v>CR</c:v>
                </c:pt>
                <c:pt idx="1">
                  <c:v>SMG_Mechanic_Technician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'[191112_Ressourcenasuwertung_CR#did.xlsx]Auswertung'!$C$11:$M$11</c:f>
              <c:numCache>
                <c:formatCode>General</c:formatCode>
                <c:ptCount val="11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7">
                  <c:v>2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D44-46CF-9AF5-04B0DCD94929}"/>
            </c:ext>
          </c:extLst>
        </c:ser>
        <c:ser>
          <c:idx val="10"/>
          <c:order val="10"/>
          <c:tx>
            <c:strRef>
              <c:f>'[191112_Ressourcenasuwertung_CR#did.xlsx]Auswertung'!$A$12:$B$12</c:f>
              <c:strCache>
                <c:ptCount val="2"/>
                <c:pt idx="0">
                  <c:v>CR</c:v>
                </c:pt>
                <c:pt idx="1">
                  <c:v>SMG_Mechanic_Worker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'[191112_Ressourcenasuwertung_CR#did.xlsx]Auswertung'!$C$12:$M$12</c:f>
              <c:numCache>
                <c:formatCode>General</c:formatCode>
                <c:ptCount val="11"/>
                <c:pt idx="0">
                  <c:v>12</c:v>
                </c:pt>
                <c:pt idx="1">
                  <c:v>20</c:v>
                </c:pt>
                <c:pt idx="2">
                  <c:v>12</c:v>
                </c:pt>
                <c:pt idx="3">
                  <c:v>8</c:v>
                </c:pt>
                <c:pt idx="4">
                  <c:v>16</c:v>
                </c:pt>
                <c:pt idx="5">
                  <c:v>8</c:v>
                </c:pt>
                <c:pt idx="7">
                  <c:v>8</c:v>
                </c:pt>
                <c:pt idx="8">
                  <c:v>16</c:v>
                </c:pt>
                <c:pt idx="9">
                  <c:v>16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44-46CF-9AF5-04B0DCD94929}"/>
            </c:ext>
          </c:extLst>
        </c:ser>
        <c:ser>
          <c:idx val="11"/>
          <c:order val="11"/>
          <c:tx>
            <c:strRef>
              <c:f>'[191112_Ressourcenasuwertung_CR#did.xlsx]Auswertung'!$A$13:$B$13</c:f>
              <c:strCache>
                <c:ptCount val="2"/>
                <c:pt idx="0">
                  <c:v>CR</c:v>
                </c:pt>
                <c:pt idx="1">
                  <c:v>SMG_Scientist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'[191112_Ressourcenasuwertung_CR#did.xlsx]Auswertung'!$C$13:$M$13</c:f>
            </c:numRef>
          </c:val>
          <c:extLst>
            <c:ext xmlns:c16="http://schemas.microsoft.com/office/drawing/2014/chart" uri="{C3380CC4-5D6E-409C-BE32-E72D297353CC}">
              <c16:uniqueId val="{0000000B-AD44-46CF-9AF5-04B0DCD94929}"/>
            </c:ext>
          </c:extLst>
        </c:ser>
        <c:ser>
          <c:idx val="12"/>
          <c:order val="12"/>
          <c:tx>
            <c:strRef>
              <c:f>'[191112_Ressourcenasuwertung_CR#did.xlsx]Auswertung'!$A$14:$B$14</c:f>
              <c:strCache>
                <c:ptCount val="2"/>
                <c:pt idx="0">
                  <c:v>CR</c:v>
                </c:pt>
                <c:pt idx="1">
                  <c:v>SMG_Welder_Engineer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'[191112_Ressourcenasuwertung_CR#did.xlsx]Auswertung'!$C$14:$M$14</c:f>
            </c:numRef>
          </c:val>
          <c:extLst>
            <c:ext xmlns:c16="http://schemas.microsoft.com/office/drawing/2014/chart" uri="{C3380CC4-5D6E-409C-BE32-E72D297353CC}">
              <c16:uniqueId val="{0000000C-AD44-46CF-9AF5-04B0DCD94929}"/>
            </c:ext>
          </c:extLst>
        </c:ser>
        <c:ser>
          <c:idx val="13"/>
          <c:order val="13"/>
          <c:tx>
            <c:strRef>
              <c:f>'[191112_Ressourcenasuwertung_CR#did.xlsx]Auswertung'!$A$15:$B$15</c:f>
              <c:strCache>
                <c:ptCount val="2"/>
                <c:pt idx="0">
                  <c:v>CR</c:v>
                </c:pt>
                <c:pt idx="1">
                  <c:v>SMG_Welder_Technician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'[191112_Ressourcenasuwertung_CR#did.xlsx]Auswertung'!$C$15:$M$15</c:f>
            </c:numRef>
          </c:val>
          <c:extLst>
            <c:ext xmlns:c16="http://schemas.microsoft.com/office/drawing/2014/chart" uri="{C3380CC4-5D6E-409C-BE32-E72D297353CC}">
              <c16:uniqueId val="{0000000D-AD44-46CF-9AF5-04B0DCD94929}"/>
            </c:ext>
          </c:extLst>
        </c:ser>
        <c:ser>
          <c:idx val="14"/>
          <c:order val="14"/>
          <c:tx>
            <c:strRef>
              <c:f>'[191112_Ressourcenasuwertung_CR#did.xlsx]Auswertung'!$A$16:$B$16</c:f>
              <c:strCache>
                <c:ptCount val="2"/>
                <c:pt idx="0">
                  <c:v>CR</c:v>
                </c:pt>
                <c:pt idx="1">
                  <c:v>SMG_Welder_Worker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'[191112_Ressourcenasuwertung_CR#did.xlsx]Auswertung'!$C$16:$M$16</c:f>
            </c:numRef>
          </c:val>
          <c:extLst>
            <c:ext xmlns:c16="http://schemas.microsoft.com/office/drawing/2014/chart" uri="{C3380CC4-5D6E-409C-BE32-E72D297353CC}">
              <c16:uniqueId val="{0000000E-AD44-46CF-9AF5-04B0DCD94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2757160"/>
        <c:axId val="452758472"/>
      </c:barChart>
      <c:catAx>
        <c:axId val="45275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2758472"/>
        <c:crosses val="autoZero"/>
        <c:auto val="1"/>
        <c:lblAlgn val="ctr"/>
        <c:lblOffset val="100"/>
        <c:noMultiLvlLbl val="0"/>
      </c:catAx>
      <c:valAx>
        <c:axId val="452758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2757160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'[191112_Ressourcenasuwertung_CR#did.xlsx]Auswertung'!$A$2:$B$2</c:f>
              <c:strCache>
                <c:ptCount val="2"/>
                <c:pt idx="0">
                  <c:v>CR</c:v>
                </c:pt>
                <c:pt idx="1">
                  <c:v>SMG_Alignment_Engineer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'[191112_Ressourcenasuwertung_CR#did.xlsx]Auswertung'!$C$2:$M$2</c:f>
            </c:numRef>
          </c:val>
          <c:extLst>
            <c:ext xmlns:c16="http://schemas.microsoft.com/office/drawing/2014/chart" uri="{C3380CC4-5D6E-409C-BE32-E72D297353CC}">
              <c16:uniqueId val="{00000000-A568-4AE1-A8AF-389D9B401DB3}"/>
            </c:ext>
          </c:extLst>
        </c:ser>
        <c:ser>
          <c:idx val="1"/>
          <c:order val="1"/>
          <c:tx>
            <c:strRef>
              <c:f>'[191112_Ressourcenasuwertung_CR#did.xlsx]Auswertung'!$A$3:$B$3</c:f>
              <c:strCache>
                <c:ptCount val="2"/>
                <c:pt idx="0">
                  <c:v>CR</c:v>
                </c:pt>
                <c:pt idx="1">
                  <c:v>SMG_Alignment_Technician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'[191112_Ressourcenasuwertung_CR#did.xlsx]Auswertung'!$C$3:$M$3</c:f>
            </c:numRef>
          </c:val>
          <c:extLst>
            <c:ext xmlns:c16="http://schemas.microsoft.com/office/drawing/2014/chart" uri="{C3380CC4-5D6E-409C-BE32-E72D297353CC}">
              <c16:uniqueId val="{00000001-A568-4AE1-A8AF-389D9B401DB3}"/>
            </c:ext>
          </c:extLst>
        </c:ser>
        <c:ser>
          <c:idx val="2"/>
          <c:order val="2"/>
          <c:tx>
            <c:strRef>
              <c:f>'[191112_Ressourcenasuwertung_CR#did.xlsx]Auswertung'!$A$4:$B$4</c:f>
              <c:strCache>
                <c:ptCount val="2"/>
                <c:pt idx="0">
                  <c:v>CR</c:v>
                </c:pt>
                <c:pt idx="1">
                  <c:v>SMG_Electrician_Engineer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'[191112_Ressourcenasuwertung_CR#did.xlsx]Auswertung'!$C$4:$M$4</c:f>
            </c:numRef>
          </c:val>
          <c:extLst>
            <c:ext xmlns:c16="http://schemas.microsoft.com/office/drawing/2014/chart" uri="{C3380CC4-5D6E-409C-BE32-E72D297353CC}">
              <c16:uniqueId val="{00000002-A568-4AE1-A8AF-389D9B401DB3}"/>
            </c:ext>
          </c:extLst>
        </c:ser>
        <c:ser>
          <c:idx val="3"/>
          <c:order val="3"/>
          <c:tx>
            <c:strRef>
              <c:f>'[191112_Ressourcenasuwertung_CR#did.xlsx]Auswertung'!$A$5:$B$5</c:f>
              <c:strCache>
                <c:ptCount val="2"/>
                <c:pt idx="0">
                  <c:v>CR</c:v>
                </c:pt>
                <c:pt idx="1">
                  <c:v>SMG_Electrician_Technician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'[191112_Ressourcenasuwertung_CR#did.xlsx]Auswertung'!$C$5:$M$5</c:f>
            </c:numRef>
          </c:val>
          <c:extLst>
            <c:ext xmlns:c16="http://schemas.microsoft.com/office/drawing/2014/chart" uri="{C3380CC4-5D6E-409C-BE32-E72D297353CC}">
              <c16:uniqueId val="{00000003-A568-4AE1-A8AF-389D9B401DB3}"/>
            </c:ext>
          </c:extLst>
        </c:ser>
        <c:ser>
          <c:idx val="4"/>
          <c:order val="4"/>
          <c:tx>
            <c:strRef>
              <c:f>'[191112_Ressourcenasuwertung_CR#did.xlsx]Auswertung'!$A$6:$B$6</c:f>
              <c:strCache>
                <c:ptCount val="2"/>
                <c:pt idx="0">
                  <c:v>CR</c:v>
                </c:pt>
                <c:pt idx="1">
                  <c:v>SMG_Electrician_Worker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'[191112_Ressourcenasuwertung_CR#did.xlsx]Auswertung'!$C$6:$M$6</c:f>
              <c:numCache>
                <c:formatCode>General</c:formatCode>
                <c:ptCount val="11"/>
                <c:pt idx="0">
                  <c:v>6</c:v>
                </c:pt>
                <c:pt idx="1">
                  <c:v>10</c:v>
                </c:pt>
                <c:pt idx="2">
                  <c:v>6</c:v>
                </c:pt>
                <c:pt idx="3">
                  <c:v>4</c:v>
                </c:pt>
                <c:pt idx="4">
                  <c:v>8</c:v>
                </c:pt>
                <c:pt idx="5">
                  <c:v>4</c:v>
                </c:pt>
                <c:pt idx="7">
                  <c:v>4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68-4AE1-A8AF-389D9B401DB3}"/>
            </c:ext>
          </c:extLst>
        </c:ser>
        <c:ser>
          <c:idx val="5"/>
          <c:order val="5"/>
          <c:tx>
            <c:strRef>
              <c:f>'[191112_Ressourcenasuwertung_CR#did.xlsx]Auswertung'!$A$7:$B$7</c:f>
              <c:strCache>
                <c:ptCount val="2"/>
                <c:pt idx="0">
                  <c:v>CR</c:v>
                </c:pt>
                <c:pt idx="1">
                  <c:v>SMG_Logistic_Engineer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'[191112_Ressourcenasuwertung_CR#did.xlsx]Auswertung'!$C$7:$M$7</c:f>
            </c:numRef>
          </c:val>
          <c:extLst>
            <c:ext xmlns:c16="http://schemas.microsoft.com/office/drawing/2014/chart" uri="{C3380CC4-5D6E-409C-BE32-E72D297353CC}">
              <c16:uniqueId val="{00000005-A568-4AE1-A8AF-389D9B401DB3}"/>
            </c:ext>
          </c:extLst>
        </c:ser>
        <c:ser>
          <c:idx val="6"/>
          <c:order val="6"/>
          <c:tx>
            <c:strRef>
              <c:f>'[191112_Ressourcenasuwertung_CR#did.xlsx]Auswertung'!$A$8:$B$8</c:f>
              <c:strCache>
                <c:ptCount val="2"/>
                <c:pt idx="0">
                  <c:v>CR</c:v>
                </c:pt>
                <c:pt idx="1">
                  <c:v>SMG_Logistic_Technician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'[191112_Ressourcenasuwertung_CR#did.xlsx]Auswertung'!$C$8:$M$8</c:f>
            </c:numRef>
          </c:val>
          <c:extLst>
            <c:ext xmlns:c16="http://schemas.microsoft.com/office/drawing/2014/chart" uri="{C3380CC4-5D6E-409C-BE32-E72D297353CC}">
              <c16:uniqueId val="{00000006-A568-4AE1-A8AF-389D9B401DB3}"/>
            </c:ext>
          </c:extLst>
        </c:ser>
        <c:ser>
          <c:idx val="7"/>
          <c:order val="7"/>
          <c:tx>
            <c:strRef>
              <c:f>'[191112_Ressourcenasuwertung_CR#did.xlsx]Auswertung'!$A$9:$B$9</c:f>
              <c:strCache>
                <c:ptCount val="2"/>
                <c:pt idx="0">
                  <c:v>CR</c:v>
                </c:pt>
                <c:pt idx="1">
                  <c:v>SMG_Logistic_Worker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'[191112_Ressourcenasuwertung_CR#did.xlsx]Auswertung'!$C$9:$M$9</c:f>
            </c:numRef>
          </c:val>
          <c:extLst>
            <c:ext xmlns:c16="http://schemas.microsoft.com/office/drawing/2014/chart" uri="{C3380CC4-5D6E-409C-BE32-E72D297353CC}">
              <c16:uniqueId val="{00000007-A568-4AE1-A8AF-389D9B401DB3}"/>
            </c:ext>
          </c:extLst>
        </c:ser>
        <c:ser>
          <c:idx val="8"/>
          <c:order val="8"/>
          <c:tx>
            <c:strRef>
              <c:f>'[191112_Ressourcenasuwertung_CR#did.xlsx]Auswertung'!$A$10:$B$10</c:f>
              <c:strCache>
                <c:ptCount val="2"/>
                <c:pt idx="0">
                  <c:v>CR</c:v>
                </c:pt>
                <c:pt idx="1">
                  <c:v>SMG_Mechanic_Engineer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'[191112_Ressourcenasuwertung_CR#did.xlsx]Auswertung'!$C$10:$M$10</c:f>
            </c:numRef>
          </c:val>
          <c:extLst>
            <c:ext xmlns:c16="http://schemas.microsoft.com/office/drawing/2014/chart" uri="{C3380CC4-5D6E-409C-BE32-E72D297353CC}">
              <c16:uniqueId val="{00000008-A568-4AE1-A8AF-389D9B401DB3}"/>
            </c:ext>
          </c:extLst>
        </c:ser>
        <c:ser>
          <c:idx val="9"/>
          <c:order val="9"/>
          <c:tx>
            <c:strRef>
              <c:f>'[191112_Ressourcenasuwertung_CR#did.xlsx]Auswertung'!$A$11:$B$11</c:f>
              <c:strCache>
                <c:ptCount val="2"/>
                <c:pt idx="0">
                  <c:v>CR</c:v>
                </c:pt>
                <c:pt idx="1">
                  <c:v>SMG_Mechanic_Technician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'[191112_Ressourcenasuwertung_CR#did.xlsx]Auswertung'!$C$11:$M$11</c:f>
            </c:numRef>
          </c:val>
          <c:extLst>
            <c:ext xmlns:c16="http://schemas.microsoft.com/office/drawing/2014/chart" uri="{C3380CC4-5D6E-409C-BE32-E72D297353CC}">
              <c16:uniqueId val="{00000009-A568-4AE1-A8AF-389D9B401DB3}"/>
            </c:ext>
          </c:extLst>
        </c:ser>
        <c:ser>
          <c:idx val="10"/>
          <c:order val="10"/>
          <c:tx>
            <c:strRef>
              <c:f>'[191112_Ressourcenasuwertung_CR#did.xlsx]Auswertung'!$A$12:$B$12</c:f>
              <c:strCache>
                <c:ptCount val="2"/>
                <c:pt idx="0">
                  <c:v>CR</c:v>
                </c:pt>
                <c:pt idx="1">
                  <c:v>SMG_Mechanic_Worker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'[191112_Ressourcenasuwertung_CR#did.xlsx]Auswertung'!$C$12:$M$12</c:f>
            </c:numRef>
          </c:val>
          <c:extLst>
            <c:ext xmlns:c16="http://schemas.microsoft.com/office/drawing/2014/chart" uri="{C3380CC4-5D6E-409C-BE32-E72D297353CC}">
              <c16:uniqueId val="{0000000A-A568-4AE1-A8AF-389D9B401DB3}"/>
            </c:ext>
          </c:extLst>
        </c:ser>
        <c:ser>
          <c:idx val="11"/>
          <c:order val="11"/>
          <c:tx>
            <c:strRef>
              <c:f>'[191112_Ressourcenasuwertung_CR#did.xlsx]Auswertung'!$A$13:$B$13</c:f>
              <c:strCache>
                <c:ptCount val="2"/>
                <c:pt idx="0">
                  <c:v>CR</c:v>
                </c:pt>
                <c:pt idx="1">
                  <c:v>SMG_Scientist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'[191112_Ressourcenasuwertung_CR#did.xlsx]Auswertung'!$C$13:$M$13</c:f>
            </c:numRef>
          </c:val>
          <c:extLst>
            <c:ext xmlns:c16="http://schemas.microsoft.com/office/drawing/2014/chart" uri="{C3380CC4-5D6E-409C-BE32-E72D297353CC}">
              <c16:uniqueId val="{0000000B-A568-4AE1-A8AF-389D9B401DB3}"/>
            </c:ext>
          </c:extLst>
        </c:ser>
        <c:ser>
          <c:idx val="12"/>
          <c:order val="12"/>
          <c:tx>
            <c:strRef>
              <c:f>'[191112_Ressourcenasuwertung_CR#did.xlsx]Auswertung'!$A$14:$B$14</c:f>
              <c:strCache>
                <c:ptCount val="2"/>
                <c:pt idx="0">
                  <c:v>CR</c:v>
                </c:pt>
                <c:pt idx="1">
                  <c:v>SMG_Welder_Engineer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'[191112_Ressourcenasuwertung_CR#did.xlsx]Auswertung'!$C$14:$M$14</c:f>
            </c:numRef>
          </c:val>
          <c:extLst>
            <c:ext xmlns:c16="http://schemas.microsoft.com/office/drawing/2014/chart" uri="{C3380CC4-5D6E-409C-BE32-E72D297353CC}">
              <c16:uniqueId val="{0000000C-A568-4AE1-A8AF-389D9B401DB3}"/>
            </c:ext>
          </c:extLst>
        </c:ser>
        <c:ser>
          <c:idx val="13"/>
          <c:order val="13"/>
          <c:tx>
            <c:strRef>
              <c:f>'[191112_Ressourcenasuwertung_CR#did.xlsx]Auswertung'!$A$15:$B$15</c:f>
              <c:strCache>
                <c:ptCount val="2"/>
                <c:pt idx="0">
                  <c:v>CR</c:v>
                </c:pt>
                <c:pt idx="1">
                  <c:v>SMG_Welder_Technician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'[191112_Ressourcenasuwertung_CR#did.xlsx]Auswertung'!$C$15:$M$15</c:f>
            </c:numRef>
          </c:val>
          <c:extLst>
            <c:ext xmlns:c16="http://schemas.microsoft.com/office/drawing/2014/chart" uri="{C3380CC4-5D6E-409C-BE32-E72D297353CC}">
              <c16:uniqueId val="{0000000D-A568-4AE1-A8AF-389D9B401DB3}"/>
            </c:ext>
          </c:extLst>
        </c:ser>
        <c:ser>
          <c:idx val="14"/>
          <c:order val="14"/>
          <c:tx>
            <c:strRef>
              <c:f>'[191112_Ressourcenasuwertung_CR#did.xlsx]Auswertung'!$A$16:$B$16</c:f>
              <c:strCache>
                <c:ptCount val="2"/>
                <c:pt idx="0">
                  <c:v>CR</c:v>
                </c:pt>
                <c:pt idx="1">
                  <c:v>SMG_Welder_Worker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'[191112_Ressourcenasuwertung_CR#did.xlsx]Auswertung'!$C$1:$M$1</c:f>
              <c:strCache>
                <c:ptCount val="11"/>
                <c:pt idx="0">
                  <c:v>Jan. 23</c:v>
                </c:pt>
                <c:pt idx="1">
                  <c:v>Feb. 23</c:v>
                </c:pt>
                <c:pt idx="2">
                  <c:v>Mrz. 23</c:v>
                </c:pt>
                <c:pt idx="3">
                  <c:v>Apr. 23</c:v>
                </c:pt>
                <c:pt idx="4">
                  <c:v>Mai. 23</c:v>
                </c:pt>
                <c:pt idx="5">
                  <c:v>Jun. 23</c:v>
                </c:pt>
                <c:pt idx="6">
                  <c:v>Jul. 23</c:v>
                </c:pt>
                <c:pt idx="7">
                  <c:v>Aug. 23</c:v>
                </c:pt>
                <c:pt idx="8">
                  <c:v>Sep. 23</c:v>
                </c:pt>
                <c:pt idx="9">
                  <c:v>Okt. 23</c:v>
                </c:pt>
                <c:pt idx="10">
                  <c:v>Nov. 23</c:v>
                </c:pt>
              </c:strCache>
            </c:strRef>
          </c:cat>
          <c:val>
            <c:numRef>
              <c:f>'[191112_Ressourcenasuwertung_CR#did.xlsx]Auswertung'!$C$16:$M$16</c:f>
            </c:numRef>
          </c:val>
          <c:extLst>
            <c:ext xmlns:c16="http://schemas.microsoft.com/office/drawing/2014/chart" uri="{C3380CC4-5D6E-409C-BE32-E72D297353CC}">
              <c16:uniqueId val="{0000000E-A568-4AE1-A8AF-389D9B401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2757160"/>
        <c:axId val="452758472"/>
      </c:barChart>
      <c:catAx>
        <c:axId val="45275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2758472"/>
        <c:crosses val="autoZero"/>
        <c:auto val="1"/>
        <c:lblAlgn val="ctr"/>
        <c:lblOffset val="100"/>
        <c:noMultiLvlLbl val="0"/>
      </c:catAx>
      <c:valAx>
        <c:axId val="452758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2757160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66986140307122E-2"/>
          <c:y val="3.4527410822086775E-2"/>
          <c:w val="0.9465363831783471"/>
          <c:h val="0.738680514605230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[Auswertung_Ressourcen_manuell_HEBT_HESR_SIS100_SFRS_191028_abä_HEBT_SFRS_200525.xlsx]SFRS!$A$3</c:f>
              <c:strCache>
                <c:ptCount val="1"/>
                <c:pt idx="0">
                  <c:v>SMG_Alignment_Engineer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[Auswertung_Ressourcen_manuell_HEBT_HESR_SIS100_SFRS_191028_abä_HEBT_SFRS_200525.xlsx]SFRS!$B$3:$AS$3</c:f>
            </c:numRef>
          </c:val>
          <c:extLst>
            <c:ext xmlns:c16="http://schemas.microsoft.com/office/drawing/2014/chart" uri="{C3380CC4-5D6E-409C-BE32-E72D297353CC}">
              <c16:uniqueId val="{00000000-9804-4CF8-AA25-DC8751CC27EE}"/>
            </c:ext>
          </c:extLst>
        </c:ser>
        <c:ser>
          <c:idx val="1"/>
          <c:order val="1"/>
          <c:tx>
            <c:strRef>
              <c:f>[Auswertung_Ressourcen_manuell_HEBT_HESR_SIS100_SFRS_191028_abä_HEBT_SFRS_200525.xlsx]SFRS!$A$4</c:f>
              <c:strCache>
                <c:ptCount val="1"/>
                <c:pt idx="0">
                  <c:v>SMG_Alignment_Technician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[Auswertung_Ressourcen_manuell_HEBT_HESR_SIS100_SFRS_191028_abä_HEBT_SFRS_200525.xlsx]SFRS!$B$4:$AS$4</c:f>
            </c:numRef>
          </c:val>
          <c:extLst>
            <c:ext xmlns:c16="http://schemas.microsoft.com/office/drawing/2014/chart" uri="{C3380CC4-5D6E-409C-BE32-E72D297353CC}">
              <c16:uniqueId val="{00000001-9804-4CF8-AA25-DC8751CC27EE}"/>
            </c:ext>
          </c:extLst>
        </c:ser>
        <c:ser>
          <c:idx val="2"/>
          <c:order val="2"/>
          <c:tx>
            <c:strRef>
              <c:f>[Auswertung_Ressourcen_manuell_HEBT_HESR_SIS100_SFRS_191028_abä_HEBT_SFRS_200525.xlsx]SFRS!$A$5</c:f>
              <c:strCache>
                <c:ptCount val="1"/>
                <c:pt idx="0">
                  <c:v>SMG_Electrician_Engineer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[Auswertung_Ressourcen_manuell_HEBT_HESR_SIS100_SFRS_191028_abä_HEBT_SFRS_200525.xlsx]SFRS!$B$5:$AS$5</c:f>
            </c:numRef>
          </c:val>
          <c:extLst>
            <c:ext xmlns:c16="http://schemas.microsoft.com/office/drawing/2014/chart" uri="{C3380CC4-5D6E-409C-BE32-E72D297353CC}">
              <c16:uniqueId val="{00000002-9804-4CF8-AA25-DC8751CC27EE}"/>
            </c:ext>
          </c:extLst>
        </c:ser>
        <c:ser>
          <c:idx val="3"/>
          <c:order val="3"/>
          <c:tx>
            <c:strRef>
              <c:f>[Auswertung_Ressourcen_manuell_HEBT_HESR_SIS100_SFRS_191028_abä_HEBT_SFRS_200525.xlsx]SFRS!$A$6</c:f>
              <c:strCache>
                <c:ptCount val="1"/>
                <c:pt idx="0">
                  <c:v>SMG_Electrician_Technician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[Auswertung_Ressourcen_manuell_HEBT_HESR_SIS100_SFRS_191028_abä_HEBT_SFRS_200525.xlsx]SFRS!$B$6:$AS$6</c:f>
            </c:numRef>
          </c:val>
          <c:extLst>
            <c:ext xmlns:c16="http://schemas.microsoft.com/office/drawing/2014/chart" uri="{C3380CC4-5D6E-409C-BE32-E72D297353CC}">
              <c16:uniqueId val="{00000003-9804-4CF8-AA25-DC8751CC27EE}"/>
            </c:ext>
          </c:extLst>
        </c:ser>
        <c:ser>
          <c:idx val="4"/>
          <c:order val="4"/>
          <c:tx>
            <c:strRef>
              <c:f>[Auswertung_Ressourcen_manuell_HEBT_HESR_SIS100_SFRS_191028_abä_HEBT_SFRS_200525.xlsx]SFRS!$A$7</c:f>
              <c:strCache>
                <c:ptCount val="1"/>
                <c:pt idx="0">
                  <c:v>SMG_Electrician_Worker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[Auswertung_Ressourcen_manuell_HEBT_HESR_SIS100_SFRS_191028_abä_HEBT_SFRS_200525.xlsx]SFRS!$B$7:$AS$7</c:f>
            </c:numRef>
          </c:val>
          <c:extLst>
            <c:ext xmlns:c16="http://schemas.microsoft.com/office/drawing/2014/chart" uri="{C3380CC4-5D6E-409C-BE32-E72D297353CC}">
              <c16:uniqueId val="{00000004-9804-4CF8-AA25-DC8751CC27EE}"/>
            </c:ext>
          </c:extLst>
        </c:ser>
        <c:ser>
          <c:idx val="5"/>
          <c:order val="5"/>
          <c:tx>
            <c:strRef>
              <c:f>[Auswertung_Ressourcen_manuell_HEBT_HESR_SIS100_SFRS_191028_abä_HEBT_SFRS_200525.xlsx]SFRS!$A$8</c:f>
              <c:strCache>
                <c:ptCount val="1"/>
                <c:pt idx="0">
                  <c:v>SMG_Logistic_Engineer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[Auswertung_Ressourcen_manuell_HEBT_HESR_SIS100_SFRS_191028_abä_HEBT_SFRS_200525.xlsx]SFRS!$B$8:$AS$8</c:f>
            </c:numRef>
          </c:val>
          <c:extLst>
            <c:ext xmlns:c16="http://schemas.microsoft.com/office/drawing/2014/chart" uri="{C3380CC4-5D6E-409C-BE32-E72D297353CC}">
              <c16:uniqueId val="{00000005-9804-4CF8-AA25-DC8751CC27EE}"/>
            </c:ext>
          </c:extLst>
        </c:ser>
        <c:ser>
          <c:idx val="6"/>
          <c:order val="6"/>
          <c:tx>
            <c:strRef>
              <c:f>[Auswertung_Ressourcen_manuell_HEBT_HESR_SIS100_SFRS_191028_abä_HEBT_SFRS_200525.xlsx]SFRS!$A$9</c:f>
              <c:strCache>
                <c:ptCount val="1"/>
                <c:pt idx="0">
                  <c:v>SMG_Logistic_Technician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[Auswertung_Ressourcen_manuell_HEBT_HESR_SIS100_SFRS_191028_abä_HEBT_SFRS_200525.xlsx]SFRS!$B$9:$AS$9</c:f>
            </c:numRef>
          </c:val>
          <c:extLst>
            <c:ext xmlns:c16="http://schemas.microsoft.com/office/drawing/2014/chart" uri="{C3380CC4-5D6E-409C-BE32-E72D297353CC}">
              <c16:uniqueId val="{00000006-9804-4CF8-AA25-DC8751CC27EE}"/>
            </c:ext>
          </c:extLst>
        </c:ser>
        <c:ser>
          <c:idx val="7"/>
          <c:order val="7"/>
          <c:tx>
            <c:strRef>
              <c:f>[Auswertung_Ressourcen_manuell_HEBT_HESR_SIS100_SFRS_191028_abä_HEBT_SFRS_200525.xlsx]SFRS!$A$10</c:f>
              <c:strCache>
                <c:ptCount val="1"/>
                <c:pt idx="0">
                  <c:v>SMG_Logistic_Worker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[Auswertung_Ressourcen_manuell_HEBT_HESR_SIS100_SFRS_191028_abä_HEBT_SFRS_200525.xlsx]SFRS!$B$10:$AS$10</c:f>
            </c:numRef>
          </c:val>
          <c:extLst>
            <c:ext xmlns:c16="http://schemas.microsoft.com/office/drawing/2014/chart" uri="{C3380CC4-5D6E-409C-BE32-E72D297353CC}">
              <c16:uniqueId val="{00000007-9804-4CF8-AA25-DC8751CC27EE}"/>
            </c:ext>
          </c:extLst>
        </c:ser>
        <c:ser>
          <c:idx val="8"/>
          <c:order val="8"/>
          <c:tx>
            <c:strRef>
              <c:f>[Auswertung_Ressourcen_manuell_HEBT_HESR_SIS100_SFRS_191028_abä_HEBT_SFRS_200525.xlsx]SFRS!$A$11</c:f>
              <c:strCache>
                <c:ptCount val="1"/>
                <c:pt idx="0">
                  <c:v>SMG_Mechanic_Engineer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[Auswertung_Ressourcen_manuell_HEBT_HESR_SIS100_SFRS_191028_abä_HEBT_SFRS_200525.xlsx]SFRS!$B$11:$AS$11</c:f>
              <c:numCache>
                <c:formatCode>General</c:formatCode>
                <c:ptCount val="44"/>
                <c:pt idx="0">
                  <c:v>1</c:v>
                </c:pt>
                <c:pt idx="1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5</c:v>
                </c:pt>
                <c:pt idx="32">
                  <c:v>5</c:v>
                </c:pt>
                <c:pt idx="33">
                  <c:v>10</c:v>
                </c:pt>
                <c:pt idx="34">
                  <c:v>10</c:v>
                </c:pt>
                <c:pt idx="35">
                  <c:v>9</c:v>
                </c:pt>
                <c:pt idx="36">
                  <c:v>8</c:v>
                </c:pt>
                <c:pt idx="37">
                  <c:v>8</c:v>
                </c:pt>
                <c:pt idx="38">
                  <c:v>5</c:v>
                </c:pt>
                <c:pt idx="39">
                  <c:v>4</c:v>
                </c:pt>
                <c:pt idx="40">
                  <c:v>5</c:v>
                </c:pt>
                <c:pt idx="4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804-4CF8-AA25-DC8751CC27EE}"/>
            </c:ext>
          </c:extLst>
        </c:ser>
        <c:ser>
          <c:idx val="9"/>
          <c:order val="9"/>
          <c:tx>
            <c:strRef>
              <c:f>[Auswertung_Ressourcen_manuell_HEBT_HESR_SIS100_SFRS_191028_abä_HEBT_SFRS_200525.xlsx]SFRS!$A$12</c:f>
              <c:strCache>
                <c:ptCount val="1"/>
                <c:pt idx="0">
                  <c:v>SMG_Mechanic_Technician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[Auswertung_Ressourcen_manuell_HEBT_HESR_SIS100_SFRS_191028_abä_HEBT_SFRS_200525.xlsx]SFRS!$B$12:$AS$12</c:f>
              <c:numCache>
                <c:formatCode>General</c:formatCode>
                <c:ptCount val="44"/>
                <c:pt idx="0">
                  <c:v>1</c:v>
                </c:pt>
                <c:pt idx="1">
                  <c:v>1</c:v>
                </c:pt>
                <c:pt idx="11">
                  <c:v>2</c:v>
                </c:pt>
                <c:pt idx="12">
                  <c:v>4</c:v>
                </c:pt>
                <c:pt idx="13">
                  <c:v>3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9">
                  <c:v>4</c:v>
                </c:pt>
                <c:pt idx="30">
                  <c:v>4</c:v>
                </c:pt>
                <c:pt idx="31">
                  <c:v>10</c:v>
                </c:pt>
                <c:pt idx="32">
                  <c:v>10</c:v>
                </c:pt>
                <c:pt idx="33">
                  <c:v>20</c:v>
                </c:pt>
                <c:pt idx="34">
                  <c:v>20</c:v>
                </c:pt>
                <c:pt idx="35">
                  <c:v>16</c:v>
                </c:pt>
                <c:pt idx="36">
                  <c:v>15</c:v>
                </c:pt>
                <c:pt idx="37">
                  <c:v>12</c:v>
                </c:pt>
                <c:pt idx="38">
                  <c:v>4</c:v>
                </c:pt>
                <c:pt idx="39">
                  <c:v>3</c:v>
                </c:pt>
                <c:pt idx="40">
                  <c:v>3</c:v>
                </c:pt>
                <c:pt idx="4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804-4CF8-AA25-DC8751CC27EE}"/>
            </c:ext>
          </c:extLst>
        </c:ser>
        <c:ser>
          <c:idx val="10"/>
          <c:order val="10"/>
          <c:tx>
            <c:strRef>
              <c:f>[Auswertung_Ressourcen_manuell_HEBT_HESR_SIS100_SFRS_191028_abä_HEBT_SFRS_200525.xlsx]SFRS!$A$13</c:f>
              <c:strCache>
                <c:ptCount val="1"/>
                <c:pt idx="0">
                  <c:v>SMG_Mechanic_Worker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[Auswertung_Ressourcen_manuell_HEBT_HESR_SIS100_SFRS_191028_abä_HEBT_SFRS_200525.xlsx]SFRS!$B$13:$AS$13</c:f>
              <c:numCache>
                <c:formatCode>General</c:formatCode>
                <c:ptCount val="44"/>
                <c:pt idx="0">
                  <c:v>4</c:v>
                </c:pt>
                <c:pt idx="1">
                  <c:v>4</c:v>
                </c:pt>
                <c:pt idx="11">
                  <c:v>14</c:v>
                </c:pt>
                <c:pt idx="12">
                  <c:v>17</c:v>
                </c:pt>
                <c:pt idx="13">
                  <c:v>8</c:v>
                </c:pt>
                <c:pt idx="14">
                  <c:v>6</c:v>
                </c:pt>
                <c:pt idx="15">
                  <c:v>4</c:v>
                </c:pt>
                <c:pt idx="16">
                  <c:v>0</c:v>
                </c:pt>
                <c:pt idx="17">
                  <c:v>4</c:v>
                </c:pt>
                <c:pt idx="18">
                  <c:v>3</c:v>
                </c:pt>
                <c:pt idx="19">
                  <c:v>4</c:v>
                </c:pt>
                <c:pt idx="20">
                  <c:v>4</c:v>
                </c:pt>
                <c:pt idx="21">
                  <c:v>3</c:v>
                </c:pt>
                <c:pt idx="22">
                  <c:v>5</c:v>
                </c:pt>
                <c:pt idx="23">
                  <c:v>4</c:v>
                </c:pt>
                <c:pt idx="24">
                  <c:v>9</c:v>
                </c:pt>
                <c:pt idx="29">
                  <c:v>12</c:v>
                </c:pt>
                <c:pt idx="30">
                  <c:v>12</c:v>
                </c:pt>
                <c:pt idx="31">
                  <c:v>19</c:v>
                </c:pt>
                <c:pt idx="32">
                  <c:v>18</c:v>
                </c:pt>
                <c:pt idx="33">
                  <c:v>13</c:v>
                </c:pt>
                <c:pt idx="34">
                  <c:v>21</c:v>
                </c:pt>
                <c:pt idx="35">
                  <c:v>19</c:v>
                </c:pt>
                <c:pt idx="36">
                  <c:v>15</c:v>
                </c:pt>
                <c:pt idx="37">
                  <c:v>11</c:v>
                </c:pt>
                <c:pt idx="38">
                  <c:v>10</c:v>
                </c:pt>
                <c:pt idx="39">
                  <c:v>9</c:v>
                </c:pt>
                <c:pt idx="40">
                  <c:v>2</c:v>
                </c:pt>
                <c:pt idx="4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04-4CF8-AA25-DC8751CC27EE}"/>
            </c:ext>
          </c:extLst>
        </c:ser>
        <c:ser>
          <c:idx val="11"/>
          <c:order val="11"/>
          <c:tx>
            <c:strRef>
              <c:f>[Auswertung_Ressourcen_manuell_HEBT_HESR_SIS100_SFRS_191028_abä_HEBT_SFRS_200525.xlsx]SFRS!$A$14</c:f>
              <c:strCache>
                <c:ptCount val="1"/>
                <c:pt idx="0">
                  <c:v>SMG_Scientist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[Auswertung_Ressourcen_manuell_HEBT_HESR_SIS100_SFRS_191028_abä_HEBT_SFRS_200525.xlsx]SFRS!$B$14:$AS$14</c:f>
            </c:numRef>
          </c:val>
          <c:extLst>
            <c:ext xmlns:c16="http://schemas.microsoft.com/office/drawing/2014/chart" uri="{C3380CC4-5D6E-409C-BE32-E72D297353CC}">
              <c16:uniqueId val="{0000000B-9804-4CF8-AA25-DC8751CC27EE}"/>
            </c:ext>
          </c:extLst>
        </c:ser>
        <c:ser>
          <c:idx val="12"/>
          <c:order val="12"/>
          <c:tx>
            <c:strRef>
              <c:f>[Auswertung_Ressourcen_manuell_HEBT_HESR_SIS100_SFRS_191028_abä_HEBT_SFRS_200525.xlsx]SFRS!$A$15</c:f>
              <c:strCache>
                <c:ptCount val="1"/>
                <c:pt idx="0">
                  <c:v>SMG_Welder_Engineer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[Auswertung_Ressourcen_manuell_HEBT_HESR_SIS100_SFRS_191028_abä_HEBT_SFRS_200525.xlsx]SFRS!$B$15:$AS$15</c:f>
            </c:numRef>
          </c:val>
          <c:extLst>
            <c:ext xmlns:c16="http://schemas.microsoft.com/office/drawing/2014/chart" uri="{C3380CC4-5D6E-409C-BE32-E72D297353CC}">
              <c16:uniqueId val="{0000000C-9804-4CF8-AA25-DC8751CC27EE}"/>
            </c:ext>
          </c:extLst>
        </c:ser>
        <c:ser>
          <c:idx val="13"/>
          <c:order val="13"/>
          <c:tx>
            <c:strRef>
              <c:f>[Auswertung_Ressourcen_manuell_HEBT_HESR_SIS100_SFRS_191028_abä_HEBT_SFRS_200525.xlsx]SFRS!$A$16</c:f>
              <c:strCache>
                <c:ptCount val="1"/>
                <c:pt idx="0">
                  <c:v>SMG_Welder_Technician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[Auswertung_Ressourcen_manuell_HEBT_HESR_SIS100_SFRS_191028_abä_HEBT_SFRS_200525.xlsx]SFRS!$B$16:$AS$16</c:f>
            </c:numRef>
          </c:val>
          <c:extLst>
            <c:ext xmlns:c16="http://schemas.microsoft.com/office/drawing/2014/chart" uri="{C3380CC4-5D6E-409C-BE32-E72D297353CC}">
              <c16:uniqueId val="{0000000D-9804-4CF8-AA25-DC8751CC27EE}"/>
            </c:ext>
          </c:extLst>
        </c:ser>
        <c:ser>
          <c:idx val="14"/>
          <c:order val="14"/>
          <c:tx>
            <c:strRef>
              <c:f>[Auswertung_Ressourcen_manuell_HEBT_HESR_SIS100_SFRS_191028_abä_HEBT_SFRS_200525.xlsx]SFRS!$A$17</c:f>
              <c:strCache>
                <c:ptCount val="1"/>
                <c:pt idx="0">
                  <c:v>SMG_Welder_Worker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[Auswertung_Ressourcen_manuell_HEBT_HESR_SIS100_SFRS_191028_abä_HEBT_SFRS_200525.xlsx]SFRS!$B$17:$AS$17</c:f>
            </c:numRef>
          </c:val>
          <c:extLst>
            <c:ext xmlns:c16="http://schemas.microsoft.com/office/drawing/2014/chart" uri="{C3380CC4-5D6E-409C-BE32-E72D297353CC}">
              <c16:uniqueId val="{0000000E-9804-4CF8-AA25-DC8751CC2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3460896"/>
        <c:axId val="483463520"/>
      </c:barChart>
      <c:catAx>
        <c:axId val="4834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3463520"/>
        <c:crosses val="autoZero"/>
        <c:auto val="1"/>
        <c:lblAlgn val="ctr"/>
        <c:lblOffset val="100"/>
        <c:noMultiLvlLbl val="0"/>
      </c:catAx>
      <c:valAx>
        <c:axId val="48346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346089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36406931034073E-2"/>
          <c:y val="3.4527410822086775E-2"/>
          <c:w val="0.9465363831783471"/>
          <c:h val="0.738680514605230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[Auswertung_Ressourcen_manuell_HEBT_HESR_SIS100_SFRS_191028_abä_HEBT_SFRS_200525.xlsx]SFRS!$A$3</c:f>
              <c:strCache>
                <c:ptCount val="1"/>
                <c:pt idx="0">
                  <c:v>SMG_Alignment_Engineer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[Auswertung_Ressourcen_manuell_HEBT_HESR_SIS100_SFRS_191028_abä_HEBT_SFRS_200525.xlsx]SFRS!$B$3:$AS$3</c:f>
            </c:numRef>
          </c:val>
          <c:extLst>
            <c:ext xmlns:c16="http://schemas.microsoft.com/office/drawing/2014/chart" uri="{C3380CC4-5D6E-409C-BE32-E72D297353CC}">
              <c16:uniqueId val="{00000000-9EF3-4D44-9195-B99295FC5CA3}"/>
            </c:ext>
          </c:extLst>
        </c:ser>
        <c:ser>
          <c:idx val="1"/>
          <c:order val="1"/>
          <c:tx>
            <c:strRef>
              <c:f>[Auswertung_Ressourcen_manuell_HEBT_HESR_SIS100_SFRS_191028_abä_HEBT_SFRS_200525.xlsx]SFRS!$A$4</c:f>
              <c:strCache>
                <c:ptCount val="1"/>
                <c:pt idx="0">
                  <c:v>SMG_Alignment_Technician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[Auswertung_Ressourcen_manuell_HEBT_HESR_SIS100_SFRS_191028_abä_HEBT_SFRS_200525.xlsx]SFRS!$B$4:$AS$4</c:f>
            </c:numRef>
          </c:val>
          <c:extLst>
            <c:ext xmlns:c16="http://schemas.microsoft.com/office/drawing/2014/chart" uri="{C3380CC4-5D6E-409C-BE32-E72D297353CC}">
              <c16:uniqueId val="{00000001-9EF3-4D44-9195-B99295FC5CA3}"/>
            </c:ext>
          </c:extLst>
        </c:ser>
        <c:ser>
          <c:idx val="2"/>
          <c:order val="2"/>
          <c:tx>
            <c:strRef>
              <c:f>[Auswertung_Ressourcen_manuell_HEBT_HESR_SIS100_SFRS_191028_abä_HEBT_SFRS_200525.xlsx]SFRS!$A$5</c:f>
              <c:strCache>
                <c:ptCount val="1"/>
                <c:pt idx="0">
                  <c:v>SMG_Electrician_Engineer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[Auswertung_Ressourcen_manuell_HEBT_HESR_SIS100_SFRS_191028_abä_HEBT_SFRS_200525.xlsx]SFRS!$B$5:$AS$5</c:f>
              <c:numCache>
                <c:formatCode>General</c:formatCode>
                <c:ptCount val="44"/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4</c:v>
                </c:pt>
                <c:pt idx="37">
                  <c:v>4</c:v>
                </c:pt>
                <c:pt idx="38">
                  <c:v>1</c:v>
                </c:pt>
                <c:pt idx="39">
                  <c:v>24</c:v>
                </c:pt>
                <c:pt idx="40">
                  <c:v>3</c:v>
                </c:pt>
                <c:pt idx="4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F3-4D44-9195-B99295FC5CA3}"/>
            </c:ext>
          </c:extLst>
        </c:ser>
        <c:ser>
          <c:idx val="3"/>
          <c:order val="3"/>
          <c:tx>
            <c:strRef>
              <c:f>[Auswertung_Ressourcen_manuell_HEBT_HESR_SIS100_SFRS_191028_abä_HEBT_SFRS_200525.xlsx]SFRS!$A$6</c:f>
              <c:strCache>
                <c:ptCount val="1"/>
                <c:pt idx="0">
                  <c:v>SMG_Electrician_Technician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[Auswertung_Ressourcen_manuell_HEBT_HESR_SIS100_SFRS_191028_abä_HEBT_SFRS_200525.xlsx]SFRS!$B$6:$AS$6</c:f>
              <c:numCache>
                <c:formatCode>General</c:formatCode>
                <c:ptCount val="44"/>
                <c:pt idx="12">
                  <c:v>1</c:v>
                </c:pt>
                <c:pt idx="13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4</c:v>
                </c:pt>
                <c:pt idx="33">
                  <c:v>2</c:v>
                </c:pt>
                <c:pt idx="34">
                  <c:v>4</c:v>
                </c:pt>
                <c:pt idx="35">
                  <c:v>4</c:v>
                </c:pt>
                <c:pt idx="36">
                  <c:v>8</c:v>
                </c:pt>
                <c:pt idx="37">
                  <c:v>2</c:v>
                </c:pt>
                <c:pt idx="38">
                  <c:v>1</c:v>
                </c:pt>
                <c:pt idx="39">
                  <c:v>2</c:v>
                </c:pt>
                <c:pt idx="40">
                  <c:v>1</c:v>
                </c:pt>
                <c:pt idx="4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F3-4D44-9195-B99295FC5CA3}"/>
            </c:ext>
          </c:extLst>
        </c:ser>
        <c:ser>
          <c:idx val="4"/>
          <c:order val="4"/>
          <c:tx>
            <c:strRef>
              <c:f>[Auswertung_Ressourcen_manuell_HEBT_HESR_SIS100_SFRS_191028_abä_HEBT_SFRS_200525.xlsx]SFRS!$A$7</c:f>
              <c:strCache>
                <c:ptCount val="1"/>
                <c:pt idx="0">
                  <c:v>SMG_Electrician_Worker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[Auswertung_Ressourcen_manuell_HEBT_HESR_SIS100_SFRS_191028_abä_HEBT_SFRS_200525.xlsx]SFRS!$B$7:$AS$7</c:f>
              <c:numCache>
                <c:formatCode>General</c:formatCode>
                <c:ptCount val="44"/>
                <c:pt idx="11">
                  <c:v>3</c:v>
                </c:pt>
                <c:pt idx="12">
                  <c:v>11</c:v>
                </c:pt>
                <c:pt idx="13">
                  <c:v>11</c:v>
                </c:pt>
                <c:pt idx="14">
                  <c:v>8</c:v>
                </c:pt>
                <c:pt idx="15">
                  <c:v>5</c:v>
                </c:pt>
                <c:pt idx="29">
                  <c:v>6</c:v>
                </c:pt>
                <c:pt idx="30">
                  <c:v>6</c:v>
                </c:pt>
                <c:pt idx="31">
                  <c:v>4</c:v>
                </c:pt>
                <c:pt idx="32">
                  <c:v>2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9">
                  <c:v>2</c:v>
                </c:pt>
                <c:pt idx="4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F3-4D44-9195-B99295FC5CA3}"/>
            </c:ext>
          </c:extLst>
        </c:ser>
        <c:ser>
          <c:idx val="5"/>
          <c:order val="5"/>
          <c:tx>
            <c:strRef>
              <c:f>[Auswertung_Ressourcen_manuell_HEBT_HESR_SIS100_SFRS_191028_abä_HEBT_SFRS_200525.xlsx]SFRS!$A$8</c:f>
              <c:strCache>
                <c:ptCount val="1"/>
                <c:pt idx="0">
                  <c:v>SMG_Logistic_Engineer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[Auswertung_Ressourcen_manuell_HEBT_HESR_SIS100_SFRS_191028_abä_HEBT_SFRS_200525.xlsx]SFRS!$B$8:$AS$8</c:f>
            </c:numRef>
          </c:val>
          <c:extLst>
            <c:ext xmlns:c16="http://schemas.microsoft.com/office/drawing/2014/chart" uri="{C3380CC4-5D6E-409C-BE32-E72D297353CC}">
              <c16:uniqueId val="{00000005-9EF3-4D44-9195-B99295FC5CA3}"/>
            </c:ext>
          </c:extLst>
        </c:ser>
        <c:ser>
          <c:idx val="6"/>
          <c:order val="6"/>
          <c:tx>
            <c:strRef>
              <c:f>[Auswertung_Ressourcen_manuell_HEBT_HESR_SIS100_SFRS_191028_abä_HEBT_SFRS_200525.xlsx]SFRS!$A$9</c:f>
              <c:strCache>
                <c:ptCount val="1"/>
                <c:pt idx="0">
                  <c:v>SMG_Logistic_Technician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[Auswertung_Ressourcen_manuell_HEBT_HESR_SIS100_SFRS_191028_abä_HEBT_SFRS_200525.xlsx]SFRS!$B$9:$AS$9</c:f>
            </c:numRef>
          </c:val>
          <c:extLst>
            <c:ext xmlns:c16="http://schemas.microsoft.com/office/drawing/2014/chart" uri="{C3380CC4-5D6E-409C-BE32-E72D297353CC}">
              <c16:uniqueId val="{00000006-9EF3-4D44-9195-B99295FC5CA3}"/>
            </c:ext>
          </c:extLst>
        </c:ser>
        <c:ser>
          <c:idx val="7"/>
          <c:order val="7"/>
          <c:tx>
            <c:strRef>
              <c:f>[Auswertung_Ressourcen_manuell_HEBT_HESR_SIS100_SFRS_191028_abä_HEBT_SFRS_200525.xlsx]SFRS!$A$10</c:f>
              <c:strCache>
                <c:ptCount val="1"/>
                <c:pt idx="0">
                  <c:v>SMG_Logistic_Worker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[Auswertung_Ressourcen_manuell_HEBT_HESR_SIS100_SFRS_191028_abä_HEBT_SFRS_200525.xlsx]SFRS!$B$10:$AS$10</c:f>
            </c:numRef>
          </c:val>
          <c:extLst>
            <c:ext xmlns:c16="http://schemas.microsoft.com/office/drawing/2014/chart" uri="{C3380CC4-5D6E-409C-BE32-E72D297353CC}">
              <c16:uniqueId val="{00000007-9EF3-4D44-9195-B99295FC5CA3}"/>
            </c:ext>
          </c:extLst>
        </c:ser>
        <c:ser>
          <c:idx val="8"/>
          <c:order val="8"/>
          <c:tx>
            <c:strRef>
              <c:f>[Auswertung_Ressourcen_manuell_HEBT_HESR_SIS100_SFRS_191028_abä_HEBT_SFRS_200525.xlsx]SFRS!$A$11</c:f>
              <c:strCache>
                <c:ptCount val="1"/>
                <c:pt idx="0">
                  <c:v>SMG_Mechanic_Engineer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[Auswertung_Ressourcen_manuell_HEBT_HESR_SIS100_SFRS_191028_abä_HEBT_SFRS_200525.xlsx]SFRS!$B$11:$AS$11</c:f>
            </c:numRef>
          </c:val>
          <c:extLst>
            <c:ext xmlns:c16="http://schemas.microsoft.com/office/drawing/2014/chart" uri="{C3380CC4-5D6E-409C-BE32-E72D297353CC}">
              <c16:uniqueId val="{00000008-9EF3-4D44-9195-B99295FC5CA3}"/>
            </c:ext>
          </c:extLst>
        </c:ser>
        <c:ser>
          <c:idx val="9"/>
          <c:order val="9"/>
          <c:tx>
            <c:strRef>
              <c:f>[Auswertung_Ressourcen_manuell_HEBT_HESR_SIS100_SFRS_191028_abä_HEBT_SFRS_200525.xlsx]SFRS!$A$12</c:f>
              <c:strCache>
                <c:ptCount val="1"/>
                <c:pt idx="0">
                  <c:v>SMG_Mechanic_Technician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[Auswertung_Ressourcen_manuell_HEBT_HESR_SIS100_SFRS_191028_abä_HEBT_SFRS_200525.xlsx]SFRS!$B$12:$AS$12</c:f>
            </c:numRef>
          </c:val>
          <c:extLst>
            <c:ext xmlns:c16="http://schemas.microsoft.com/office/drawing/2014/chart" uri="{C3380CC4-5D6E-409C-BE32-E72D297353CC}">
              <c16:uniqueId val="{00000009-9EF3-4D44-9195-B99295FC5CA3}"/>
            </c:ext>
          </c:extLst>
        </c:ser>
        <c:ser>
          <c:idx val="10"/>
          <c:order val="10"/>
          <c:tx>
            <c:strRef>
              <c:f>[Auswertung_Ressourcen_manuell_HEBT_HESR_SIS100_SFRS_191028_abä_HEBT_SFRS_200525.xlsx]SFRS!$A$13</c:f>
              <c:strCache>
                <c:ptCount val="1"/>
                <c:pt idx="0">
                  <c:v>SMG_Mechanic_Worker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[Auswertung_Ressourcen_manuell_HEBT_HESR_SIS100_SFRS_191028_abä_HEBT_SFRS_200525.xlsx]SFRS!$B$13:$AS$13</c:f>
            </c:numRef>
          </c:val>
          <c:extLst>
            <c:ext xmlns:c16="http://schemas.microsoft.com/office/drawing/2014/chart" uri="{C3380CC4-5D6E-409C-BE32-E72D297353CC}">
              <c16:uniqueId val="{0000000A-9EF3-4D44-9195-B99295FC5CA3}"/>
            </c:ext>
          </c:extLst>
        </c:ser>
        <c:ser>
          <c:idx val="11"/>
          <c:order val="11"/>
          <c:tx>
            <c:strRef>
              <c:f>[Auswertung_Ressourcen_manuell_HEBT_HESR_SIS100_SFRS_191028_abä_HEBT_SFRS_200525.xlsx]SFRS!$A$14</c:f>
              <c:strCache>
                <c:ptCount val="1"/>
                <c:pt idx="0">
                  <c:v>SMG_Scientist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[Auswertung_Ressourcen_manuell_HEBT_HESR_SIS100_SFRS_191028_abä_HEBT_SFRS_200525.xlsx]SFRS!$B$14:$AS$14</c:f>
            </c:numRef>
          </c:val>
          <c:extLst>
            <c:ext xmlns:c16="http://schemas.microsoft.com/office/drawing/2014/chart" uri="{C3380CC4-5D6E-409C-BE32-E72D297353CC}">
              <c16:uniqueId val="{0000000B-9EF3-4D44-9195-B99295FC5CA3}"/>
            </c:ext>
          </c:extLst>
        </c:ser>
        <c:ser>
          <c:idx val="12"/>
          <c:order val="12"/>
          <c:tx>
            <c:strRef>
              <c:f>[Auswertung_Ressourcen_manuell_HEBT_HESR_SIS100_SFRS_191028_abä_HEBT_SFRS_200525.xlsx]SFRS!$A$15</c:f>
              <c:strCache>
                <c:ptCount val="1"/>
                <c:pt idx="0">
                  <c:v>SMG_Welder_Engineer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[Auswertung_Ressourcen_manuell_HEBT_HESR_SIS100_SFRS_191028_abä_HEBT_SFRS_200525.xlsx]SFRS!$B$15:$AS$15</c:f>
            </c:numRef>
          </c:val>
          <c:extLst>
            <c:ext xmlns:c16="http://schemas.microsoft.com/office/drawing/2014/chart" uri="{C3380CC4-5D6E-409C-BE32-E72D297353CC}">
              <c16:uniqueId val="{0000000C-9EF3-4D44-9195-B99295FC5CA3}"/>
            </c:ext>
          </c:extLst>
        </c:ser>
        <c:ser>
          <c:idx val="13"/>
          <c:order val="13"/>
          <c:tx>
            <c:strRef>
              <c:f>[Auswertung_Ressourcen_manuell_HEBT_HESR_SIS100_SFRS_191028_abä_HEBT_SFRS_200525.xlsx]SFRS!$A$16</c:f>
              <c:strCache>
                <c:ptCount val="1"/>
                <c:pt idx="0">
                  <c:v>SMG_Welder_Technician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[Auswertung_Ressourcen_manuell_HEBT_HESR_SIS100_SFRS_191028_abä_HEBT_SFRS_200525.xlsx]SFRS!$B$16:$AS$16</c:f>
            </c:numRef>
          </c:val>
          <c:extLst>
            <c:ext xmlns:c16="http://schemas.microsoft.com/office/drawing/2014/chart" uri="{C3380CC4-5D6E-409C-BE32-E72D297353CC}">
              <c16:uniqueId val="{0000000D-9EF3-4D44-9195-B99295FC5CA3}"/>
            </c:ext>
          </c:extLst>
        </c:ser>
        <c:ser>
          <c:idx val="14"/>
          <c:order val="14"/>
          <c:tx>
            <c:strRef>
              <c:f>[Auswertung_Ressourcen_manuell_HEBT_HESR_SIS100_SFRS_191028_abä_HEBT_SFRS_200525.xlsx]SFRS!$A$17</c:f>
              <c:strCache>
                <c:ptCount val="1"/>
                <c:pt idx="0">
                  <c:v>SMG_Welder_Worker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[Auswertung_Ressourcen_manuell_HEBT_HESR_SIS100_SFRS_191028_abä_HEBT_SFRS_200525.xlsx]SFRS!$B$2:$AS$2</c:f>
              <c:strCache>
                <c:ptCount val="44"/>
                <c:pt idx="0">
                  <c:v>Mai. 21</c:v>
                </c:pt>
                <c:pt idx="1">
                  <c:v>Jun. 21</c:v>
                </c:pt>
                <c:pt idx="2">
                  <c:v>Jul. 21</c:v>
                </c:pt>
                <c:pt idx="3">
                  <c:v>Aug. 21</c:v>
                </c:pt>
                <c:pt idx="4">
                  <c:v>Sep. 21</c:v>
                </c:pt>
                <c:pt idx="5">
                  <c:v>Okt.21.</c:v>
                </c:pt>
                <c:pt idx="6">
                  <c:v>Nov.21.</c:v>
                </c:pt>
                <c:pt idx="7">
                  <c:v>Dez. 21.</c:v>
                </c:pt>
                <c:pt idx="8">
                  <c:v>Jan. 22</c:v>
                </c:pt>
                <c:pt idx="9">
                  <c:v>Feb. 22</c:v>
                </c:pt>
                <c:pt idx="10">
                  <c:v>Mrz. 22</c:v>
                </c:pt>
                <c:pt idx="11">
                  <c:v>Apr. 22</c:v>
                </c:pt>
                <c:pt idx="12">
                  <c:v>Mai. 22</c:v>
                </c:pt>
                <c:pt idx="13">
                  <c:v>Jun. 22</c:v>
                </c:pt>
                <c:pt idx="14">
                  <c:v>Jul. 22</c:v>
                </c:pt>
                <c:pt idx="15">
                  <c:v>Aug. 22</c:v>
                </c:pt>
                <c:pt idx="16">
                  <c:v>Sep. 22</c:v>
                </c:pt>
                <c:pt idx="17">
                  <c:v>Okt. 22</c:v>
                </c:pt>
                <c:pt idx="18">
                  <c:v>Nov. 22</c:v>
                </c:pt>
                <c:pt idx="19">
                  <c:v>Dez. 22</c:v>
                </c:pt>
                <c:pt idx="20">
                  <c:v>Jan. 23</c:v>
                </c:pt>
                <c:pt idx="21">
                  <c:v>Feb. 23</c:v>
                </c:pt>
                <c:pt idx="22">
                  <c:v>Mrz. 23</c:v>
                </c:pt>
                <c:pt idx="23">
                  <c:v>Apr. 23</c:v>
                </c:pt>
                <c:pt idx="24">
                  <c:v>Mai. 23</c:v>
                </c:pt>
                <c:pt idx="25">
                  <c:v>Jun. 23</c:v>
                </c:pt>
                <c:pt idx="26">
                  <c:v>Jul. 23</c:v>
                </c:pt>
                <c:pt idx="27">
                  <c:v>Aug. 23</c:v>
                </c:pt>
                <c:pt idx="28">
                  <c:v>Sep. 23</c:v>
                </c:pt>
                <c:pt idx="29">
                  <c:v>Okt. 23</c:v>
                </c:pt>
                <c:pt idx="30">
                  <c:v>Nov. 23</c:v>
                </c:pt>
                <c:pt idx="31">
                  <c:v>Dez. 23</c:v>
                </c:pt>
                <c:pt idx="32">
                  <c:v>Jan. 24</c:v>
                </c:pt>
                <c:pt idx="33">
                  <c:v>Feb. 24</c:v>
                </c:pt>
                <c:pt idx="34">
                  <c:v>Mrz. 24</c:v>
                </c:pt>
                <c:pt idx="35">
                  <c:v>Apr. 24</c:v>
                </c:pt>
                <c:pt idx="36">
                  <c:v>Mai. 24</c:v>
                </c:pt>
                <c:pt idx="37">
                  <c:v>Jun. 24</c:v>
                </c:pt>
                <c:pt idx="38">
                  <c:v>Jul. 24</c:v>
                </c:pt>
                <c:pt idx="39">
                  <c:v>Aug. 24</c:v>
                </c:pt>
                <c:pt idx="40">
                  <c:v>Sep. 24</c:v>
                </c:pt>
                <c:pt idx="41">
                  <c:v>Okt. 24</c:v>
                </c:pt>
                <c:pt idx="42">
                  <c:v>Nov. 24</c:v>
                </c:pt>
                <c:pt idx="43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[Auswertung_Ressourcen_manuell_HEBT_HESR_SIS100_SFRS_191028_abä_HEBT_SFRS_200525.xlsx]SFRS!$B$17:$AS$17</c:f>
            </c:numRef>
          </c:val>
          <c:extLst>
            <c:ext xmlns:c16="http://schemas.microsoft.com/office/drawing/2014/chart" uri="{C3380CC4-5D6E-409C-BE32-E72D297353CC}">
              <c16:uniqueId val="{0000000E-9EF3-4D44-9195-B99295FC5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3460896"/>
        <c:axId val="483463520"/>
      </c:barChart>
      <c:catAx>
        <c:axId val="4834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3463520"/>
        <c:crosses val="autoZero"/>
        <c:auto val="1"/>
        <c:lblAlgn val="ctr"/>
        <c:lblOffset val="100"/>
        <c:noMultiLvlLbl val="0"/>
      </c:catAx>
      <c:valAx>
        <c:axId val="48346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3460896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[Auswertung_Ressourcen_manuell_HEBT_HESR_SIS100_SFRS_191028_abä_HEBT_SFRS_200525.xlsx]Gesamt!$A$3</c:f>
              <c:strCache>
                <c:ptCount val="1"/>
                <c:pt idx="0">
                  <c:v>SMG_Alignment_Engineer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[Auswertung_Ressourcen_manuell_HEBT_HESR_SIS100_SFRS_191028_abä_HEBT_SFRS_200525.xlsx]Gesamt!$B$3:$AZ$3</c:f>
            </c:numRef>
          </c:val>
          <c:extLst>
            <c:ext xmlns:c16="http://schemas.microsoft.com/office/drawing/2014/chart" uri="{C3380CC4-5D6E-409C-BE32-E72D297353CC}">
              <c16:uniqueId val="{00000000-DD10-409B-A8AF-815E24797613}"/>
            </c:ext>
          </c:extLst>
        </c:ser>
        <c:ser>
          <c:idx val="1"/>
          <c:order val="1"/>
          <c:tx>
            <c:strRef>
              <c:f>[Auswertung_Ressourcen_manuell_HEBT_HESR_SIS100_SFRS_191028_abä_HEBT_SFRS_200525.xlsx]Gesamt!$A$4</c:f>
              <c:strCache>
                <c:ptCount val="1"/>
                <c:pt idx="0">
                  <c:v>SMG_Alignment_Technician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[Auswertung_Ressourcen_manuell_HEBT_HESR_SIS100_SFRS_191028_abä_HEBT_SFRS_200525.xlsx]Gesamt!$B$4:$AZ$4</c:f>
            </c:numRef>
          </c:val>
          <c:extLst>
            <c:ext xmlns:c16="http://schemas.microsoft.com/office/drawing/2014/chart" uri="{C3380CC4-5D6E-409C-BE32-E72D297353CC}">
              <c16:uniqueId val="{00000001-DD10-409B-A8AF-815E24797613}"/>
            </c:ext>
          </c:extLst>
        </c:ser>
        <c:ser>
          <c:idx val="2"/>
          <c:order val="2"/>
          <c:tx>
            <c:strRef>
              <c:f>[Auswertung_Ressourcen_manuell_HEBT_HESR_SIS100_SFRS_191028_abä_HEBT_SFRS_200525.xlsx]Gesamt!$A$5</c:f>
              <c:strCache>
                <c:ptCount val="1"/>
                <c:pt idx="0">
                  <c:v>SMG_Electrician_Engineer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[Auswertung_Ressourcen_manuell_HEBT_HESR_SIS100_SFRS_191028_abä_HEBT_SFRS_200525.xlsx]Gesamt!$B$5:$AZ$5</c:f>
            </c:numRef>
          </c:val>
          <c:extLst>
            <c:ext xmlns:c16="http://schemas.microsoft.com/office/drawing/2014/chart" uri="{C3380CC4-5D6E-409C-BE32-E72D297353CC}">
              <c16:uniqueId val="{00000002-DD10-409B-A8AF-815E24797613}"/>
            </c:ext>
          </c:extLst>
        </c:ser>
        <c:ser>
          <c:idx val="3"/>
          <c:order val="3"/>
          <c:tx>
            <c:strRef>
              <c:f>[Auswertung_Ressourcen_manuell_HEBT_HESR_SIS100_SFRS_191028_abä_HEBT_SFRS_200525.xlsx]Gesamt!$A$6</c:f>
              <c:strCache>
                <c:ptCount val="1"/>
                <c:pt idx="0">
                  <c:v>SMG_Electrician_Technician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[Auswertung_Ressourcen_manuell_HEBT_HESR_SIS100_SFRS_191028_abä_HEBT_SFRS_200525.xlsx]Gesamt!$B$6:$AZ$6</c:f>
            </c:numRef>
          </c:val>
          <c:extLst>
            <c:ext xmlns:c16="http://schemas.microsoft.com/office/drawing/2014/chart" uri="{C3380CC4-5D6E-409C-BE32-E72D297353CC}">
              <c16:uniqueId val="{00000003-DD10-409B-A8AF-815E24797613}"/>
            </c:ext>
          </c:extLst>
        </c:ser>
        <c:ser>
          <c:idx val="4"/>
          <c:order val="4"/>
          <c:tx>
            <c:strRef>
              <c:f>[Auswertung_Ressourcen_manuell_HEBT_HESR_SIS100_SFRS_191028_abä_HEBT_SFRS_200525.xlsx]Gesamt!$A$7</c:f>
              <c:strCache>
                <c:ptCount val="1"/>
                <c:pt idx="0">
                  <c:v>SMG_Electrician_Worker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[Auswertung_Ressourcen_manuell_HEBT_HESR_SIS100_SFRS_191028_abä_HEBT_SFRS_200525.xlsx]Gesamt!$B$7:$AZ$7</c:f>
            </c:numRef>
          </c:val>
          <c:extLst>
            <c:ext xmlns:c16="http://schemas.microsoft.com/office/drawing/2014/chart" uri="{C3380CC4-5D6E-409C-BE32-E72D297353CC}">
              <c16:uniqueId val="{00000004-DD10-409B-A8AF-815E24797613}"/>
            </c:ext>
          </c:extLst>
        </c:ser>
        <c:ser>
          <c:idx val="5"/>
          <c:order val="5"/>
          <c:tx>
            <c:strRef>
              <c:f>[Auswertung_Ressourcen_manuell_HEBT_HESR_SIS100_SFRS_191028_abä_HEBT_SFRS_200525.xlsx]Gesamt!$A$8</c:f>
              <c:strCache>
                <c:ptCount val="1"/>
                <c:pt idx="0">
                  <c:v>SMG_Logistic_Engineer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[Auswertung_Ressourcen_manuell_HEBT_HESR_SIS100_SFRS_191028_abä_HEBT_SFRS_200525.xlsx]Gesamt!$B$8:$AZ$8</c:f>
            </c:numRef>
          </c:val>
          <c:extLst>
            <c:ext xmlns:c16="http://schemas.microsoft.com/office/drawing/2014/chart" uri="{C3380CC4-5D6E-409C-BE32-E72D297353CC}">
              <c16:uniqueId val="{00000005-DD10-409B-A8AF-815E24797613}"/>
            </c:ext>
          </c:extLst>
        </c:ser>
        <c:ser>
          <c:idx val="6"/>
          <c:order val="6"/>
          <c:tx>
            <c:strRef>
              <c:f>[Auswertung_Ressourcen_manuell_HEBT_HESR_SIS100_SFRS_191028_abä_HEBT_SFRS_200525.xlsx]Gesamt!$A$9</c:f>
              <c:strCache>
                <c:ptCount val="1"/>
                <c:pt idx="0">
                  <c:v>SMG_Logistic_Technician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[Auswertung_Ressourcen_manuell_HEBT_HESR_SIS100_SFRS_191028_abä_HEBT_SFRS_200525.xlsx]Gesamt!$B$9:$AZ$9</c:f>
            </c:numRef>
          </c:val>
          <c:extLst>
            <c:ext xmlns:c16="http://schemas.microsoft.com/office/drawing/2014/chart" uri="{C3380CC4-5D6E-409C-BE32-E72D297353CC}">
              <c16:uniqueId val="{00000006-DD10-409B-A8AF-815E24797613}"/>
            </c:ext>
          </c:extLst>
        </c:ser>
        <c:ser>
          <c:idx val="7"/>
          <c:order val="7"/>
          <c:tx>
            <c:strRef>
              <c:f>[Auswertung_Ressourcen_manuell_HEBT_HESR_SIS100_SFRS_191028_abä_HEBT_SFRS_200525.xlsx]Gesamt!$A$10</c:f>
              <c:strCache>
                <c:ptCount val="1"/>
                <c:pt idx="0">
                  <c:v>SMG_Logistic_Worker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[Auswertung_Ressourcen_manuell_HEBT_HESR_SIS100_SFRS_191028_abä_HEBT_SFRS_200525.xlsx]Gesamt!$B$10:$AZ$10</c:f>
            </c:numRef>
          </c:val>
          <c:extLst>
            <c:ext xmlns:c16="http://schemas.microsoft.com/office/drawing/2014/chart" uri="{C3380CC4-5D6E-409C-BE32-E72D297353CC}">
              <c16:uniqueId val="{00000007-DD10-409B-A8AF-815E24797613}"/>
            </c:ext>
          </c:extLst>
        </c:ser>
        <c:ser>
          <c:idx val="8"/>
          <c:order val="8"/>
          <c:tx>
            <c:strRef>
              <c:f>[Auswertung_Ressourcen_manuell_HEBT_HESR_SIS100_SFRS_191028_abä_HEBT_SFRS_200525.xlsx]Gesamt!$A$11</c:f>
              <c:strCache>
                <c:ptCount val="1"/>
                <c:pt idx="0">
                  <c:v>SMG_Mechanic_Engineer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[Auswertung_Ressourcen_manuell_HEBT_HESR_SIS100_SFRS_191028_abä_HEBT_SFRS_200525.xlsx]Gesamt!$B$11:$AZ$11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0.1</c:v>
                </c:pt>
                <c:pt idx="13">
                  <c:v>0.1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1.1000000000000001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2.2000000000000002</c:v>
                </c:pt>
                <c:pt idx="26">
                  <c:v>6</c:v>
                </c:pt>
                <c:pt idx="27">
                  <c:v>6</c:v>
                </c:pt>
                <c:pt idx="28">
                  <c:v>9</c:v>
                </c:pt>
                <c:pt idx="29">
                  <c:v>7</c:v>
                </c:pt>
                <c:pt idx="30">
                  <c:v>5</c:v>
                </c:pt>
                <c:pt idx="31">
                  <c:v>3</c:v>
                </c:pt>
                <c:pt idx="32">
                  <c:v>1.65</c:v>
                </c:pt>
                <c:pt idx="33">
                  <c:v>1.65</c:v>
                </c:pt>
                <c:pt idx="34">
                  <c:v>1.65</c:v>
                </c:pt>
                <c:pt idx="35">
                  <c:v>1.65</c:v>
                </c:pt>
                <c:pt idx="36">
                  <c:v>1</c:v>
                </c:pt>
                <c:pt idx="37">
                  <c:v>1</c:v>
                </c:pt>
                <c:pt idx="38">
                  <c:v>5</c:v>
                </c:pt>
                <c:pt idx="39">
                  <c:v>5</c:v>
                </c:pt>
                <c:pt idx="40">
                  <c:v>10</c:v>
                </c:pt>
                <c:pt idx="41">
                  <c:v>10</c:v>
                </c:pt>
                <c:pt idx="42">
                  <c:v>9</c:v>
                </c:pt>
                <c:pt idx="43">
                  <c:v>8</c:v>
                </c:pt>
                <c:pt idx="44">
                  <c:v>8</c:v>
                </c:pt>
                <c:pt idx="45">
                  <c:v>5</c:v>
                </c:pt>
                <c:pt idx="46">
                  <c:v>4</c:v>
                </c:pt>
                <c:pt idx="47">
                  <c:v>5</c:v>
                </c:pt>
                <c:pt idx="48">
                  <c:v>5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10-409B-A8AF-815E24797613}"/>
            </c:ext>
          </c:extLst>
        </c:ser>
        <c:ser>
          <c:idx val="9"/>
          <c:order val="9"/>
          <c:tx>
            <c:strRef>
              <c:f>[Auswertung_Ressourcen_manuell_HEBT_HESR_SIS100_SFRS_191028_abä_HEBT_SFRS_200525.xlsx]Gesamt!$A$12</c:f>
              <c:strCache>
                <c:ptCount val="1"/>
                <c:pt idx="0">
                  <c:v>SMG_Mechanic_Technician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[Auswertung_Ressourcen_manuell_HEBT_HESR_SIS100_SFRS_191028_abä_HEBT_SFRS_200525.xlsx]Gesamt!$B$12:$AZ$12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  <c:pt idx="19">
                  <c:v>4</c:v>
                </c:pt>
                <c:pt idx="20">
                  <c:v>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1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2</c:v>
                </c:pt>
                <c:pt idx="36">
                  <c:v>4</c:v>
                </c:pt>
                <c:pt idx="37">
                  <c:v>4</c:v>
                </c:pt>
                <c:pt idx="38">
                  <c:v>10</c:v>
                </c:pt>
                <c:pt idx="39">
                  <c:v>10</c:v>
                </c:pt>
                <c:pt idx="40">
                  <c:v>20</c:v>
                </c:pt>
                <c:pt idx="41">
                  <c:v>20</c:v>
                </c:pt>
                <c:pt idx="42">
                  <c:v>16</c:v>
                </c:pt>
                <c:pt idx="43">
                  <c:v>15</c:v>
                </c:pt>
                <c:pt idx="44">
                  <c:v>12</c:v>
                </c:pt>
                <c:pt idx="45">
                  <c:v>4</c:v>
                </c:pt>
                <c:pt idx="46">
                  <c:v>3</c:v>
                </c:pt>
                <c:pt idx="47">
                  <c:v>3</c:v>
                </c:pt>
                <c:pt idx="48">
                  <c:v>2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D10-409B-A8AF-815E24797613}"/>
            </c:ext>
          </c:extLst>
        </c:ser>
        <c:ser>
          <c:idx val="10"/>
          <c:order val="10"/>
          <c:tx>
            <c:strRef>
              <c:f>[Auswertung_Ressourcen_manuell_HEBT_HESR_SIS100_SFRS_191028_abä_HEBT_SFRS_200525.xlsx]Gesamt!$A$13</c:f>
              <c:strCache>
                <c:ptCount val="1"/>
                <c:pt idx="0">
                  <c:v>SMG_Mechanic_Worker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[Auswertung_Ressourcen_manuell_HEBT_HESR_SIS100_SFRS_191028_abä_HEBT_SFRS_200525.xlsx]Gesamt!$B$13:$AZ$13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6</c:v>
                </c:pt>
                <c:pt idx="13">
                  <c:v>7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14</c:v>
                </c:pt>
                <c:pt idx="19">
                  <c:v>17</c:v>
                </c:pt>
                <c:pt idx="20">
                  <c:v>8</c:v>
                </c:pt>
                <c:pt idx="21">
                  <c:v>8</c:v>
                </c:pt>
                <c:pt idx="22">
                  <c:v>6</c:v>
                </c:pt>
                <c:pt idx="23">
                  <c:v>7</c:v>
                </c:pt>
                <c:pt idx="24">
                  <c:v>13</c:v>
                </c:pt>
                <c:pt idx="25">
                  <c:v>18</c:v>
                </c:pt>
                <c:pt idx="26">
                  <c:v>18</c:v>
                </c:pt>
                <c:pt idx="27">
                  <c:v>13</c:v>
                </c:pt>
                <c:pt idx="28">
                  <c:v>13</c:v>
                </c:pt>
                <c:pt idx="29">
                  <c:v>7</c:v>
                </c:pt>
                <c:pt idx="30">
                  <c:v>8</c:v>
                </c:pt>
                <c:pt idx="31">
                  <c:v>21</c:v>
                </c:pt>
                <c:pt idx="32">
                  <c:v>4</c:v>
                </c:pt>
                <c:pt idx="33">
                  <c:v>0</c:v>
                </c:pt>
                <c:pt idx="34">
                  <c:v>3.6</c:v>
                </c:pt>
                <c:pt idx="35">
                  <c:v>4.4000000000000004</c:v>
                </c:pt>
                <c:pt idx="36">
                  <c:v>12</c:v>
                </c:pt>
                <c:pt idx="37">
                  <c:v>12</c:v>
                </c:pt>
                <c:pt idx="38">
                  <c:v>19</c:v>
                </c:pt>
                <c:pt idx="39">
                  <c:v>19.2</c:v>
                </c:pt>
                <c:pt idx="40">
                  <c:v>18.2</c:v>
                </c:pt>
                <c:pt idx="41">
                  <c:v>21</c:v>
                </c:pt>
                <c:pt idx="42">
                  <c:v>20.2</c:v>
                </c:pt>
                <c:pt idx="43">
                  <c:v>16.2</c:v>
                </c:pt>
                <c:pt idx="44">
                  <c:v>11</c:v>
                </c:pt>
                <c:pt idx="45">
                  <c:v>10</c:v>
                </c:pt>
                <c:pt idx="46">
                  <c:v>9</c:v>
                </c:pt>
                <c:pt idx="47">
                  <c:v>2</c:v>
                </c:pt>
                <c:pt idx="48">
                  <c:v>2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10-409B-A8AF-815E24797613}"/>
            </c:ext>
          </c:extLst>
        </c:ser>
        <c:ser>
          <c:idx val="11"/>
          <c:order val="11"/>
          <c:tx>
            <c:strRef>
              <c:f>[Auswertung_Ressourcen_manuell_HEBT_HESR_SIS100_SFRS_191028_abä_HEBT_SFRS_200525.xlsx]Gesamt!$A$14</c:f>
              <c:strCache>
                <c:ptCount val="1"/>
                <c:pt idx="0">
                  <c:v>SMG_Scientist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[Auswertung_Ressourcen_manuell_HEBT_HESR_SIS100_SFRS_191028_abä_HEBT_SFRS_200525.xlsx]Gesamt!$B$14:$AZ$14</c:f>
            </c:numRef>
          </c:val>
          <c:extLst>
            <c:ext xmlns:c16="http://schemas.microsoft.com/office/drawing/2014/chart" uri="{C3380CC4-5D6E-409C-BE32-E72D297353CC}">
              <c16:uniqueId val="{0000000B-DD10-409B-A8AF-815E24797613}"/>
            </c:ext>
          </c:extLst>
        </c:ser>
        <c:ser>
          <c:idx val="12"/>
          <c:order val="12"/>
          <c:tx>
            <c:strRef>
              <c:f>[Auswertung_Ressourcen_manuell_HEBT_HESR_SIS100_SFRS_191028_abä_HEBT_SFRS_200525.xlsx]Gesamt!$A$15</c:f>
              <c:strCache>
                <c:ptCount val="1"/>
                <c:pt idx="0">
                  <c:v>SMG_Welder_Engineer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[Auswertung_Ressourcen_manuell_HEBT_HESR_SIS100_SFRS_191028_abä_HEBT_SFRS_200525.xlsx]Gesamt!$B$15:$AZ$15</c:f>
            </c:numRef>
          </c:val>
          <c:extLst>
            <c:ext xmlns:c16="http://schemas.microsoft.com/office/drawing/2014/chart" uri="{C3380CC4-5D6E-409C-BE32-E72D297353CC}">
              <c16:uniqueId val="{0000000C-DD10-409B-A8AF-815E24797613}"/>
            </c:ext>
          </c:extLst>
        </c:ser>
        <c:ser>
          <c:idx val="13"/>
          <c:order val="13"/>
          <c:tx>
            <c:strRef>
              <c:f>[Auswertung_Ressourcen_manuell_HEBT_HESR_SIS100_SFRS_191028_abä_HEBT_SFRS_200525.xlsx]Gesamt!$A$16</c:f>
              <c:strCache>
                <c:ptCount val="1"/>
                <c:pt idx="0">
                  <c:v>SMG_Welder_Technician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[Auswertung_Ressourcen_manuell_HEBT_HESR_SIS100_SFRS_191028_abä_HEBT_SFRS_200525.xlsx]Gesamt!$B$16:$AZ$16</c:f>
            </c:numRef>
          </c:val>
          <c:extLst>
            <c:ext xmlns:c16="http://schemas.microsoft.com/office/drawing/2014/chart" uri="{C3380CC4-5D6E-409C-BE32-E72D297353CC}">
              <c16:uniqueId val="{0000000D-DD10-409B-A8AF-815E24797613}"/>
            </c:ext>
          </c:extLst>
        </c:ser>
        <c:ser>
          <c:idx val="14"/>
          <c:order val="14"/>
          <c:tx>
            <c:strRef>
              <c:f>[Auswertung_Ressourcen_manuell_HEBT_HESR_SIS100_SFRS_191028_abä_HEBT_SFRS_200525.xlsx]Gesamt!$A$17</c:f>
              <c:strCache>
                <c:ptCount val="1"/>
                <c:pt idx="0">
                  <c:v>SMG_Welder_Worker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[Auswertung_Ressourcen_manuell_HEBT_HESR_SIS100_SFRS_191028_abä_HEBT_SFRS_200525.xlsx]Gesamt!$B$17:$AZ$17</c:f>
            </c:numRef>
          </c:val>
          <c:extLst>
            <c:ext xmlns:c16="http://schemas.microsoft.com/office/drawing/2014/chart" uri="{C3380CC4-5D6E-409C-BE32-E72D297353CC}">
              <c16:uniqueId val="{0000000E-DD10-409B-A8AF-815E24797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3460896"/>
        <c:axId val="483463520"/>
      </c:barChart>
      <c:catAx>
        <c:axId val="4834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3463520"/>
        <c:crosses val="autoZero"/>
        <c:auto val="1"/>
        <c:lblAlgn val="ctr"/>
        <c:lblOffset val="100"/>
        <c:noMultiLvlLbl val="0"/>
      </c:catAx>
      <c:valAx>
        <c:axId val="48346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346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[Auswertung_Ressourcen_manuell_HEBT_HESR_SIS100_SFRS_191028_abä_HEBT_SFRS_200525.xlsx]Gesamt!$A$3</c:f>
              <c:strCache>
                <c:ptCount val="1"/>
                <c:pt idx="0">
                  <c:v>SMG_Alignment_Engineer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[Auswertung_Ressourcen_manuell_HEBT_HESR_SIS100_SFRS_191028_abä_HEBT_SFRS_200525.xlsx]Gesamt!$B$3:$AZ$3</c:f>
            </c:numRef>
          </c:val>
          <c:extLst>
            <c:ext xmlns:c16="http://schemas.microsoft.com/office/drawing/2014/chart" uri="{C3380CC4-5D6E-409C-BE32-E72D297353CC}">
              <c16:uniqueId val="{00000000-0464-4694-9FD7-EE250991B05E}"/>
            </c:ext>
          </c:extLst>
        </c:ser>
        <c:ser>
          <c:idx val="1"/>
          <c:order val="1"/>
          <c:tx>
            <c:strRef>
              <c:f>[Auswertung_Ressourcen_manuell_HEBT_HESR_SIS100_SFRS_191028_abä_HEBT_SFRS_200525.xlsx]Gesamt!$A$4</c:f>
              <c:strCache>
                <c:ptCount val="1"/>
                <c:pt idx="0">
                  <c:v>SMG_Alignment_Technician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[Auswertung_Ressourcen_manuell_HEBT_HESR_SIS100_SFRS_191028_abä_HEBT_SFRS_200525.xlsx]Gesamt!$B$4:$AZ$4</c:f>
            </c:numRef>
          </c:val>
          <c:extLst>
            <c:ext xmlns:c16="http://schemas.microsoft.com/office/drawing/2014/chart" uri="{C3380CC4-5D6E-409C-BE32-E72D297353CC}">
              <c16:uniqueId val="{00000001-0464-4694-9FD7-EE250991B05E}"/>
            </c:ext>
          </c:extLst>
        </c:ser>
        <c:ser>
          <c:idx val="2"/>
          <c:order val="2"/>
          <c:tx>
            <c:strRef>
              <c:f>[Auswertung_Ressourcen_manuell_HEBT_HESR_SIS100_SFRS_191028_abä_HEBT_SFRS_200525.xlsx]Gesamt!$A$5</c:f>
              <c:strCache>
                <c:ptCount val="1"/>
                <c:pt idx="0">
                  <c:v>SMG_Electrician_Engineer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[Auswertung_Ressourcen_manuell_HEBT_HESR_SIS100_SFRS_191028_abä_HEBT_SFRS_200525.xlsx]Gesamt!$B$5:$AZ$5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3</c:v>
                </c:pt>
                <c:pt idx="21">
                  <c:v>8</c:v>
                </c:pt>
                <c:pt idx="22">
                  <c:v>5</c:v>
                </c:pt>
                <c:pt idx="23">
                  <c:v>4</c:v>
                </c:pt>
                <c:pt idx="24">
                  <c:v>4</c:v>
                </c:pt>
                <c:pt idx="25">
                  <c:v>6</c:v>
                </c:pt>
                <c:pt idx="26">
                  <c:v>18</c:v>
                </c:pt>
                <c:pt idx="27">
                  <c:v>19</c:v>
                </c:pt>
                <c:pt idx="28">
                  <c:v>12</c:v>
                </c:pt>
                <c:pt idx="29">
                  <c:v>11</c:v>
                </c:pt>
                <c:pt idx="30">
                  <c:v>7</c:v>
                </c:pt>
                <c:pt idx="31">
                  <c:v>6</c:v>
                </c:pt>
                <c:pt idx="32">
                  <c:v>12</c:v>
                </c:pt>
                <c:pt idx="33">
                  <c:v>9</c:v>
                </c:pt>
                <c:pt idx="34">
                  <c:v>7</c:v>
                </c:pt>
                <c:pt idx="35">
                  <c:v>6</c:v>
                </c:pt>
                <c:pt idx="36">
                  <c:v>6</c:v>
                </c:pt>
                <c:pt idx="37">
                  <c:v>10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3</c:v>
                </c:pt>
                <c:pt idx="43">
                  <c:v>5</c:v>
                </c:pt>
                <c:pt idx="44">
                  <c:v>5</c:v>
                </c:pt>
                <c:pt idx="45">
                  <c:v>1</c:v>
                </c:pt>
                <c:pt idx="46">
                  <c:v>24</c:v>
                </c:pt>
                <c:pt idx="47">
                  <c:v>3</c:v>
                </c:pt>
                <c:pt idx="48">
                  <c:v>2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64-4694-9FD7-EE250991B05E}"/>
            </c:ext>
          </c:extLst>
        </c:ser>
        <c:ser>
          <c:idx val="3"/>
          <c:order val="3"/>
          <c:tx>
            <c:strRef>
              <c:f>[Auswertung_Ressourcen_manuell_HEBT_HESR_SIS100_SFRS_191028_abä_HEBT_SFRS_200525.xlsx]Gesamt!$A$6</c:f>
              <c:strCache>
                <c:ptCount val="1"/>
                <c:pt idx="0">
                  <c:v>SMG_Electrician_Technician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[Auswertung_Ressourcen_manuell_HEBT_HESR_SIS100_SFRS_191028_abä_HEBT_SFRS_200525.xlsx]Gesamt!$B$6:$AZ$6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3</c:v>
                </c:pt>
                <c:pt idx="21">
                  <c:v>7</c:v>
                </c:pt>
                <c:pt idx="22">
                  <c:v>3</c:v>
                </c:pt>
                <c:pt idx="23">
                  <c:v>5</c:v>
                </c:pt>
                <c:pt idx="24">
                  <c:v>4</c:v>
                </c:pt>
                <c:pt idx="25">
                  <c:v>4</c:v>
                </c:pt>
                <c:pt idx="26">
                  <c:v>12</c:v>
                </c:pt>
                <c:pt idx="27">
                  <c:v>8</c:v>
                </c:pt>
                <c:pt idx="28">
                  <c:v>5</c:v>
                </c:pt>
                <c:pt idx="29">
                  <c:v>6</c:v>
                </c:pt>
                <c:pt idx="30">
                  <c:v>6</c:v>
                </c:pt>
                <c:pt idx="31">
                  <c:v>7</c:v>
                </c:pt>
                <c:pt idx="32">
                  <c:v>9</c:v>
                </c:pt>
                <c:pt idx="33">
                  <c:v>7</c:v>
                </c:pt>
                <c:pt idx="34">
                  <c:v>6</c:v>
                </c:pt>
                <c:pt idx="35">
                  <c:v>9</c:v>
                </c:pt>
                <c:pt idx="36">
                  <c:v>10</c:v>
                </c:pt>
                <c:pt idx="37">
                  <c:v>11</c:v>
                </c:pt>
                <c:pt idx="38">
                  <c:v>7</c:v>
                </c:pt>
                <c:pt idx="39">
                  <c:v>8</c:v>
                </c:pt>
                <c:pt idx="40">
                  <c:v>7</c:v>
                </c:pt>
                <c:pt idx="41">
                  <c:v>7</c:v>
                </c:pt>
                <c:pt idx="42">
                  <c:v>6</c:v>
                </c:pt>
                <c:pt idx="43">
                  <c:v>8</c:v>
                </c:pt>
                <c:pt idx="44">
                  <c:v>2</c:v>
                </c:pt>
                <c:pt idx="45">
                  <c:v>1</c:v>
                </c:pt>
                <c:pt idx="46">
                  <c:v>2</c:v>
                </c:pt>
                <c:pt idx="47">
                  <c:v>1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64-4694-9FD7-EE250991B05E}"/>
            </c:ext>
          </c:extLst>
        </c:ser>
        <c:ser>
          <c:idx val="4"/>
          <c:order val="4"/>
          <c:tx>
            <c:strRef>
              <c:f>[Auswertung_Ressourcen_manuell_HEBT_HESR_SIS100_SFRS_191028_abä_HEBT_SFRS_200525.xlsx]Gesamt!$A$7</c:f>
              <c:strCache>
                <c:ptCount val="1"/>
                <c:pt idx="0">
                  <c:v>SMG_Electrician_Worker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[Auswertung_Ressourcen_manuell_HEBT_HESR_SIS100_SFRS_191028_abä_HEBT_SFRS_200525.xlsx]Gesamt!$B$7:$AZ$7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  <c:pt idx="19">
                  <c:v>11</c:v>
                </c:pt>
                <c:pt idx="20">
                  <c:v>12</c:v>
                </c:pt>
                <c:pt idx="21">
                  <c:v>13</c:v>
                </c:pt>
                <c:pt idx="22">
                  <c:v>9</c:v>
                </c:pt>
                <c:pt idx="23">
                  <c:v>3</c:v>
                </c:pt>
                <c:pt idx="24">
                  <c:v>4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9</c:v>
                </c:pt>
                <c:pt idx="29">
                  <c:v>8</c:v>
                </c:pt>
                <c:pt idx="30">
                  <c:v>6</c:v>
                </c:pt>
                <c:pt idx="31">
                  <c:v>3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6</c:v>
                </c:pt>
                <c:pt idx="36">
                  <c:v>10</c:v>
                </c:pt>
                <c:pt idx="37">
                  <c:v>9</c:v>
                </c:pt>
                <c:pt idx="38">
                  <c:v>8</c:v>
                </c:pt>
                <c:pt idx="39">
                  <c:v>5</c:v>
                </c:pt>
                <c:pt idx="40">
                  <c:v>3</c:v>
                </c:pt>
                <c:pt idx="41">
                  <c:v>4</c:v>
                </c:pt>
                <c:pt idx="42">
                  <c:v>1</c:v>
                </c:pt>
                <c:pt idx="43">
                  <c:v>3</c:v>
                </c:pt>
                <c:pt idx="44">
                  <c:v>2</c:v>
                </c:pt>
                <c:pt idx="45">
                  <c:v>0</c:v>
                </c:pt>
                <c:pt idx="46">
                  <c:v>2</c:v>
                </c:pt>
                <c:pt idx="47">
                  <c:v>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64-4694-9FD7-EE250991B05E}"/>
            </c:ext>
          </c:extLst>
        </c:ser>
        <c:ser>
          <c:idx val="5"/>
          <c:order val="5"/>
          <c:tx>
            <c:strRef>
              <c:f>[Auswertung_Ressourcen_manuell_HEBT_HESR_SIS100_SFRS_191028_abä_HEBT_SFRS_200525.xlsx]Gesamt!$A$8</c:f>
              <c:strCache>
                <c:ptCount val="1"/>
                <c:pt idx="0">
                  <c:v>SMG_Logistic_Engineer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[Auswertung_Ressourcen_manuell_HEBT_HESR_SIS100_SFRS_191028_abä_HEBT_SFRS_200525.xlsx]Gesamt!$B$8:$AZ$8</c:f>
            </c:numRef>
          </c:val>
          <c:extLst>
            <c:ext xmlns:c16="http://schemas.microsoft.com/office/drawing/2014/chart" uri="{C3380CC4-5D6E-409C-BE32-E72D297353CC}">
              <c16:uniqueId val="{00000005-0464-4694-9FD7-EE250991B05E}"/>
            </c:ext>
          </c:extLst>
        </c:ser>
        <c:ser>
          <c:idx val="6"/>
          <c:order val="6"/>
          <c:tx>
            <c:strRef>
              <c:f>[Auswertung_Ressourcen_manuell_HEBT_HESR_SIS100_SFRS_191028_abä_HEBT_SFRS_200525.xlsx]Gesamt!$A$9</c:f>
              <c:strCache>
                <c:ptCount val="1"/>
                <c:pt idx="0">
                  <c:v>SMG_Logistic_Technician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[Auswertung_Ressourcen_manuell_HEBT_HESR_SIS100_SFRS_191028_abä_HEBT_SFRS_200525.xlsx]Gesamt!$B$9:$AZ$9</c:f>
            </c:numRef>
          </c:val>
          <c:extLst>
            <c:ext xmlns:c16="http://schemas.microsoft.com/office/drawing/2014/chart" uri="{C3380CC4-5D6E-409C-BE32-E72D297353CC}">
              <c16:uniqueId val="{00000006-0464-4694-9FD7-EE250991B05E}"/>
            </c:ext>
          </c:extLst>
        </c:ser>
        <c:ser>
          <c:idx val="7"/>
          <c:order val="7"/>
          <c:tx>
            <c:strRef>
              <c:f>[Auswertung_Ressourcen_manuell_HEBT_HESR_SIS100_SFRS_191028_abä_HEBT_SFRS_200525.xlsx]Gesamt!$A$10</c:f>
              <c:strCache>
                <c:ptCount val="1"/>
                <c:pt idx="0">
                  <c:v>SMG_Logistic_Worker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[Auswertung_Ressourcen_manuell_HEBT_HESR_SIS100_SFRS_191028_abä_HEBT_SFRS_200525.xlsx]Gesamt!$B$10:$AZ$10</c:f>
            </c:numRef>
          </c:val>
          <c:extLst>
            <c:ext xmlns:c16="http://schemas.microsoft.com/office/drawing/2014/chart" uri="{C3380CC4-5D6E-409C-BE32-E72D297353CC}">
              <c16:uniqueId val="{00000007-0464-4694-9FD7-EE250991B05E}"/>
            </c:ext>
          </c:extLst>
        </c:ser>
        <c:ser>
          <c:idx val="8"/>
          <c:order val="8"/>
          <c:tx>
            <c:strRef>
              <c:f>[Auswertung_Ressourcen_manuell_HEBT_HESR_SIS100_SFRS_191028_abä_HEBT_SFRS_200525.xlsx]Gesamt!$A$11</c:f>
              <c:strCache>
                <c:ptCount val="1"/>
                <c:pt idx="0">
                  <c:v>SMG_Mechanic_Engineer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[Auswertung_Ressourcen_manuell_HEBT_HESR_SIS100_SFRS_191028_abä_HEBT_SFRS_200525.xlsx]Gesamt!$B$11:$AZ$11</c:f>
            </c:numRef>
          </c:val>
          <c:extLst>
            <c:ext xmlns:c16="http://schemas.microsoft.com/office/drawing/2014/chart" uri="{C3380CC4-5D6E-409C-BE32-E72D297353CC}">
              <c16:uniqueId val="{00000008-0464-4694-9FD7-EE250991B05E}"/>
            </c:ext>
          </c:extLst>
        </c:ser>
        <c:ser>
          <c:idx val="9"/>
          <c:order val="9"/>
          <c:tx>
            <c:strRef>
              <c:f>[Auswertung_Ressourcen_manuell_HEBT_HESR_SIS100_SFRS_191028_abä_HEBT_SFRS_200525.xlsx]Gesamt!$A$12</c:f>
              <c:strCache>
                <c:ptCount val="1"/>
                <c:pt idx="0">
                  <c:v>SMG_Mechanic_Technician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[Auswertung_Ressourcen_manuell_HEBT_HESR_SIS100_SFRS_191028_abä_HEBT_SFRS_200525.xlsx]Gesamt!$B$12:$AZ$12</c:f>
            </c:numRef>
          </c:val>
          <c:extLst>
            <c:ext xmlns:c16="http://schemas.microsoft.com/office/drawing/2014/chart" uri="{C3380CC4-5D6E-409C-BE32-E72D297353CC}">
              <c16:uniqueId val="{00000009-0464-4694-9FD7-EE250991B05E}"/>
            </c:ext>
          </c:extLst>
        </c:ser>
        <c:ser>
          <c:idx val="10"/>
          <c:order val="10"/>
          <c:tx>
            <c:strRef>
              <c:f>[Auswertung_Ressourcen_manuell_HEBT_HESR_SIS100_SFRS_191028_abä_HEBT_SFRS_200525.xlsx]Gesamt!$A$13</c:f>
              <c:strCache>
                <c:ptCount val="1"/>
                <c:pt idx="0">
                  <c:v>SMG_Mechanic_Worker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[Auswertung_Ressourcen_manuell_HEBT_HESR_SIS100_SFRS_191028_abä_HEBT_SFRS_200525.xlsx]Gesamt!$B$13:$AZ$13</c:f>
            </c:numRef>
          </c:val>
          <c:extLst>
            <c:ext xmlns:c16="http://schemas.microsoft.com/office/drawing/2014/chart" uri="{C3380CC4-5D6E-409C-BE32-E72D297353CC}">
              <c16:uniqueId val="{0000000A-0464-4694-9FD7-EE250991B05E}"/>
            </c:ext>
          </c:extLst>
        </c:ser>
        <c:ser>
          <c:idx val="11"/>
          <c:order val="11"/>
          <c:tx>
            <c:strRef>
              <c:f>[Auswertung_Ressourcen_manuell_HEBT_HESR_SIS100_SFRS_191028_abä_HEBT_SFRS_200525.xlsx]Gesamt!$A$14</c:f>
              <c:strCache>
                <c:ptCount val="1"/>
                <c:pt idx="0">
                  <c:v>SMG_Scientist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[Auswertung_Ressourcen_manuell_HEBT_HESR_SIS100_SFRS_191028_abä_HEBT_SFRS_200525.xlsx]Gesamt!$B$14:$AZ$14</c:f>
            </c:numRef>
          </c:val>
          <c:extLst>
            <c:ext xmlns:c16="http://schemas.microsoft.com/office/drawing/2014/chart" uri="{C3380CC4-5D6E-409C-BE32-E72D297353CC}">
              <c16:uniqueId val="{0000000B-0464-4694-9FD7-EE250991B05E}"/>
            </c:ext>
          </c:extLst>
        </c:ser>
        <c:ser>
          <c:idx val="12"/>
          <c:order val="12"/>
          <c:tx>
            <c:strRef>
              <c:f>[Auswertung_Ressourcen_manuell_HEBT_HESR_SIS100_SFRS_191028_abä_HEBT_SFRS_200525.xlsx]Gesamt!$A$15</c:f>
              <c:strCache>
                <c:ptCount val="1"/>
                <c:pt idx="0">
                  <c:v>SMG_Welder_Engineer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[Auswertung_Ressourcen_manuell_HEBT_HESR_SIS100_SFRS_191028_abä_HEBT_SFRS_200525.xlsx]Gesamt!$B$15:$AZ$15</c:f>
            </c:numRef>
          </c:val>
          <c:extLst>
            <c:ext xmlns:c16="http://schemas.microsoft.com/office/drawing/2014/chart" uri="{C3380CC4-5D6E-409C-BE32-E72D297353CC}">
              <c16:uniqueId val="{0000000C-0464-4694-9FD7-EE250991B05E}"/>
            </c:ext>
          </c:extLst>
        </c:ser>
        <c:ser>
          <c:idx val="13"/>
          <c:order val="13"/>
          <c:tx>
            <c:strRef>
              <c:f>[Auswertung_Ressourcen_manuell_HEBT_HESR_SIS100_SFRS_191028_abä_HEBT_SFRS_200525.xlsx]Gesamt!$A$16</c:f>
              <c:strCache>
                <c:ptCount val="1"/>
                <c:pt idx="0">
                  <c:v>SMG_Welder_Technician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[Auswertung_Ressourcen_manuell_HEBT_HESR_SIS100_SFRS_191028_abä_HEBT_SFRS_200525.xlsx]Gesamt!$B$16:$AZ$16</c:f>
            </c:numRef>
          </c:val>
          <c:extLst>
            <c:ext xmlns:c16="http://schemas.microsoft.com/office/drawing/2014/chart" uri="{C3380CC4-5D6E-409C-BE32-E72D297353CC}">
              <c16:uniqueId val="{0000000D-0464-4694-9FD7-EE250991B05E}"/>
            </c:ext>
          </c:extLst>
        </c:ser>
        <c:ser>
          <c:idx val="14"/>
          <c:order val="14"/>
          <c:tx>
            <c:strRef>
              <c:f>[Auswertung_Ressourcen_manuell_HEBT_HESR_SIS100_SFRS_191028_abä_HEBT_SFRS_200525.xlsx]Gesamt!$A$17</c:f>
              <c:strCache>
                <c:ptCount val="1"/>
                <c:pt idx="0">
                  <c:v>SMG_Welder_Worker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[Auswertung_Ressourcen_manuell_HEBT_HESR_SIS100_SFRS_191028_abä_HEBT_SFRS_200525.xlsx]Gesamt!$B$2:$AZ$2</c:f>
              <c:strCache>
                <c:ptCount val="51"/>
                <c:pt idx="0">
                  <c:v>Okt. 20</c:v>
                </c:pt>
                <c:pt idx="1">
                  <c:v>Nov. 20</c:v>
                </c:pt>
                <c:pt idx="2">
                  <c:v>Dez. 20</c:v>
                </c:pt>
                <c:pt idx="3">
                  <c:v>Jan. 21</c:v>
                </c:pt>
                <c:pt idx="4">
                  <c:v>Feb. 21</c:v>
                </c:pt>
                <c:pt idx="5">
                  <c:v>Mrz. 21</c:v>
                </c:pt>
                <c:pt idx="6">
                  <c:v>Apr. 21</c:v>
                </c:pt>
                <c:pt idx="7">
                  <c:v>Mai. 21</c:v>
                </c:pt>
                <c:pt idx="8">
                  <c:v>Jun. 21</c:v>
                </c:pt>
                <c:pt idx="9">
                  <c:v>Jul. 21</c:v>
                </c:pt>
                <c:pt idx="10">
                  <c:v>Aug. 21</c:v>
                </c:pt>
                <c:pt idx="11">
                  <c:v>Sep. 21</c:v>
                </c:pt>
                <c:pt idx="12">
                  <c:v>Okt.21.</c:v>
                </c:pt>
                <c:pt idx="13">
                  <c:v>Nov.21.</c:v>
                </c:pt>
                <c:pt idx="14">
                  <c:v>Dez. 21.</c:v>
                </c:pt>
                <c:pt idx="15">
                  <c:v>Jan. 22</c:v>
                </c:pt>
                <c:pt idx="16">
                  <c:v>Feb. 22</c:v>
                </c:pt>
                <c:pt idx="17">
                  <c:v>Mrz. 22</c:v>
                </c:pt>
                <c:pt idx="18">
                  <c:v>Apr. 22</c:v>
                </c:pt>
                <c:pt idx="19">
                  <c:v>Mai. 22</c:v>
                </c:pt>
                <c:pt idx="20">
                  <c:v>Jun. 22</c:v>
                </c:pt>
                <c:pt idx="21">
                  <c:v>Jul. 22</c:v>
                </c:pt>
                <c:pt idx="22">
                  <c:v>Aug. 22</c:v>
                </c:pt>
                <c:pt idx="23">
                  <c:v>Sep. 22</c:v>
                </c:pt>
                <c:pt idx="24">
                  <c:v>Okt. 22</c:v>
                </c:pt>
                <c:pt idx="25">
                  <c:v>Nov. 22</c:v>
                </c:pt>
                <c:pt idx="26">
                  <c:v>Dez. 22</c:v>
                </c:pt>
                <c:pt idx="27">
                  <c:v>Jan. 23</c:v>
                </c:pt>
                <c:pt idx="28">
                  <c:v>Feb. 23</c:v>
                </c:pt>
                <c:pt idx="29">
                  <c:v>Mrz. 23</c:v>
                </c:pt>
                <c:pt idx="30">
                  <c:v>Apr. 23</c:v>
                </c:pt>
                <c:pt idx="31">
                  <c:v>Mai. 23</c:v>
                </c:pt>
                <c:pt idx="32">
                  <c:v>Jun. 23</c:v>
                </c:pt>
                <c:pt idx="33">
                  <c:v>Jul. 23</c:v>
                </c:pt>
                <c:pt idx="34">
                  <c:v>Aug. 23</c:v>
                </c:pt>
                <c:pt idx="35">
                  <c:v>Sep. 23</c:v>
                </c:pt>
                <c:pt idx="36">
                  <c:v>Okt. 23</c:v>
                </c:pt>
                <c:pt idx="37">
                  <c:v>Nov. 23</c:v>
                </c:pt>
                <c:pt idx="38">
                  <c:v>Dez. 23</c:v>
                </c:pt>
                <c:pt idx="39">
                  <c:v>Jan. 24</c:v>
                </c:pt>
                <c:pt idx="40">
                  <c:v>Feb. 24</c:v>
                </c:pt>
                <c:pt idx="41">
                  <c:v>Mrz. 24</c:v>
                </c:pt>
                <c:pt idx="42">
                  <c:v>Apr. 24</c:v>
                </c:pt>
                <c:pt idx="43">
                  <c:v>Mai. 24</c:v>
                </c:pt>
                <c:pt idx="44">
                  <c:v>Jun. 24</c:v>
                </c:pt>
                <c:pt idx="45">
                  <c:v>Jul. 24</c:v>
                </c:pt>
                <c:pt idx="46">
                  <c:v>Aug. 24</c:v>
                </c:pt>
                <c:pt idx="47">
                  <c:v>Sep. 24</c:v>
                </c:pt>
                <c:pt idx="48">
                  <c:v>Okt. 24</c:v>
                </c:pt>
                <c:pt idx="49">
                  <c:v>Nov. 24</c:v>
                </c:pt>
                <c:pt idx="50">
                  <c:v>Dez. 24</c:v>
                </c:pt>
              </c:strCache>
            </c:strRef>
          </c:cat>
          <c:val>
            <c:numRef>
              <c:f>[Auswertung_Ressourcen_manuell_HEBT_HESR_SIS100_SFRS_191028_abä_HEBT_SFRS_200525.xlsx]Gesamt!$B$17:$AZ$17</c:f>
            </c:numRef>
          </c:val>
          <c:extLst>
            <c:ext xmlns:c16="http://schemas.microsoft.com/office/drawing/2014/chart" uri="{C3380CC4-5D6E-409C-BE32-E72D297353CC}">
              <c16:uniqueId val="{0000000E-0464-4694-9FD7-EE250991B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3460896"/>
        <c:axId val="483463520"/>
      </c:barChart>
      <c:catAx>
        <c:axId val="4834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3463520"/>
        <c:crosses val="autoZero"/>
        <c:auto val="1"/>
        <c:lblAlgn val="ctr"/>
        <c:lblOffset val="100"/>
        <c:noMultiLvlLbl val="0"/>
      </c:catAx>
      <c:valAx>
        <c:axId val="48346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346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13103B4-5A4A-4D84-A0D9-BB2FB9108BC5}" type="datetimeFigureOut">
              <a:rPr lang="de-DE" smtClean="0"/>
              <a:t>25.05.2020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D9190B2A-419E-4E40-8089-1A34DAAEE9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5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F4ACA2-5C27-4604-9154-380E723B6B60}" type="slidenum">
              <a:rPr lang="de-DE" altLang="de-DE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103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39D41-FC7C-4BF9-AE09-88A9538133A1}" type="slidenum">
              <a:rPr lang="de-DE" altLang="de-DE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971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NP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 userDrawn="1"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 userDrawn="1"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 userDrawn="1"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 userDrawn="1"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6264697" cy="250825"/>
          </a:xfrm>
        </p:spPr>
        <p:txBody>
          <a:bodyPr/>
          <a:lstStyle>
            <a:lvl1pPr>
              <a:defRPr sz="1000"/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85075-FD7A-4005-9B3D-AB5D8A66E66F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73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45C3-8270-4D20-B5B2-998B72B7CBD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914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382D-C6DA-4720-9D1A-256E987AD2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68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F91-EF40-4D0A-A120-D52145CB47F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951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F1F1-838F-4097-B2FF-4800F54455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41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87338" y="1125538"/>
            <a:ext cx="8605837" cy="5256212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24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619E-943F-4EAF-BF4A-37AE92038F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514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/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/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/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65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E67DB-3F5A-400D-8115-4A6680BE68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109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7D51-02AF-4D1C-9176-05ED4CC8EC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548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AF7D3-A6F5-4055-9635-1E4600BABE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437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9ECF8-9783-4E7B-8096-7ADFB4E464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04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P worksho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85075-FD7A-4005-9B3D-AB5D8A66E66F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36513" y="6607175"/>
            <a:ext cx="6840761" cy="250825"/>
          </a:xfrm>
        </p:spPr>
        <p:txBody>
          <a:bodyPr/>
          <a:lstStyle>
            <a:lvl1pPr>
              <a:defRPr sz="800" b="1">
                <a:solidFill>
                  <a:srgbClr val="0070C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8427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0D31-0704-4AEC-8EDB-63E3087B11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810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919FA-F87A-4B42-A1CD-0E749B3E7D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669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4B83-5714-4E51-B0B4-92E9DB4C7C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286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D074A-3E24-4F58-B20C-32C299F94A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169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CE02-E0C1-479C-9C89-82464D2070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831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9845-D875-4C8E-A5FF-F5E2C1DC7A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35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69476-6003-47DC-8B74-0BB465662B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2363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8491-D1F0-407F-8B0D-D903EA8FEFB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1936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de-DE" sz="11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9FADF-0E9A-4F92-AF26-3F45EF9C938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279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de-DE" sz="110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3C78-4A24-4D2A-9848-984D8FFFAEB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9585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endParaRPr lang="de-DE" sz="11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E8FD-C0B5-4D83-BFF5-4470D15BFF4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199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C501A-8D56-4CA1-AACE-95032C7BB44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7128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rgbClr val="0066CC"/>
              </a:buClr>
              <a:buFont typeface="Wingdings" pitchFamily="2" charset="2"/>
              <a:buChar char="•"/>
              <a:defRPr sz="1200"/>
            </a:lvl1pPr>
          </a:lstStyle>
          <a:p>
            <a:pPr>
              <a:defRPr/>
            </a:pPr>
            <a:endParaRPr lang="de-DE" sz="11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4B07-853F-40DB-A071-704EFF32D1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0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Textmasterformate durch Klicken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85075-FD7A-4005-9B3D-AB5D8A66E66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-36513" y="6607175"/>
            <a:ext cx="4392613" cy="250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rgbClr val="00599D"/>
                </a:solidFill>
                <a:latin typeface="Arial" charset="0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 i="1">
                <a:solidFill>
                  <a:srgbClr val="99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0066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66CC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8646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9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599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cs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837C9B-6D25-44C5-9880-48640EF0EB05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86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BINP Workshop</a:t>
            </a:r>
            <a:br>
              <a:rPr lang="en-US" dirty="0" smtClean="0"/>
            </a:br>
            <a:r>
              <a:rPr lang="en-US" sz="2400" dirty="0" smtClean="0"/>
              <a:t>Video-Conference  </a:t>
            </a:r>
            <a:r>
              <a:rPr lang="en-US" sz="2400" dirty="0"/>
              <a:t>25. – </a:t>
            </a:r>
            <a:r>
              <a:rPr lang="en-US" sz="2400" dirty="0" smtClean="0"/>
              <a:t>29.05.2020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Site Management – </a:t>
            </a:r>
            <a:r>
              <a:rPr lang="en-US" sz="2400" dirty="0" smtClean="0"/>
              <a:t>Resource Planning</a:t>
            </a:r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 Reich-Sprenger &amp; H </a:t>
            </a:r>
            <a:r>
              <a:rPr lang="en-US" dirty="0" err="1" smtClean="0"/>
              <a:t>Hagelskamp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90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588709"/>
              </p:ext>
            </p:extLst>
          </p:nvPr>
        </p:nvGraphicFramePr>
        <p:xfrm>
          <a:off x="317500" y="1944689"/>
          <a:ext cx="8420100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17500" y="188640"/>
            <a:ext cx="8605837" cy="576064"/>
          </a:xfrm>
        </p:spPr>
        <p:txBody>
          <a:bodyPr/>
          <a:lstStyle/>
          <a:p>
            <a:r>
              <a:rPr lang="en-US" sz="1800" b="1" dirty="0">
                <a:solidFill>
                  <a:srgbClr val="0070C0"/>
                </a:solidFill>
              </a:rPr>
              <a:t>Site Management – Resource Planning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>
                <a:solidFill>
                  <a:srgbClr val="0070C0"/>
                </a:solidFill>
              </a:rPr>
              <a:t>HEBT </a:t>
            </a:r>
            <a:r>
              <a:rPr lang="de-DE" sz="1800" dirty="0">
                <a:solidFill>
                  <a:srgbClr val="0070C0"/>
                </a:solidFill>
              </a:rPr>
              <a:t>Installation </a:t>
            </a:r>
            <a:r>
              <a:rPr lang="de-DE" sz="1800" dirty="0" smtClean="0">
                <a:solidFill>
                  <a:srgbClr val="0070C0"/>
                </a:solidFill>
              </a:rPr>
              <a:t>- </a:t>
            </a:r>
            <a:r>
              <a:rPr lang="de-DE" sz="1800" dirty="0" err="1" smtClean="0">
                <a:solidFill>
                  <a:srgbClr val="0070C0"/>
                </a:solidFill>
              </a:rPr>
              <a:t>Electricians</a:t>
            </a:r>
            <a:endParaRPr lang="de-DE" sz="1800" dirty="0">
              <a:solidFill>
                <a:srgbClr val="0070C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7500" y="5877272"/>
            <a:ext cx="8420100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70C0"/>
                </a:solidFill>
              </a:rPr>
              <a:t>Based</a:t>
            </a:r>
            <a:r>
              <a:rPr lang="de-DE" dirty="0" smtClean="0">
                <a:solidFill>
                  <a:srgbClr val="0070C0"/>
                </a:solidFill>
              </a:rPr>
              <a:t> on FAIR Installation </a:t>
            </a:r>
            <a:r>
              <a:rPr lang="de-DE" dirty="0" err="1" smtClean="0">
                <a:solidFill>
                  <a:srgbClr val="0070C0"/>
                </a:solidFill>
              </a:rPr>
              <a:t>Concept</a:t>
            </a:r>
            <a:r>
              <a:rPr lang="de-DE" dirty="0" smtClean="0">
                <a:solidFill>
                  <a:srgbClr val="0070C0"/>
                </a:solidFill>
              </a:rPr>
              <a:t> HEBT – November 2019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8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22AE70D0-994E-48B8-BE2D-172097FE1B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435841"/>
              </p:ext>
            </p:extLst>
          </p:nvPr>
        </p:nvGraphicFramePr>
        <p:xfrm>
          <a:off x="317500" y="1628800"/>
          <a:ext cx="8420100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17500" y="5877272"/>
            <a:ext cx="8420100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70C0"/>
                </a:solidFill>
              </a:rPr>
              <a:t>Based</a:t>
            </a:r>
            <a:r>
              <a:rPr lang="de-DE" dirty="0" smtClean="0">
                <a:solidFill>
                  <a:srgbClr val="0070C0"/>
                </a:solidFill>
              </a:rPr>
              <a:t> on BINP Installation </a:t>
            </a:r>
            <a:r>
              <a:rPr lang="de-DE" dirty="0" err="1" smtClean="0">
                <a:solidFill>
                  <a:srgbClr val="0070C0"/>
                </a:solidFill>
              </a:rPr>
              <a:t>Concept</a:t>
            </a:r>
            <a:r>
              <a:rPr lang="de-DE" dirty="0" smtClean="0">
                <a:solidFill>
                  <a:srgbClr val="0070C0"/>
                </a:solidFill>
              </a:rPr>
              <a:t> CR – </a:t>
            </a:r>
            <a:r>
              <a:rPr lang="de-DE" dirty="0" err="1" smtClean="0">
                <a:solidFill>
                  <a:srgbClr val="0070C0"/>
                </a:solidFill>
              </a:rPr>
              <a:t>February</a:t>
            </a:r>
            <a:r>
              <a:rPr lang="de-DE" dirty="0" smtClean="0">
                <a:solidFill>
                  <a:srgbClr val="0070C0"/>
                </a:solidFill>
              </a:rPr>
              <a:t> 2020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17500" y="188640"/>
            <a:ext cx="8605837" cy="576064"/>
          </a:xfrm>
        </p:spPr>
        <p:txBody>
          <a:bodyPr/>
          <a:lstStyle/>
          <a:p>
            <a:r>
              <a:rPr lang="en-US" sz="1800" b="1" dirty="0">
                <a:solidFill>
                  <a:srgbClr val="0070C0"/>
                </a:solidFill>
              </a:rPr>
              <a:t>Site Management – Resource Planning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>
                <a:solidFill>
                  <a:srgbClr val="0070C0"/>
                </a:solidFill>
              </a:rPr>
              <a:t>HEBT </a:t>
            </a:r>
            <a:r>
              <a:rPr lang="de-DE" sz="1800" dirty="0">
                <a:solidFill>
                  <a:srgbClr val="0070C0"/>
                </a:solidFill>
              </a:rPr>
              <a:t>Installation </a:t>
            </a:r>
            <a:r>
              <a:rPr lang="de-DE" sz="1800" dirty="0" smtClean="0">
                <a:solidFill>
                  <a:srgbClr val="0070C0"/>
                </a:solidFill>
              </a:rPr>
              <a:t>- </a:t>
            </a:r>
            <a:r>
              <a:rPr lang="de-DE" sz="1800" dirty="0" err="1" smtClean="0">
                <a:solidFill>
                  <a:srgbClr val="0070C0"/>
                </a:solidFill>
              </a:rPr>
              <a:t>Mechanicals</a:t>
            </a:r>
            <a:endParaRPr lang="de-DE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18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2AE70D0-994E-48B8-BE2D-172097FE1B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169408"/>
              </p:ext>
            </p:extLst>
          </p:nvPr>
        </p:nvGraphicFramePr>
        <p:xfrm>
          <a:off x="321510" y="1628800"/>
          <a:ext cx="8420100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17500" y="5877272"/>
            <a:ext cx="8420100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70C0"/>
                </a:solidFill>
              </a:rPr>
              <a:t>Based</a:t>
            </a:r>
            <a:r>
              <a:rPr lang="de-DE" dirty="0" smtClean="0">
                <a:solidFill>
                  <a:srgbClr val="0070C0"/>
                </a:solidFill>
              </a:rPr>
              <a:t> on BINP Installation </a:t>
            </a:r>
            <a:r>
              <a:rPr lang="de-DE" dirty="0" err="1" smtClean="0">
                <a:solidFill>
                  <a:srgbClr val="0070C0"/>
                </a:solidFill>
              </a:rPr>
              <a:t>Concept</a:t>
            </a:r>
            <a:r>
              <a:rPr lang="de-DE" dirty="0" smtClean="0">
                <a:solidFill>
                  <a:srgbClr val="0070C0"/>
                </a:solidFill>
              </a:rPr>
              <a:t> CR – </a:t>
            </a:r>
            <a:r>
              <a:rPr lang="de-DE" dirty="0" err="1" smtClean="0">
                <a:solidFill>
                  <a:srgbClr val="0070C0"/>
                </a:solidFill>
              </a:rPr>
              <a:t>February</a:t>
            </a:r>
            <a:r>
              <a:rPr lang="de-DE" dirty="0" smtClean="0">
                <a:solidFill>
                  <a:srgbClr val="0070C0"/>
                </a:solidFill>
              </a:rPr>
              <a:t> 2020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17500" y="188640"/>
            <a:ext cx="8605837" cy="576064"/>
          </a:xfrm>
        </p:spPr>
        <p:txBody>
          <a:bodyPr/>
          <a:lstStyle/>
          <a:p>
            <a:r>
              <a:rPr lang="en-US" sz="1800" b="1" dirty="0">
                <a:solidFill>
                  <a:srgbClr val="0070C0"/>
                </a:solidFill>
              </a:rPr>
              <a:t>Site Management – Resource Planning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>
                <a:solidFill>
                  <a:srgbClr val="0070C0"/>
                </a:solidFill>
              </a:rPr>
              <a:t>HEBT </a:t>
            </a:r>
            <a:r>
              <a:rPr lang="de-DE" sz="1800" dirty="0">
                <a:solidFill>
                  <a:srgbClr val="0070C0"/>
                </a:solidFill>
              </a:rPr>
              <a:t>Installation </a:t>
            </a:r>
            <a:r>
              <a:rPr lang="de-DE" sz="1800" dirty="0" smtClean="0">
                <a:solidFill>
                  <a:srgbClr val="0070C0"/>
                </a:solidFill>
              </a:rPr>
              <a:t>- </a:t>
            </a:r>
            <a:r>
              <a:rPr lang="de-DE" sz="1800" dirty="0" err="1" smtClean="0">
                <a:solidFill>
                  <a:srgbClr val="0070C0"/>
                </a:solidFill>
              </a:rPr>
              <a:t>Electricians</a:t>
            </a:r>
            <a:endParaRPr lang="de-DE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48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116632"/>
            <a:ext cx="8605837" cy="490538"/>
          </a:xfrm>
        </p:spPr>
        <p:txBody>
          <a:bodyPr/>
          <a:lstStyle/>
          <a:p>
            <a:r>
              <a:rPr lang="de-DE" sz="2400" dirty="0"/>
              <a:t>Installation </a:t>
            </a:r>
            <a:r>
              <a:rPr lang="de-DE" sz="2400" dirty="0" err="1" smtClean="0"/>
              <a:t>Ressources</a:t>
            </a:r>
            <a:r>
              <a:rPr lang="de-DE" sz="2400" dirty="0" smtClean="0"/>
              <a:t> SFRS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 smtClean="0"/>
              <a:t>Mechanicals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lIns="180000" anchor="ctr"/>
          <a:lstStyle/>
          <a:p>
            <a:pPr algn="ctr"/>
            <a:r>
              <a:rPr lang="de-DE" dirty="0" smtClean="0"/>
              <a:t>SFRS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 err="1" smtClean="0"/>
              <a:t>Pre-Assembly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Magnet Chambers at FAIR Site.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BINP </a:t>
            </a:r>
            <a:r>
              <a:rPr lang="de-DE" dirty="0" err="1" smtClean="0"/>
              <a:t>Resource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> ??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6513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631" y="188640"/>
            <a:ext cx="8605837" cy="490538"/>
          </a:xfrm>
        </p:spPr>
        <p:txBody>
          <a:bodyPr/>
          <a:lstStyle/>
          <a:p>
            <a:r>
              <a:rPr lang="de-DE" sz="2400" dirty="0"/>
              <a:t>Installation </a:t>
            </a:r>
            <a:r>
              <a:rPr lang="de-DE" sz="2400" dirty="0" err="1" smtClean="0"/>
              <a:t>Ressources</a:t>
            </a:r>
            <a:r>
              <a:rPr lang="de-DE" sz="2400" dirty="0" smtClean="0"/>
              <a:t> SFRS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 smtClean="0"/>
              <a:t>Mechanicals</a:t>
            </a:r>
            <a:endParaRPr lang="de-DE" sz="2400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179124"/>
              </p:ext>
            </p:extLst>
          </p:nvPr>
        </p:nvGraphicFramePr>
        <p:xfrm>
          <a:off x="317500" y="1944689"/>
          <a:ext cx="8420100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441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792" y="116632"/>
            <a:ext cx="8605837" cy="490538"/>
          </a:xfrm>
        </p:spPr>
        <p:txBody>
          <a:bodyPr/>
          <a:lstStyle/>
          <a:p>
            <a:r>
              <a:rPr lang="de-DE" sz="2400" dirty="0"/>
              <a:t>Installation </a:t>
            </a:r>
            <a:r>
              <a:rPr lang="de-DE" sz="2400" dirty="0" err="1"/>
              <a:t>Ressources</a:t>
            </a:r>
            <a:r>
              <a:rPr lang="de-DE" sz="2400" dirty="0"/>
              <a:t> </a:t>
            </a:r>
            <a:r>
              <a:rPr lang="de-DE" sz="2400" dirty="0" smtClean="0"/>
              <a:t>SFRS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Electricians</a:t>
            </a:r>
            <a:endParaRPr lang="de-DE" sz="2400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356339"/>
              </p:ext>
            </p:extLst>
          </p:nvPr>
        </p:nvGraphicFramePr>
        <p:xfrm>
          <a:off x="317500" y="1944689"/>
          <a:ext cx="8420100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8964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0" y="1482202"/>
            <a:ext cx="9136529" cy="4347465"/>
            <a:chOff x="3736" y="1986745"/>
            <a:chExt cx="9136529" cy="434746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3736" y="1986745"/>
              <a:ext cx="9136529" cy="43474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lum bright="-14000" contrast="61000"/>
              <a:alphaModFix/>
            </a:blip>
            <a:srcRect l="5559" t="5550" r="16681"/>
            <a:stretch>
              <a:fillRect/>
            </a:stretch>
          </p:blipFill>
          <p:spPr bwMode="auto">
            <a:xfrm>
              <a:off x="7722351" y="2597128"/>
              <a:ext cx="1249362" cy="106838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0" name="Title 7"/>
          <p:cNvSpPr txBox="1">
            <a:spLocks/>
          </p:cNvSpPr>
          <p:nvPr/>
        </p:nvSpPr>
        <p:spPr bwMode="auto">
          <a:xfrm>
            <a:off x="2194930" y="4509120"/>
            <a:ext cx="445549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b="1" kern="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very much !</a:t>
            </a:r>
          </a:p>
        </p:txBody>
      </p:sp>
      <p:pic>
        <p:nvPicPr>
          <p:cNvPr id="11" name="Picture 15" descr="GSI_Logo_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38" y="3573016"/>
            <a:ext cx="1189597" cy="396532"/>
          </a:xfrm>
          <a:prstGeom prst="rect">
            <a:avLst/>
          </a:prstGeom>
          <a:solidFill>
            <a:schemeClr val="bg1">
              <a:alpha val="55000"/>
            </a:schemeClr>
          </a:solidFill>
        </p:spPr>
      </p:pic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1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Installation </a:t>
            </a:r>
            <a:r>
              <a:rPr lang="de-DE" dirty="0" err="1"/>
              <a:t>Ressources</a:t>
            </a:r>
            <a:r>
              <a:rPr lang="de-DE" dirty="0"/>
              <a:t> HEBT / SFRS</a:t>
            </a:r>
            <a:br>
              <a:rPr lang="de-DE" dirty="0"/>
            </a:br>
            <a:r>
              <a:rPr lang="de-DE" dirty="0" err="1" smtClean="0"/>
              <a:t>Mechanicals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7500" y="1944689"/>
          <a:ext cx="8420100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7039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Installation </a:t>
            </a:r>
            <a:r>
              <a:rPr lang="de-DE" dirty="0" err="1"/>
              <a:t>Ressources</a:t>
            </a:r>
            <a:r>
              <a:rPr lang="de-DE" dirty="0"/>
              <a:t> HEBT / SFRS</a:t>
            </a:r>
            <a:br>
              <a:rPr lang="de-DE" dirty="0"/>
            </a:br>
            <a:r>
              <a:rPr lang="de-DE" dirty="0" err="1" smtClean="0"/>
              <a:t>Electricians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7500" y="1944689"/>
          <a:ext cx="8420100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630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en-US" sz="2000" b="1" dirty="0" smtClean="0"/>
              <a:t>Site Management </a:t>
            </a:r>
            <a:r>
              <a:rPr lang="en-US" sz="2000" b="1" dirty="0" smtClean="0"/>
              <a:t>– Resource  Planning</a:t>
            </a:r>
            <a:endParaRPr lang="de-DE" sz="2000" b="1" kern="0" dirty="0">
              <a:solidFill>
                <a:srgbClr val="0070C0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360000" tIns="360000"/>
          <a:lstStyle/>
          <a:p>
            <a:r>
              <a:rPr lang="de-DE" sz="2000" b="1" dirty="0" err="1" smtClean="0">
                <a:solidFill>
                  <a:schemeClr val="tx1"/>
                </a:solidFill>
              </a:rPr>
              <a:t>Objectives</a:t>
            </a:r>
            <a:r>
              <a:rPr lang="de-DE" sz="2000" b="1" dirty="0" smtClean="0">
                <a:solidFill>
                  <a:schemeClr val="tx1"/>
                </a:solidFill>
              </a:rPr>
              <a:t>:</a:t>
            </a:r>
          </a:p>
          <a:p>
            <a:endParaRPr lang="de-DE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Collaboration </a:t>
            </a:r>
            <a:r>
              <a:rPr lang="de-DE" sz="1800" dirty="0" err="1" smtClean="0">
                <a:solidFill>
                  <a:schemeClr val="tx1"/>
                </a:solidFill>
              </a:rPr>
              <a:t>agreements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for</a:t>
            </a:r>
            <a:r>
              <a:rPr lang="de-DE" sz="1800" dirty="0" smtClean="0">
                <a:solidFill>
                  <a:schemeClr val="tx1"/>
                </a:solidFill>
              </a:rPr>
              <a:t> HEBT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chemeClr val="tx1"/>
                </a:solidFill>
              </a:rPr>
              <a:t>Pre-Assembly</a:t>
            </a:r>
            <a:r>
              <a:rPr lang="de-DE" sz="1800" dirty="0" smtClean="0">
                <a:solidFill>
                  <a:schemeClr val="tx1"/>
                </a:solidFill>
              </a:rPr>
              <a:t> / Installation HEBT A – </a:t>
            </a:r>
            <a:r>
              <a:rPr lang="de-DE" sz="1800" dirty="0" err="1" smtClean="0">
                <a:solidFill>
                  <a:schemeClr val="tx1"/>
                </a:solidFill>
              </a:rPr>
              <a:t>Resource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Planning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chemeClr val="tx1"/>
                </a:solidFill>
              </a:rPr>
              <a:t>Pre-Assembly</a:t>
            </a:r>
            <a:r>
              <a:rPr lang="de-DE" sz="1800" dirty="0" smtClean="0">
                <a:solidFill>
                  <a:schemeClr val="tx1"/>
                </a:solidFill>
              </a:rPr>
              <a:t> / I</a:t>
            </a:r>
            <a:r>
              <a:rPr lang="de-DE" sz="1800" dirty="0" smtClean="0">
                <a:solidFill>
                  <a:schemeClr val="tx1"/>
                </a:solidFill>
              </a:rPr>
              <a:t>nstallation HEBT B – </a:t>
            </a:r>
            <a:r>
              <a:rPr lang="de-DE" sz="1800" dirty="0" err="1" smtClean="0">
                <a:solidFill>
                  <a:schemeClr val="tx1"/>
                </a:solidFill>
              </a:rPr>
              <a:t>Resource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Planning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chemeClr val="tx1"/>
                </a:solidFill>
              </a:rPr>
              <a:t>Pre-Assembly</a:t>
            </a:r>
            <a:r>
              <a:rPr lang="de-DE" sz="1800" dirty="0" smtClean="0">
                <a:solidFill>
                  <a:schemeClr val="tx1"/>
                </a:solidFill>
              </a:rPr>
              <a:t> / Installation HEBT C – </a:t>
            </a:r>
            <a:r>
              <a:rPr lang="de-DE" sz="1800" dirty="0" err="1" smtClean="0">
                <a:solidFill>
                  <a:schemeClr val="tx1"/>
                </a:solidFill>
              </a:rPr>
              <a:t>Resource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Planning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FAIR </a:t>
            </a:r>
            <a:r>
              <a:rPr lang="de-DE" sz="1800" dirty="0" err="1" smtClean="0">
                <a:solidFill>
                  <a:schemeClr val="tx1"/>
                </a:solidFill>
              </a:rPr>
              <a:t>Resource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Planning</a:t>
            </a:r>
            <a:r>
              <a:rPr lang="de-DE" sz="1800" dirty="0" smtClean="0">
                <a:solidFill>
                  <a:schemeClr val="tx1"/>
                </a:solidFill>
              </a:rPr>
              <a:t> HEBT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chemeClr val="tx1"/>
                </a:solidFill>
              </a:rPr>
              <a:t>Resource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Planning</a:t>
            </a:r>
            <a:r>
              <a:rPr lang="de-DE" sz="1800" dirty="0" smtClean="0">
                <a:solidFill>
                  <a:schemeClr val="tx1"/>
                </a:solidFill>
              </a:rPr>
              <a:t> CR  (</a:t>
            </a:r>
            <a:r>
              <a:rPr lang="de-DE" sz="1800" dirty="0">
                <a:solidFill>
                  <a:schemeClr val="tx1"/>
                </a:solidFill>
              </a:rPr>
              <a:t>BINP) 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chemeClr val="tx1"/>
                </a:solidFill>
              </a:rPr>
              <a:t>Resource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Planning</a:t>
            </a:r>
            <a:r>
              <a:rPr lang="de-DE" sz="1800" dirty="0">
                <a:solidFill>
                  <a:schemeClr val="tx1"/>
                </a:solidFill>
              </a:rPr>
              <a:t> SRFS  (BINP)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6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 txBox="1">
            <a:spLocks/>
          </p:cNvSpPr>
          <p:nvPr/>
        </p:nvSpPr>
        <p:spPr bwMode="auto">
          <a:xfrm>
            <a:off x="431826" y="1196752"/>
            <a:ext cx="838864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dirty="0" err="1" smtClean="0"/>
              <a:t>Pre-Assembly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HEBT Magnets &amp; </a:t>
            </a:r>
            <a:r>
              <a:rPr lang="de-DE" altLang="de-DE" sz="1800" dirty="0" err="1"/>
              <a:t>Vacuum</a:t>
            </a:r>
            <a:r>
              <a:rPr lang="de-DE" altLang="de-DE" sz="1800" dirty="0"/>
              <a:t> Chambers </a:t>
            </a:r>
            <a:r>
              <a:rPr lang="de-DE" altLang="de-DE" sz="1800" dirty="0" smtClean="0"/>
              <a:t>Batch2&amp;3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dirty="0" smtClean="0"/>
              <a:t>Provider </a:t>
            </a:r>
            <a:r>
              <a:rPr lang="de-DE" altLang="de-DE" sz="1800" dirty="0" err="1" smtClean="0"/>
              <a:t>Obligations</a:t>
            </a:r>
            <a:endParaRPr lang="de-DE" altLang="de-DE" sz="18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11560" y="2924944"/>
            <a:ext cx="75279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de-DE" u="sng" dirty="0">
              <a:latin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latin typeface="Arial" charset="0"/>
                <a:cs typeface="Arial" charset="0"/>
              </a:rPr>
              <a:t>Installation </a:t>
            </a:r>
            <a:r>
              <a:rPr lang="de-DE" dirty="0" err="1">
                <a:latin typeface="Arial" charset="0"/>
                <a:cs typeface="Arial" charset="0"/>
              </a:rPr>
              <a:t>of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vacuum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chambers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into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the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magnets</a:t>
            </a:r>
            <a:r>
              <a:rPr lang="de-DE" dirty="0">
                <a:latin typeface="Arial" charset="0"/>
                <a:cs typeface="Arial" charset="0"/>
              </a:rPr>
              <a:t> at </a:t>
            </a:r>
            <a:r>
              <a:rPr lang="de-DE" dirty="0" err="1">
                <a:latin typeface="Arial" charset="0"/>
                <a:cs typeface="Arial" charset="0"/>
              </a:rPr>
              <a:t>the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Company‘s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site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together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with</a:t>
            </a:r>
            <a:r>
              <a:rPr lang="de-DE" dirty="0">
                <a:latin typeface="Arial" charset="0"/>
                <a:cs typeface="Arial" charset="0"/>
              </a:rPr>
              <a:t> 3rd </a:t>
            </a:r>
            <a:r>
              <a:rPr lang="de-DE" dirty="0" err="1">
                <a:latin typeface="Arial" charset="0"/>
                <a:cs typeface="Arial" charset="0"/>
              </a:rPr>
              <a:t>party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and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with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support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of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the</a:t>
            </a:r>
            <a:r>
              <a:rPr lang="de-DE" dirty="0">
                <a:latin typeface="Arial" charset="0"/>
                <a:cs typeface="Arial" charset="0"/>
              </a:rPr>
              <a:t> Company</a:t>
            </a:r>
          </a:p>
          <a:p>
            <a:pPr>
              <a:defRPr/>
            </a:pP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611559" y="4247645"/>
            <a:ext cx="75279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 err="1" smtClean="0">
                <a:latin typeface="Arial" charset="0"/>
                <a:cs typeface="Arial" charset="0"/>
              </a:rPr>
              <a:t>To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support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the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mounting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of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the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vacuum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chambers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into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the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magnets</a:t>
            </a:r>
            <a:r>
              <a:rPr lang="de-DE" dirty="0">
                <a:latin typeface="Arial" charset="0"/>
                <a:cs typeface="Arial" charset="0"/>
              </a:rPr>
              <a:t> at FAIR </a:t>
            </a:r>
            <a:r>
              <a:rPr lang="de-DE" dirty="0" err="1">
                <a:latin typeface="Arial" charset="0"/>
                <a:cs typeface="Arial" charset="0"/>
              </a:rPr>
              <a:t>site</a:t>
            </a:r>
            <a:r>
              <a:rPr lang="de-DE" dirty="0">
                <a:latin typeface="Arial" charset="0"/>
                <a:cs typeface="Arial" charset="0"/>
              </a:rPr>
              <a:t>, </a:t>
            </a:r>
            <a:r>
              <a:rPr lang="de-DE" dirty="0" err="1">
                <a:latin typeface="Arial" charset="0"/>
                <a:cs typeface="Arial" charset="0"/>
              </a:rPr>
              <a:t>this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equates</a:t>
            </a:r>
            <a:r>
              <a:rPr lang="de-DE" dirty="0">
                <a:latin typeface="Arial" charset="0"/>
                <a:cs typeface="Arial" charset="0"/>
              </a:rPr>
              <a:t> an </a:t>
            </a:r>
            <a:r>
              <a:rPr lang="de-DE" dirty="0" err="1">
                <a:latin typeface="Arial" charset="0"/>
                <a:cs typeface="Arial" charset="0"/>
              </a:rPr>
              <a:t>effort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of</a:t>
            </a:r>
            <a:r>
              <a:rPr lang="de-DE" dirty="0">
                <a:latin typeface="Arial" charset="0"/>
                <a:cs typeface="Arial" charset="0"/>
              </a:rPr>
              <a:t> 2200 </a:t>
            </a:r>
            <a:r>
              <a:rPr lang="de-DE" dirty="0" err="1">
                <a:latin typeface="Arial" charset="0"/>
                <a:cs typeface="Arial" charset="0"/>
              </a:rPr>
              <a:t>person-hours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for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the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vacuum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part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of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mounting</a:t>
            </a:r>
            <a:r>
              <a:rPr lang="de-DE" dirty="0">
                <a:latin typeface="Arial" charset="0"/>
                <a:cs typeface="Arial" charset="0"/>
              </a:rPr>
              <a:t> 272 </a:t>
            </a:r>
            <a:r>
              <a:rPr lang="de-DE" dirty="0" err="1">
                <a:latin typeface="Arial" charset="0"/>
                <a:cs typeface="Arial" charset="0"/>
              </a:rPr>
              <a:t>vacuum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chambers</a:t>
            </a:r>
            <a:r>
              <a:rPr lang="de-DE" dirty="0">
                <a:latin typeface="Arial" charset="0"/>
                <a:cs typeface="Arial" charset="0"/>
              </a:rPr>
              <a:t>.</a:t>
            </a:r>
          </a:p>
          <a:p>
            <a:pPr>
              <a:defRPr/>
            </a:pP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423297" y="223801"/>
            <a:ext cx="8605837" cy="3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en-US" sz="2000" b="1" dirty="0" smtClean="0"/>
              <a:t>Site Management </a:t>
            </a:r>
            <a:r>
              <a:rPr lang="en-US" sz="2000" b="1" dirty="0" smtClean="0"/>
              <a:t>– Resource Planning</a:t>
            </a:r>
            <a:endParaRPr lang="de-DE" sz="20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 txBox="1">
            <a:spLocks/>
          </p:cNvSpPr>
          <p:nvPr/>
        </p:nvSpPr>
        <p:spPr bwMode="auto">
          <a:xfrm>
            <a:off x="415766" y="1124744"/>
            <a:ext cx="8352928" cy="90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dirty="0"/>
              <a:t>Tunnel </a:t>
            </a:r>
            <a:r>
              <a:rPr lang="de-DE" altLang="de-DE" sz="1800" dirty="0" err="1"/>
              <a:t>installation</a:t>
            </a:r>
            <a:r>
              <a:rPr lang="de-DE" altLang="de-DE" sz="1800" dirty="0"/>
              <a:t> HEBT Magnets &amp; </a:t>
            </a:r>
            <a:r>
              <a:rPr lang="de-DE" altLang="de-DE" sz="1800" dirty="0" err="1"/>
              <a:t>Vacuum</a:t>
            </a:r>
            <a:r>
              <a:rPr lang="de-DE" altLang="de-DE" sz="1800" dirty="0"/>
              <a:t> </a:t>
            </a:r>
            <a:r>
              <a:rPr lang="de-DE" altLang="de-DE" sz="1800" dirty="0" smtClean="0"/>
              <a:t>Chambers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dirty="0" smtClean="0"/>
              <a:t> Provider Obligation</a:t>
            </a:r>
            <a:endParaRPr lang="de-DE" altLang="de-DE" sz="1800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2463599"/>
            <a:ext cx="75279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 err="1" smtClean="0">
                <a:latin typeface="Arial" charset="0"/>
                <a:cs typeface="Arial" charset="0"/>
              </a:rPr>
              <a:t>For</a:t>
            </a:r>
            <a:r>
              <a:rPr lang="de-DE" dirty="0" smtClean="0">
                <a:latin typeface="Arial" charset="0"/>
                <a:cs typeface="Arial" charset="0"/>
              </a:rPr>
              <a:t> Batch 2&amp;3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de-DE" dirty="0" err="1" smtClean="0">
                <a:latin typeface="Arial" charset="0"/>
                <a:cs typeface="Arial" charset="0"/>
              </a:rPr>
              <a:t>Preparation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for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installation</a:t>
            </a:r>
            <a:r>
              <a:rPr lang="de-DE" dirty="0">
                <a:latin typeface="Arial" charset="0"/>
                <a:cs typeface="Arial" charset="0"/>
              </a:rPr>
              <a:t> on </a:t>
            </a:r>
            <a:r>
              <a:rPr lang="de-DE" dirty="0" err="1">
                <a:latin typeface="Arial" charset="0"/>
                <a:cs typeface="Arial" charset="0"/>
              </a:rPr>
              <a:t>Company‘s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site</a:t>
            </a:r>
            <a:r>
              <a:rPr lang="de-DE" dirty="0">
                <a:latin typeface="Arial" charset="0"/>
                <a:cs typeface="Arial" charset="0"/>
              </a:rPr>
              <a:t> (</a:t>
            </a:r>
            <a:r>
              <a:rPr lang="de-DE" dirty="0" err="1">
                <a:latin typeface="Arial" charset="0"/>
                <a:cs typeface="Arial" charset="0"/>
              </a:rPr>
              <a:t>including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vacuum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chamber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installation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into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magnets</a:t>
            </a:r>
            <a:r>
              <a:rPr lang="de-DE" dirty="0" smtClean="0">
                <a:latin typeface="Arial" charset="0"/>
                <a:cs typeface="Arial" charset="0"/>
              </a:rPr>
              <a:t>).</a:t>
            </a:r>
            <a:endParaRPr lang="de-DE" dirty="0">
              <a:latin typeface="Arial" charset="0"/>
              <a:cs typeface="Arial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de-DE" dirty="0">
                <a:latin typeface="Arial" charset="0"/>
                <a:cs typeface="Arial" charset="0"/>
              </a:rPr>
              <a:t>Provision </a:t>
            </a:r>
            <a:r>
              <a:rPr lang="de-DE" dirty="0" err="1">
                <a:latin typeface="Arial" charset="0"/>
                <a:cs typeface="Arial" charset="0"/>
              </a:rPr>
              <a:t>of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personnel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for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the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transport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and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approximate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placement</a:t>
            </a:r>
            <a:r>
              <a:rPr lang="de-DE" dirty="0" smtClean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into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the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 smtClean="0">
                <a:latin typeface="Arial" charset="0"/>
                <a:cs typeface="Arial" charset="0"/>
              </a:rPr>
              <a:t>tunnel</a:t>
            </a:r>
            <a:r>
              <a:rPr lang="de-DE" dirty="0" smtClean="0">
                <a:latin typeface="Arial" charset="0"/>
                <a:cs typeface="Arial" charset="0"/>
              </a:rPr>
              <a:t>.</a:t>
            </a:r>
            <a:endParaRPr lang="de-DE" dirty="0">
              <a:latin typeface="Arial" charset="0"/>
              <a:cs typeface="Arial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de-DE" dirty="0" err="1">
                <a:latin typeface="Arial" charset="0"/>
                <a:cs typeface="Arial" charset="0"/>
              </a:rPr>
              <a:t>Necessary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training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of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the</a:t>
            </a:r>
            <a:r>
              <a:rPr lang="de-DE" dirty="0">
                <a:latin typeface="Arial" charset="0"/>
                <a:cs typeface="Arial" charset="0"/>
              </a:rPr>
              <a:t> Company </a:t>
            </a:r>
            <a:r>
              <a:rPr lang="de-DE" dirty="0" err="1" smtClean="0">
                <a:latin typeface="Arial" charset="0"/>
                <a:cs typeface="Arial" charset="0"/>
              </a:rPr>
              <a:t>personnel</a:t>
            </a:r>
            <a:r>
              <a:rPr lang="de-DE" dirty="0" smtClean="0">
                <a:latin typeface="Arial" charset="0"/>
                <a:cs typeface="Arial" charset="0"/>
              </a:rPr>
              <a:t>.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67544" y="4869160"/>
            <a:ext cx="75279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 err="1" smtClean="0">
                <a:latin typeface="Arial" charset="0"/>
                <a:cs typeface="Arial" charset="0"/>
              </a:rPr>
              <a:t>For</a:t>
            </a:r>
            <a:r>
              <a:rPr lang="de-DE" dirty="0" smtClean="0">
                <a:latin typeface="Arial" charset="0"/>
                <a:cs typeface="Arial" charset="0"/>
              </a:rPr>
              <a:t> Batch 4: </a:t>
            </a:r>
          </a:p>
          <a:p>
            <a:pPr marL="742950" lvl="1" indent="-285750">
              <a:buFont typeface="Courier New" panose="02070309020205020404" pitchFamily="49" charset="0"/>
              <a:buChar char="o"/>
              <a:defRPr/>
            </a:pPr>
            <a:r>
              <a:rPr lang="de-DE" dirty="0" smtClean="0">
                <a:latin typeface="Arial" charset="0"/>
                <a:cs typeface="Arial" charset="0"/>
              </a:rPr>
              <a:t>Installation </a:t>
            </a:r>
            <a:r>
              <a:rPr lang="de-DE" dirty="0" err="1">
                <a:latin typeface="Arial" charset="0"/>
                <a:cs typeface="Arial" charset="0"/>
              </a:rPr>
              <a:t>of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the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complete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system</a:t>
            </a:r>
            <a:r>
              <a:rPr lang="de-DE" dirty="0">
                <a:latin typeface="Arial" charset="0"/>
                <a:cs typeface="Arial" charset="0"/>
              </a:rPr>
              <a:t> at </a:t>
            </a:r>
            <a:r>
              <a:rPr lang="de-DE" dirty="0" err="1">
                <a:latin typeface="Arial" charset="0"/>
                <a:cs typeface="Arial" charset="0"/>
              </a:rPr>
              <a:t>the</a:t>
            </a:r>
            <a:r>
              <a:rPr lang="de-DE" dirty="0">
                <a:latin typeface="Arial" charset="0"/>
                <a:cs typeface="Arial" charset="0"/>
              </a:rPr>
              <a:t> FAIR </a:t>
            </a:r>
            <a:r>
              <a:rPr lang="de-DE" dirty="0" err="1">
                <a:latin typeface="Arial" charset="0"/>
                <a:cs typeface="Arial" charset="0"/>
              </a:rPr>
              <a:t>company</a:t>
            </a: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 err="1">
                <a:latin typeface="Arial" charset="0"/>
                <a:cs typeface="Arial" charset="0"/>
              </a:rPr>
              <a:t>site</a:t>
            </a:r>
            <a:r>
              <a:rPr lang="de-DE" dirty="0">
                <a:latin typeface="Arial" charset="0"/>
                <a:cs typeface="Arial" charset="0"/>
              </a:rPr>
              <a:t>.</a:t>
            </a:r>
          </a:p>
          <a:p>
            <a:pPr>
              <a:defRPr/>
            </a:pP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423297" y="223801"/>
            <a:ext cx="8605837" cy="3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en-US" sz="2000" b="1" dirty="0" smtClean="0"/>
              <a:t>Site Management </a:t>
            </a:r>
            <a:r>
              <a:rPr lang="en-US" sz="2000" b="1" dirty="0" smtClean="0"/>
              <a:t>– Resource Planning</a:t>
            </a:r>
            <a:endParaRPr lang="de-DE" sz="20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endParaRPr lang="de-DE" sz="2000" kern="0" dirty="0">
              <a:solidFill>
                <a:srgbClr val="0070C0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423297" y="223801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en-US" sz="2000" b="1" dirty="0" smtClean="0"/>
              <a:t>Site Management </a:t>
            </a:r>
            <a:r>
              <a:rPr lang="en-US" sz="2000" b="1" dirty="0" smtClean="0"/>
              <a:t>– Resource Planning</a:t>
            </a:r>
            <a:endParaRPr lang="de-DE" sz="2000" b="1" kern="0" dirty="0">
              <a:solidFill>
                <a:srgbClr val="0070C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87427"/>
            <a:ext cx="8820472" cy="2547528"/>
          </a:xfrm>
          <a:prstGeom prst="rect">
            <a:avLst/>
          </a:prstGeom>
        </p:spPr>
      </p:pic>
      <p:sp>
        <p:nvSpPr>
          <p:cNvPr id="9" name="Textplatzhalter 8"/>
          <p:cNvSpPr txBox="1">
            <a:spLocks/>
          </p:cNvSpPr>
          <p:nvPr/>
        </p:nvSpPr>
        <p:spPr bwMode="auto">
          <a:xfrm>
            <a:off x="251520" y="3704949"/>
            <a:ext cx="8705606" cy="267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0" bIns="0" numCol="1" anchor="t" anchorCtr="0" compatLnSpc="1">
            <a:prstTxWarp prst="textNoShape">
              <a:avLst/>
            </a:prstTxWarp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r>
              <a:rPr lang="de-DE" sz="1600" kern="0" dirty="0" smtClean="0"/>
              <a:t>HEBT A </a:t>
            </a:r>
            <a:r>
              <a:rPr lang="de-DE" sz="1600" kern="0" dirty="0" err="1" smtClean="0"/>
              <a:t>Scope</a:t>
            </a:r>
            <a:r>
              <a:rPr lang="de-DE" sz="1600" kern="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 err="1" smtClean="0"/>
              <a:t>pre-assembly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and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installation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of</a:t>
            </a:r>
            <a:r>
              <a:rPr lang="de-DE" sz="1600" kern="0" dirty="0" smtClean="0"/>
              <a:t> 145 VC (incl. </a:t>
            </a:r>
            <a:r>
              <a:rPr lang="de-DE" sz="1600" kern="0" dirty="0" err="1" smtClean="0"/>
              <a:t>Efremov</a:t>
            </a:r>
            <a:r>
              <a:rPr lang="de-DE" sz="1600" kern="0" dirty="0" smtClean="0"/>
              <a:t> Batch 1) </a:t>
            </a:r>
            <a:r>
              <a:rPr lang="de-DE" sz="1600" kern="0" dirty="0" err="1" smtClean="0"/>
              <a:t>and</a:t>
            </a:r>
            <a:r>
              <a:rPr lang="de-DE" sz="1600" kern="0" dirty="0" smtClean="0"/>
              <a:t> 107 NCM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 err="1" smtClean="0"/>
              <a:t>pre-assembly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to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start</a:t>
            </a:r>
            <a:r>
              <a:rPr lang="de-DE" sz="1600" kern="0" dirty="0" smtClean="0"/>
              <a:t> 6 </a:t>
            </a:r>
            <a:r>
              <a:rPr lang="de-DE" sz="1600" kern="0" dirty="0" err="1" smtClean="0"/>
              <a:t>months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before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installation</a:t>
            </a:r>
            <a:r>
              <a:rPr lang="de-DE" sz="1600" kern="0" dirty="0" smtClean="0"/>
              <a:t> (Dec-2020)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 err="1" smtClean="0"/>
              <a:t>estimated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resource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required</a:t>
            </a:r>
            <a:r>
              <a:rPr lang="de-DE" sz="1600" kern="0" dirty="0" smtClean="0"/>
              <a:t>: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kern="0" dirty="0" err="1" smtClean="0"/>
              <a:t>pre-assembly</a:t>
            </a:r>
            <a:r>
              <a:rPr lang="de-DE" sz="1200" kern="0" dirty="0" smtClean="0"/>
              <a:t>:    ...... </a:t>
            </a:r>
            <a:r>
              <a:rPr lang="de-DE" sz="1200" kern="0" dirty="0" err="1" smtClean="0"/>
              <a:t>from</a:t>
            </a:r>
            <a:r>
              <a:rPr lang="de-DE" sz="1200" kern="0" dirty="0" smtClean="0"/>
              <a:t> BINP;    ...... </a:t>
            </a:r>
            <a:r>
              <a:rPr lang="de-DE" sz="1200" kern="0" dirty="0" err="1" smtClean="0"/>
              <a:t>from</a:t>
            </a:r>
            <a:r>
              <a:rPr lang="de-DE" sz="1200" kern="0" dirty="0" smtClean="0"/>
              <a:t> FAIR.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kern="0" dirty="0" err="1" smtClean="0"/>
              <a:t>installation</a:t>
            </a:r>
            <a:r>
              <a:rPr lang="de-DE" sz="1200" kern="0" dirty="0" smtClean="0"/>
              <a:t>:        …… </a:t>
            </a:r>
            <a:r>
              <a:rPr lang="de-DE" sz="1200" kern="0" dirty="0" err="1" smtClean="0"/>
              <a:t>from</a:t>
            </a:r>
            <a:r>
              <a:rPr lang="de-DE" sz="1200" kern="0" dirty="0" smtClean="0"/>
              <a:t> BINP;   …… </a:t>
            </a:r>
            <a:r>
              <a:rPr lang="de-DE" sz="1200" kern="0" dirty="0" err="1" smtClean="0"/>
              <a:t>from</a:t>
            </a:r>
            <a:r>
              <a:rPr lang="de-DE" sz="1200" kern="0" dirty="0" smtClean="0"/>
              <a:t> FAIR.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 err="1" smtClean="0"/>
              <a:t>batch</a:t>
            </a:r>
            <a:r>
              <a:rPr lang="de-DE" sz="1600" kern="0" dirty="0" smtClean="0"/>
              <a:t> 4 VC </a:t>
            </a:r>
            <a:r>
              <a:rPr lang="de-DE" sz="1600" kern="0" dirty="0" err="1" smtClean="0"/>
              <a:t>to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be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delivered</a:t>
            </a:r>
            <a:r>
              <a:rPr lang="de-DE" sz="1600" kern="0" dirty="0" smtClean="0"/>
              <a:t> in 2021.</a:t>
            </a:r>
            <a:endParaRPr lang="de-DE" sz="1600" kern="0" dirty="0"/>
          </a:p>
        </p:txBody>
      </p:sp>
    </p:spTree>
    <p:extLst>
      <p:ext uri="{BB962C8B-B14F-4D97-AF65-F5344CB8AC3E}">
        <p14:creationId xmlns:p14="http://schemas.microsoft.com/office/powerpoint/2010/main" val="14632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77019"/>
            <a:ext cx="8605837" cy="490538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rgbClr val="0070C0"/>
                </a:solidFill>
                <a:ea typeface="+mn-ea"/>
                <a:cs typeface="+mn-cs"/>
              </a:rPr>
              <a:t>Site Management </a:t>
            </a:r>
            <a:r>
              <a:rPr lang="en-US" sz="2000" b="1" kern="1200" dirty="0" smtClean="0">
                <a:solidFill>
                  <a:srgbClr val="0070C0"/>
                </a:solidFill>
                <a:ea typeface="+mn-ea"/>
                <a:cs typeface="+mn-cs"/>
              </a:rPr>
              <a:t>– Resource Planning</a:t>
            </a:r>
            <a:endParaRPr lang="de-DE" sz="20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446" y="1268759"/>
            <a:ext cx="8114993" cy="2304257"/>
          </a:xfrm>
          <a:prstGeom prst="rect">
            <a:avLst/>
          </a:prstGeom>
        </p:spPr>
      </p:pic>
      <p:sp>
        <p:nvSpPr>
          <p:cNvPr id="10" name="Textplatzhalter 8"/>
          <p:cNvSpPr txBox="1">
            <a:spLocks/>
          </p:cNvSpPr>
          <p:nvPr/>
        </p:nvSpPr>
        <p:spPr bwMode="auto">
          <a:xfrm>
            <a:off x="273937" y="3702053"/>
            <a:ext cx="8619238" cy="267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0" bIns="0" numCol="1" anchor="t" anchorCtr="0" compatLnSpc="1">
            <a:prstTxWarp prst="textNoShape">
              <a:avLst/>
            </a:prstTxWarp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r>
              <a:rPr lang="de-DE" sz="1600" kern="0" dirty="0" smtClean="0"/>
              <a:t>HEBT B </a:t>
            </a:r>
            <a:r>
              <a:rPr lang="de-DE" sz="1600" kern="0" dirty="0" err="1" smtClean="0"/>
              <a:t>Scope</a:t>
            </a:r>
            <a:r>
              <a:rPr lang="de-DE" sz="1600" kern="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 err="1" smtClean="0"/>
              <a:t>pre-assembly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and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installation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of</a:t>
            </a:r>
            <a:r>
              <a:rPr lang="de-DE" sz="1600" kern="0" dirty="0" smtClean="0"/>
              <a:t> 87 VC </a:t>
            </a:r>
            <a:r>
              <a:rPr lang="de-DE" sz="1600" kern="0" dirty="0" err="1" smtClean="0"/>
              <a:t>and</a:t>
            </a:r>
            <a:r>
              <a:rPr lang="de-DE" sz="1600" kern="0" dirty="0" smtClean="0"/>
              <a:t> 83 NCM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 err="1" smtClean="0"/>
              <a:t>pre-assembly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to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start</a:t>
            </a:r>
            <a:r>
              <a:rPr lang="de-DE" sz="1600" kern="0" dirty="0" smtClean="0"/>
              <a:t> 6 </a:t>
            </a:r>
            <a:r>
              <a:rPr lang="de-DE" sz="1600" kern="0" dirty="0" err="1" smtClean="0"/>
              <a:t>months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before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installation</a:t>
            </a:r>
            <a:r>
              <a:rPr lang="de-DE" sz="1600" kern="0" dirty="0" smtClean="0"/>
              <a:t> (Dec-2021).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 err="1" smtClean="0"/>
              <a:t>estimated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resources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required</a:t>
            </a:r>
            <a:r>
              <a:rPr lang="de-DE" sz="1600" kern="0" dirty="0" smtClean="0"/>
              <a:t>: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kern="0" dirty="0" err="1" smtClean="0"/>
              <a:t>pre-assembly</a:t>
            </a:r>
            <a:r>
              <a:rPr lang="de-DE" sz="1200" kern="0" dirty="0" smtClean="0"/>
              <a:t>:   …… </a:t>
            </a:r>
            <a:r>
              <a:rPr lang="de-DE" sz="1200" kern="0" dirty="0" err="1" smtClean="0"/>
              <a:t>from</a:t>
            </a:r>
            <a:r>
              <a:rPr lang="de-DE" sz="1200" kern="0" dirty="0" smtClean="0"/>
              <a:t> BINP;   …… </a:t>
            </a:r>
            <a:r>
              <a:rPr lang="de-DE" sz="1200" kern="0" dirty="0" err="1" smtClean="0"/>
              <a:t>from</a:t>
            </a:r>
            <a:r>
              <a:rPr lang="de-DE" sz="1200" kern="0" dirty="0" smtClean="0"/>
              <a:t> FAIR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kern="0" dirty="0" err="1" smtClean="0"/>
              <a:t>installation</a:t>
            </a:r>
            <a:r>
              <a:rPr lang="de-DE" sz="1200" kern="0" dirty="0" smtClean="0"/>
              <a:t>:        …… </a:t>
            </a:r>
            <a:r>
              <a:rPr lang="de-DE" sz="1200" kern="0" dirty="0" err="1" smtClean="0"/>
              <a:t>from</a:t>
            </a:r>
            <a:r>
              <a:rPr lang="de-DE" sz="1200" kern="0" dirty="0" smtClean="0"/>
              <a:t> BINP;   …… </a:t>
            </a:r>
            <a:r>
              <a:rPr lang="de-DE" sz="1200" kern="0" dirty="0" err="1" smtClean="0"/>
              <a:t>from</a:t>
            </a:r>
            <a:r>
              <a:rPr lang="de-DE" sz="1200" kern="0" dirty="0" smtClean="0"/>
              <a:t> FAIR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 smtClean="0"/>
              <a:t>Batch 4 VC </a:t>
            </a:r>
            <a:r>
              <a:rPr lang="de-DE" sz="1600" kern="0" dirty="0" err="1" smtClean="0"/>
              <a:t>delivery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to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start</a:t>
            </a:r>
            <a:r>
              <a:rPr lang="de-DE" sz="1600" kern="0" dirty="0" smtClean="0"/>
              <a:t> in 2021.</a:t>
            </a:r>
            <a:endParaRPr lang="de-DE" sz="1600" kern="0" dirty="0"/>
          </a:p>
        </p:txBody>
      </p:sp>
    </p:spTree>
    <p:extLst>
      <p:ext uri="{BB962C8B-B14F-4D97-AF65-F5344CB8AC3E}">
        <p14:creationId xmlns:p14="http://schemas.microsoft.com/office/powerpoint/2010/main" val="17793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39738" y="188640"/>
            <a:ext cx="86058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endParaRPr lang="de-DE" sz="2000" kern="0" dirty="0">
              <a:solidFill>
                <a:srgbClr val="0070C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3E67DB-3F5A-400D-8115-4A6680BE68C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39738" y="1224608"/>
            <a:ext cx="8055312" cy="1708080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287338" y="277019"/>
            <a:ext cx="8605837" cy="490538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1200" dirty="0">
                <a:solidFill>
                  <a:srgbClr val="0070C0"/>
                </a:solidFill>
                <a:ea typeface="+mn-ea"/>
                <a:cs typeface="+mn-cs"/>
              </a:rPr>
              <a:t>Site Management </a:t>
            </a:r>
            <a:r>
              <a:rPr lang="en-US" sz="2000" b="1" kern="1200" dirty="0" smtClean="0">
                <a:solidFill>
                  <a:srgbClr val="0070C0"/>
                </a:solidFill>
                <a:ea typeface="+mn-ea"/>
                <a:cs typeface="+mn-cs"/>
              </a:rPr>
              <a:t>– Resource Planning</a:t>
            </a:r>
            <a:endParaRPr lang="de-DE" sz="2000" b="1" dirty="0">
              <a:solidFill>
                <a:srgbClr val="0070C0"/>
              </a:solidFill>
              <a:ea typeface="+mn-ea"/>
              <a:cs typeface="+mn-cs"/>
            </a:endParaRPr>
          </a:p>
        </p:txBody>
      </p:sp>
      <p:sp>
        <p:nvSpPr>
          <p:cNvPr id="14" name="Textplatzhalter 8"/>
          <p:cNvSpPr txBox="1">
            <a:spLocks/>
          </p:cNvSpPr>
          <p:nvPr/>
        </p:nvSpPr>
        <p:spPr bwMode="auto">
          <a:xfrm>
            <a:off x="543212" y="3702053"/>
            <a:ext cx="7772400" cy="267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0" bIns="0" numCol="1" anchor="t" anchorCtr="0" compatLnSpc="1">
            <a:prstTxWarp prst="textNoShape">
              <a:avLst/>
            </a:prstTxWarp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r>
              <a:rPr lang="de-DE" sz="1600" kern="0" dirty="0" smtClean="0"/>
              <a:t>HEBT C </a:t>
            </a:r>
            <a:r>
              <a:rPr lang="de-DE" sz="1600" kern="0" dirty="0" err="1" smtClean="0"/>
              <a:t>Scope</a:t>
            </a:r>
            <a:r>
              <a:rPr lang="de-DE" sz="1600" kern="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 err="1" smtClean="0"/>
              <a:t>pre-assembly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and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installation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of</a:t>
            </a:r>
            <a:r>
              <a:rPr lang="de-DE" sz="1600" kern="0" dirty="0" smtClean="0"/>
              <a:t> 71 VC </a:t>
            </a:r>
            <a:r>
              <a:rPr lang="de-DE" sz="1600" kern="0" dirty="0" err="1" smtClean="0"/>
              <a:t>and</a:t>
            </a:r>
            <a:r>
              <a:rPr lang="de-DE" sz="1600" kern="0" dirty="0" smtClean="0"/>
              <a:t> 71 NCM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 err="1" smtClean="0"/>
              <a:t>pre-assembly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to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start</a:t>
            </a:r>
            <a:r>
              <a:rPr lang="de-DE" sz="1600" kern="0" dirty="0" smtClean="0"/>
              <a:t> 6 </a:t>
            </a:r>
            <a:r>
              <a:rPr lang="de-DE" sz="1600" kern="0" dirty="0" err="1" smtClean="0"/>
              <a:t>months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before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installation</a:t>
            </a:r>
            <a:r>
              <a:rPr lang="de-DE" sz="1600" kern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 err="1" smtClean="0"/>
              <a:t>estimated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resource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required</a:t>
            </a:r>
            <a:r>
              <a:rPr lang="de-DE" sz="1600" kern="0" dirty="0" smtClean="0"/>
              <a:t>: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kern="0" dirty="0" err="1" smtClean="0"/>
              <a:t>pre-assembly</a:t>
            </a:r>
            <a:r>
              <a:rPr lang="de-DE" sz="1200" kern="0" dirty="0" smtClean="0"/>
              <a:t>:    …… </a:t>
            </a:r>
            <a:r>
              <a:rPr lang="de-DE" sz="1200" kern="0" dirty="0" err="1" smtClean="0"/>
              <a:t>from</a:t>
            </a:r>
            <a:r>
              <a:rPr lang="de-DE" sz="1200" kern="0" dirty="0" smtClean="0"/>
              <a:t> BINP;   …… </a:t>
            </a:r>
            <a:r>
              <a:rPr lang="de-DE" sz="1200" kern="0" dirty="0" err="1" smtClean="0"/>
              <a:t>from</a:t>
            </a:r>
            <a:r>
              <a:rPr lang="de-DE" sz="1200" kern="0" dirty="0" smtClean="0"/>
              <a:t> FAIR.</a:t>
            </a:r>
          </a:p>
          <a:p>
            <a:pPr marL="619125" lvl="1" indent="-285750">
              <a:buFont typeface="Arial" panose="020B0604020202020204" pitchFamily="34" charset="0"/>
              <a:buChar char="•"/>
            </a:pPr>
            <a:r>
              <a:rPr lang="de-DE" sz="1200" kern="0" dirty="0" err="1" smtClean="0"/>
              <a:t>installation</a:t>
            </a:r>
            <a:r>
              <a:rPr lang="de-DE" sz="1200" kern="0" dirty="0" smtClean="0"/>
              <a:t>:         …… </a:t>
            </a:r>
            <a:r>
              <a:rPr lang="de-DE" sz="1200" kern="0" dirty="0" err="1" smtClean="0"/>
              <a:t>from</a:t>
            </a:r>
            <a:r>
              <a:rPr lang="de-DE" sz="1200" kern="0" dirty="0" smtClean="0"/>
              <a:t> BINP;   …… </a:t>
            </a:r>
            <a:r>
              <a:rPr lang="de-DE" sz="1200" kern="0" dirty="0" err="1" smtClean="0"/>
              <a:t>from</a:t>
            </a:r>
            <a:r>
              <a:rPr lang="de-DE" sz="1200" kern="0" dirty="0" smtClean="0"/>
              <a:t> FAIR.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kern="0" dirty="0" smtClean="0"/>
              <a:t>Batch 4 VC </a:t>
            </a:r>
            <a:r>
              <a:rPr lang="de-DE" sz="1600" kern="0" dirty="0" err="1" smtClean="0"/>
              <a:t>Deliveries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to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start</a:t>
            </a:r>
            <a:r>
              <a:rPr lang="de-DE" sz="1600" kern="0" dirty="0" smtClean="0"/>
              <a:t> in 2021.</a:t>
            </a:r>
            <a:endParaRPr lang="de-DE" sz="1600" kern="0" dirty="0"/>
          </a:p>
        </p:txBody>
      </p:sp>
    </p:spTree>
    <p:extLst>
      <p:ext uri="{BB962C8B-B14F-4D97-AF65-F5344CB8AC3E}">
        <p14:creationId xmlns:p14="http://schemas.microsoft.com/office/powerpoint/2010/main" val="38007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lIns="180000" anchor="ctr"/>
          <a:lstStyle/>
          <a:p>
            <a:pPr algn="ctr"/>
            <a:r>
              <a:rPr lang="de-DE" dirty="0" smtClean="0"/>
              <a:t>FAIR Site Management</a:t>
            </a:r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Installation </a:t>
            </a:r>
            <a:r>
              <a:rPr lang="de-DE" dirty="0" err="1" smtClean="0"/>
              <a:t>Resource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23528" y="260648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Site Management – Resource Planning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674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500" y="188640"/>
            <a:ext cx="8605837" cy="576064"/>
          </a:xfrm>
        </p:spPr>
        <p:txBody>
          <a:bodyPr/>
          <a:lstStyle/>
          <a:p>
            <a:r>
              <a:rPr lang="en-US" sz="1800" b="1" dirty="0">
                <a:solidFill>
                  <a:srgbClr val="0070C0"/>
                </a:solidFill>
              </a:rPr>
              <a:t>Site Management – Resource Planning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>
                <a:solidFill>
                  <a:srgbClr val="0070C0"/>
                </a:solidFill>
              </a:rPr>
              <a:t>HEBT </a:t>
            </a:r>
            <a:r>
              <a:rPr lang="de-DE" sz="1800" dirty="0">
                <a:solidFill>
                  <a:srgbClr val="0070C0"/>
                </a:solidFill>
              </a:rPr>
              <a:t>Installation </a:t>
            </a:r>
            <a:r>
              <a:rPr lang="de-DE" sz="1800" dirty="0" smtClean="0">
                <a:solidFill>
                  <a:srgbClr val="0070C0"/>
                </a:solidFill>
              </a:rPr>
              <a:t>- </a:t>
            </a:r>
            <a:r>
              <a:rPr lang="de-DE" sz="1800" dirty="0" err="1" smtClean="0">
                <a:solidFill>
                  <a:srgbClr val="0070C0"/>
                </a:solidFill>
              </a:rPr>
              <a:t>Mechanicals</a:t>
            </a:r>
            <a:endParaRPr lang="de-DE" sz="1800" dirty="0">
              <a:solidFill>
                <a:srgbClr val="0070C0"/>
              </a:solidFill>
            </a:endParaRP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330996"/>
              </p:ext>
            </p:extLst>
          </p:nvPr>
        </p:nvGraphicFramePr>
        <p:xfrm>
          <a:off x="323528" y="1556792"/>
          <a:ext cx="8420100" cy="367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17500" y="5877272"/>
            <a:ext cx="8420100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70C0"/>
                </a:solidFill>
              </a:rPr>
              <a:t>Based</a:t>
            </a:r>
            <a:r>
              <a:rPr lang="de-DE" dirty="0" smtClean="0">
                <a:solidFill>
                  <a:srgbClr val="0070C0"/>
                </a:solidFill>
              </a:rPr>
              <a:t> on FAIR Installation </a:t>
            </a:r>
            <a:r>
              <a:rPr lang="de-DE" dirty="0" err="1" smtClean="0">
                <a:solidFill>
                  <a:srgbClr val="0070C0"/>
                </a:solidFill>
              </a:rPr>
              <a:t>Concept</a:t>
            </a:r>
            <a:r>
              <a:rPr lang="de-DE" dirty="0" smtClean="0">
                <a:solidFill>
                  <a:srgbClr val="0070C0"/>
                </a:solidFill>
              </a:rPr>
              <a:t> HEBT – November 2019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38214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Bildschirmpräsentation (4:3)</PresentationFormat>
  <Paragraphs>84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Courier New</vt:lpstr>
      <vt:lpstr>Wingdings</vt:lpstr>
      <vt:lpstr>Benutzerdefiniertes Design</vt:lpstr>
      <vt:lpstr>10_Template_FAIR_Power_Point</vt:lpstr>
      <vt:lpstr>4th BINP Workshop Video-Conference  25. – 29.05.2020 Site Management – Resource Planning</vt:lpstr>
      <vt:lpstr>PowerPoint-Präsentation</vt:lpstr>
      <vt:lpstr>PowerPoint-Präsentation</vt:lpstr>
      <vt:lpstr>PowerPoint-Präsentation</vt:lpstr>
      <vt:lpstr>PowerPoint-Präsentation</vt:lpstr>
      <vt:lpstr>Site Management – Resource Planning</vt:lpstr>
      <vt:lpstr>Site Management – Resource Planning</vt:lpstr>
      <vt:lpstr>PowerPoint-Präsentation</vt:lpstr>
      <vt:lpstr>Site Management – Resource Planning HEBT Installation - Mechanicals</vt:lpstr>
      <vt:lpstr>Site Management – Resource Planning HEBT Installation - Electricians</vt:lpstr>
      <vt:lpstr>Site Management – Resource Planning HEBT Installation - Mechanicals</vt:lpstr>
      <vt:lpstr>Site Management – Resource Planning HEBT Installation - Electricians</vt:lpstr>
      <vt:lpstr>Installation Ressources SFRS Mechanicals</vt:lpstr>
      <vt:lpstr>Installation Ressources SFRS Mechanicals</vt:lpstr>
      <vt:lpstr>Installation Ressources SFRS Electricians</vt:lpstr>
      <vt:lpstr>PowerPoint-Präsentation</vt:lpstr>
      <vt:lpstr>Installation Ressources HEBT / SFRS Mechanicals</vt:lpstr>
      <vt:lpstr>Installation Ressources HEBT / SFRS Electricians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Installation Resource planning  and capacity requirements</dc:title>
  <dc:creator>Hagelskamp, Harald</dc:creator>
  <cp:lastModifiedBy>Hagelskamp, Harald</cp:lastModifiedBy>
  <cp:revision>187</cp:revision>
  <cp:lastPrinted>2018-11-02T08:16:01Z</cp:lastPrinted>
  <dcterms:created xsi:type="dcterms:W3CDTF">2017-08-25T11:07:05Z</dcterms:created>
  <dcterms:modified xsi:type="dcterms:W3CDTF">2020-05-25T14:55:56Z</dcterms:modified>
</cp:coreProperties>
</file>