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5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211573" y="743297"/>
            <a:ext cx="9768854" cy="55333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33711"/>
            <a:ext cx="1080000" cy="9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0" y="133711"/>
            <a:ext cx="757895" cy="9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8397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706"/>
            <a:ext cx="10515600" cy="530421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0" y="722970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34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0641A-5C3E-490F-904A-1D19CBCD0F35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A6B47-45BD-4EB1-B166-AF17F436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8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 status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Dmitry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Shwartz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on behalf of the BINP team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7844" y="6340213"/>
            <a:ext cx="743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BINP-FAIR Collaboration Coordination Workshop,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WWW, 25-29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955" y="1270402"/>
            <a:ext cx="5304443" cy="2952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955" y="4700280"/>
            <a:ext cx="3108102" cy="146080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987951" y="4683760"/>
            <a:ext cx="1889179" cy="147732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Assembly of dipole and quad chambers prototypes test: vacuum achieved!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7651" y="1048028"/>
            <a:ext cx="612737" cy="369332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7" name="Группа 6"/>
          <p:cNvGrpSpPr/>
          <p:nvPr/>
        </p:nvGrpSpPr>
        <p:grpSpPr>
          <a:xfrm>
            <a:off x="367650" y="1048028"/>
            <a:ext cx="5260152" cy="369332"/>
            <a:chOff x="450887" y="4923748"/>
            <a:chExt cx="5260152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450887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Spec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7579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CDR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4271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</a:rPr>
                <a:t>FDR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80963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>
                      <a:lumMod val="75000"/>
                    </a:schemeClr>
                  </a:solidFill>
                </a:rPr>
                <a:t>FoS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7655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</a:rPr>
                <a:t>FAT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34347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</a:rPr>
                <a:t>AT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980389" y="1048028"/>
            <a:ext cx="1140646" cy="369332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238541" y="1789043"/>
            <a:ext cx="640687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Dipole chamber – CDR released. Prototype ready and tested.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Quadrupole camber – CDR released. 2 prototypes tested, one will be delivered to FAIR for tests with MW ceramic tubes.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Other CR components – specs released, design is finished. CDRs upcoming.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Pumps – are part of FAIR purchase.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TCR1 components – design is ongoing, specs are in progress.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All the welded flanges changed to CR-K type.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1" y="4897871"/>
            <a:ext cx="3145366" cy="17089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06611" y="5152197"/>
            <a:ext cx="2088935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MW damping system to be installed into hexagonal chamber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9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228397"/>
            <a:ext cx="103891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Subproject Collector Ring moves from design phase to the manufacturing phase.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documentation/models/drawings matching that are needed for milestones passage takes significantly more time than we expected.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Various managing efforts are ongoing: contracts amendments; procurement via FAIR;</a:t>
            </a:r>
            <a:r>
              <a:rPr lang="ru-RU" sz="2400" dirty="0" smtClean="0"/>
              <a:t> </a:t>
            </a:r>
            <a:r>
              <a:rPr lang="en-US" sz="2400" dirty="0" smtClean="0"/>
              <a:t>temporary import; etc.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Vacuum chamber for SC MW damping system tests will be ready for delivery in July.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First</a:t>
            </a:r>
            <a:r>
              <a:rPr lang="ru-RU" sz="2400" dirty="0" smtClean="0"/>
              <a:t> </a:t>
            </a:r>
            <a:r>
              <a:rPr lang="en-US" sz="2400" dirty="0" smtClean="0"/>
              <a:t>CR component delivery (</a:t>
            </a:r>
            <a:r>
              <a:rPr lang="en-US" sz="2400" dirty="0" err="1" smtClean="0"/>
              <a:t>FoS</a:t>
            </a:r>
            <a:r>
              <a:rPr lang="en-US" sz="2400" dirty="0" smtClean="0"/>
              <a:t> dipole and QPC prototype) is expected @ FAIR site in December 2020.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014" y="6219872"/>
            <a:ext cx="624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Thank you for your attention!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5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 status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Dmitry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Shwartz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on behalf of the BINP team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7844" y="6340213"/>
            <a:ext cx="743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BINP-FAIR Collaboration Coordination Workshop,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WWW, 25-29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70740" y="3453401"/>
            <a:ext cx="6301094" cy="3281501"/>
            <a:chOff x="3170740" y="3509963"/>
            <a:chExt cx="6301094" cy="328150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740" y="3593623"/>
              <a:ext cx="6301094" cy="220538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10530" y="5837357"/>
              <a:ext cx="4204409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Not based on a dashboard,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just status as is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3604591" y="3509963"/>
              <a:ext cx="5287618" cy="2628728"/>
            </a:xfrm>
            <a:prstGeom prst="line">
              <a:avLst/>
            </a:prstGeom>
            <a:ln w="152400">
              <a:solidFill>
                <a:srgbClr val="FF0000"/>
              </a:solidFill>
            </a:ln>
            <a:effectLst>
              <a:glow rad="101600">
                <a:schemeClr val="bg1">
                  <a:alpha val="2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3750365" y="3711485"/>
              <a:ext cx="5141844" cy="2519281"/>
            </a:xfrm>
            <a:prstGeom prst="line">
              <a:avLst/>
            </a:prstGeom>
            <a:ln w="152400">
              <a:solidFill>
                <a:srgbClr val="FF0000"/>
              </a:solidFill>
            </a:ln>
            <a:effectLst>
              <a:glow rad="101600">
                <a:schemeClr val="bg1">
                  <a:alpha val="2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48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48" y="782134"/>
            <a:ext cx="8441593" cy="5906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Collector Ring 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0432" y="761775"/>
            <a:ext cx="1231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from</a:t>
            </a: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p_bar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SFRS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667" y="6227865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HESR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7723931" y="5509687"/>
            <a:ext cx="1128514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3600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debunchers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991620" y="5847080"/>
            <a:ext cx="0" cy="236153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feld 26"/>
          <p:cNvSpPr txBox="1">
            <a:spLocks noChangeArrowheads="1"/>
          </p:cNvSpPr>
          <p:nvPr/>
        </p:nvSpPr>
        <p:spPr bwMode="auto">
          <a:xfrm>
            <a:off x="8563734" y="2190811"/>
            <a:ext cx="1350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kickers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9033489" y="1899371"/>
            <a:ext cx="0" cy="28803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9321521" y="1899371"/>
            <a:ext cx="0" cy="28803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5739031" y="4528223"/>
            <a:ext cx="1552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cooling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pickups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519936" y="4924702"/>
            <a:ext cx="346540" cy="123464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713128" y="4924702"/>
            <a:ext cx="344068" cy="123464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854097" y="4789833"/>
            <a:ext cx="865842" cy="191431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feld 7"/>
          <p:cNvSpPr txBox="1">
            <a:spLocks noChangeArrowheads="1"/>
          </p:cNvSpPr>
          <p:nvPr/>
        </p:nvSpPr>
        <p:spPr bwMode="auto">
          <a:xfrm>
            <a:off x="6352351" y="2206257"/>
            <a:ext cx="1552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cooling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kickers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7082500" y="1918225"/>
            <a:ext cx="0" cy="28803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6866476" y="1918225"/>
            <a:ext cx="0" cy="28803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feld 1"/>
          <p:cNvSpPr txBox="1">
            <a:spLocks noChangeArrowheads="1"/>
          </p:cNvSpPr>
          <p:nvPr/>
        </p:nvSpPr>
        <p:spPr bwMode="auto">
          <a:xfrm>
            <a:off x="7037652" y="5017530"/>
            <a:ext cx="909160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3600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331042" y="5305677"/>
            <a:ext cx="0" cy="752223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682325" y="6510430"/>
            <a:ext cx="717306" cy="83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8095078" y="5847080"/>
            <a:ext cx="0" cy="235914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296420" y="5847080"/>
            <a:ext cx="0" cy="23367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401685" y="5847080"/>
            <a:ext cx="0" cy="231431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8505143" y="5847080"/>
            <a:ext cx="0" cy="233195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399081" y="1385740"/>
            <a:ext cx="0" cy="23502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7513773" y="1385740"/>
            <a:ext cx="911" cy="25544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7617471" y="1379070"/>
            <a:ext cx="1353" cy="28097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Textfeld 26"/>
          <p:cNvSpPr txBox="1">
            <a:spLocks noChangeArrowheads="1"/>
          </p:cNvSpPr>
          <p:nvPr/>
        </p:nvSpPr>
        <p:spPr bwMode="auto">
          <a:xfrm>
            <a:off x="7126943" y="1051186"/>
            <a:ext cx="8435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septa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feld 26"/>
          <p:cNvSpPr txBox="1">
            <a:spLocks noChangeArrowheads="1"/>
          </p:cNvSpPr>
          <p:nvPr/>
        </p:nvSpPr>
        <p:spPr bwMode="auto">
          <a:xfrm>
            <a:off x="9054254" y="5628053"/>
            <a:ext cx="9525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septa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9379654" y="5972626"/>
            <a:ext cx="0" cy="23502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9485017" y="5972626"/>
            <a:ext cx="0" cy="23502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9945686" y="1317635"/>
            <a:ext cx="57318" cy="270355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Textfeld 26"/>
          <p:cNvSpPr txBox="1">
            <a:spLocks noChangeArrowheads="1"/>
          </p:cNvSpPr>
          <p:nvPr/>
        </p:nvSpPr>
        <p:spPr bwMode="auto">
          <a:xfrm>
            <a:off x="9749164" y="1028712"/>
            <a:ext cx="6735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 стрелкой 53"/>
          <p:cNvCxnSpPr>
            <a:stCxn id="55" idx="2"/>
          </p:cNvCxnSpPr>
          <p:nvPr/>
        </p:nvCxnSpPr>
        <p:spPr>
          <a:xfrm flipH="1">
            <a:off x="9163342" y="1339517"/>
            <a:ext cx="5466" cy="292444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Textfeld 26"/>
          <p:cNvSpPr txBox="1">
            <a:spLocks noChangeArrowheads="1"/>
          </p:cNvSpPr>
          <p:nvPr/>
        </p:nvSpPr>
        <p:spPr bwMode="auto">
          <a:xfrm>
            <a:off x="8946632" y="1031740"/>
            <a:ext cx="444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NQ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8649010" y="1360216"/>
            <a:ext cx="0" cy="23502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7" name="Textfeld 26"/>
          <p:cNvSpPr txBox="1">
            <a:spLocks noChangeArrowheads="1"/>
          </p:cNvSpPr>
          <p:nvPr/>
        </p:nvSpPr>
        <p:spPr bwMode="auto">
          <a:xfrm>
            <a:off x="8375738" y="1032729"/>
            <a:ext cx="593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EWQ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flipH="1">
            <a:off x="11337428" y="2181384"/>
            <a:ext cx="196612" cy="23030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0" name="Textfeld 26"/>
          <p:cNvSpPr txBox="1">
            <a:spLocks noChangeArrowheads="1"/>
          </p:cNvSpPr>
          <p:nvPr/>
        </p:nvSpPr>
        <p:spPr bwMode="auto">
          <a:xfrm>
            <a:off x="11344320" y="1870199"/>
            <a:ext cx="5838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SWQ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10619816" y="1640263"/>
            <a:ext cx="173874" cy="28323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Textfeld 26"/>
          <p:cNvSpPr txBox="1">
            <a:spLocks noChangeArrowheads="1"/>
          </p:cNvSpPr>
          <p:nvPr/>
        </p:nvSpPr>
        <p:spPr bwMode="auto">
          <a:xfrm>
            <a:off x="10638247" y="1299793"/>
            <a:ext cx="484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WQ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10817357" y="5211248"/>
            <a:ext cx="248740" cy="300047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7" name="Textfeld 26"/>
          <p:cNvSpPr txBox="1">
            <a:spLocks noChangeArrowheads="1"/>
          </p:cNvSpPr>
          <p:nvPr/>
        </p:nvSpPr>
        <p:spPr bwMode="auto">
          <a:xfrm>
            <a:off x="10328477" y="4888273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 flipV="1">
            <a:off x="11353800" y="3612664"/>
            <a:ext cx="380192" cy="4493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1" name="Textfeld 26"/>
          <p:cNvSpPr txBox="1">
            <a:spLocks noChangeArrowheads="1"/>
          </p:cNvSpPr>
          <p:nvPr/>
        </p:nvSpPr>
        <p:spPr bwMode="auto">
          <a:xfrm>
            <a:off x="10672457" y="3509906"/>
            <a:ext cx="68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Pickup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669" r="186" b="12445"/>
          <a:stretch/>
        </p:blipFill>
        <p:spPr>
          <a:xfrm>
            <a:off x="75412" y="1412441"/>
            <a:ext cx="4166763" cy="311946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 rot="17556592">
            <a:off x="1768426" y="3942649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CR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7752989">
            <a:off x="1591536" y="3091045"/>
            <a:ext cx="669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HESR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354610" y="860504"/>
            <a:ext cx="561274" cy="1952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олилиния 39"/>
          <p:cNvSpPr/>
          <p:nvPr/>
        </p:nvSpPr>
        <p:spPr>
          <a:xfrm>
            <a:off x="2018719" y="4527704"/>
            <a:ext cx="2078154" cy="951817"/>
          </a:xfrm>
          <a:custGeom>
            <a:avLst/>
            <a:gdLst>
              <a:gd name="connsiteX0" fmla="*/ 0 w 1913641"/>
              <a:gd name="connsiteY0" fmla="*/ 0 h 716437"/>
              <a:gd name="connsiteX1" fmla="*/ 1913641 w 1913641"/>
              <a:gd name="connsiteY1" fmla="*/ 716437 h 716437"/>
              <a:gd name="connsiteX0" fmla="*/ 0 w 1913641"/>
              <a:gd name="connsiteY0" fmla="*/ 0 h 716437"/>
              <a:gd name="connsiteX1" fmla="*/ 1913641 w 1913641"/>
              <a:gd name="connsiteY1" fmla="*/ 716437 h 716437"/>
              <a:gd name="connsiteX0" fmla="*/ 0 w 1951348"/>
              <a:gd name="connsiteY0" fmla="*/ 0 h 980388"/>
              <a:gd name="connsiteX1" fmla="*/ 1951348 w 1951348"/>
              <a:gd name="connsiteY1" fmla="*/ 980388 h 980388"/>
              <a:gd name="connsiteX0" fmla="*/ 0 w 1951348"/>
              <a:gd name="connsiteY0" fmla="*/ 0 h 983208"/>
              <a:gd name="connsiteX1" fmla="*/ 1951348 w 1951348"/>
              <a:gd name="connsiteY1" fmla="*/ 980388 h 983208"/>
              <a:gd name="connsiteX0" fmla="*/ 0 w 1951348"/>
              <a:gd name="connsiteY0" fmla="*/ 0 h 1039983"/>
              <a:gd name="connsiteX1" fmla="*/ 1951348 w 1951348"/>
              <a:gd name="connsiteY1" fmla="*/ 980388 h 1039983"/>
              <a:gd name="connsiteX0" fmla="*/ 0 w 1574276"/>
              <a:gd name="connsiteY0" fmla="*/ 0 h 900751"/>
              <a:gd name="connsiteX1" fmla="*/ 1574276 w 1574276"/>
              <a:gd name="connsiteY1" fmla="*/ 791852 h 900751"/>
              <a:gd name="connsiteX0" fmla="*/ 0 w 1574276"/>
              <a:gd name="connsiteY0" fmla="*/ 0 h 855655"/>
              <a:gd name="connsiteX1" fmla="*/ 1574276 w 1574276"/>
              <a:gd name="connsiteY1" fmla="*/ 791852 h 855655"/>
              <a:gd name="connsiteX0" fmla="*/ 0 w 1574276"/>
              <a:gd name="connsiteY0" fmla="*/ 0 h 851579"/>
              <a:gd name="connsiteX1" fmla="*/ 1574276 w 1574276"/>
              <a:gd name="connsiteY1" fmla="*/ 791852 h 851579"/>
              <a:gd name="connsiteX0" fmla="*/ 0 w 1574276"/>
              <a:gd name="connsiteY0" fmla="*/ 0 h 792366"/>
              <a:gd name="connsiteX1" fmla="*/ 1574276 w 1574276"/>
              <a:gd name="connsiteY1" fmla="*/ 791852 h 792366"/>
              <a:gd name="connsiteX0" fmla="*/ 0 w 1839319"/>
              <a:gd name="connsiteY0" fmla="*/ 0 h 871365"/>
              <a:gd name="connsiteX1" fmla="*/ 1839319 w 1839319"/>
              <a:gd name="connsiteY1" fmla="*/ 871365 h 871365"/>
              <a:gd name="connsiteX0" fmla="*/ 0 w 1892328"/>
              <a:gd name="connsiteY0" fmla="*/ 0 h 701839"/>
              <a:gd name="connsiteX1" fmla="*/ 1892328 w 1892328"/>
              <a:gd name="connsiteY1" fmla="*/ 685834 h 701839"/>
              <a:gd name="connsiteX0" fmla="*/ 0 w 1892328"/>
              <a:gd name="connsiteY0" fmla="*/ 0 h 685945"/>
              <a:gd name="connsiteX1" fmla="*/ 1892328 w 1892328"/>
              <a:gd name="connsiteY1" fmla="*/ 685834 h 685945"/>
              <a:gd name="connsiteX0" fmla="*/ 0 w 1839319"/>
              <a:gd name="connsiteY0" fmla="*/ 0 h 805103"/>
              <a:gd name="connsiteX1" fmla="*/ 1839319 w 1839319"/>
              <a:gd name="connsiteY1" fmla="*/ 805103 h 805103"/>
              <a:gd name="connsiteX0" fmla="*/ 0 w 1839319"/>
              <a:gd name="connsiteY0" fmla="*/ 0 h 805103"/>
              <a:gd name="connsiteX1" fmla="*/ 1839319 w 1839319"/>
              <a:gd name="connsiteY1" fmla="*/ 805103 h 805103"/>
              <a:gd name="connsiteX0" fmla="*/ 0 w 1879076"/>
              <a:gd name="connsiteY0" fmla="*/ 0 h 661667"/>
              <a:gd name="connsiteX1" fmla="*/ 1879076 w 1879076"/>
              <a:gd name="connsiteY1" fmla="*/ 659329 h 661667"/>
              <a:gd name="connsiteX0" fmla="*/ 0 w 1879076"/>
              <a:gd name="connsiteY0" fmla="*/ 0 h 692027"/>
              <a:gd name="connsiteX1" fmla="*/ 1879076 w 1879076"/>
              <a:gd name="connsiteY1" fmla="*/ 659329 h 692027"/>
              <a:gd name="connsiteX0" fmla="*/ 0 w 1879076"/>
              <a:gd name="connsiteY0" fmla="*/ 0 h 835330"/>
              <a:gd name="connsiteX1" fmla="*/ 1879076 w 1879076"/>
              <a:gd name="connsiteY1" fmla="*/ 659329 h 835330"/>
              <a:gd name="connsiteX0" fmla="*/ 0 w 2017616"/>
              <a:gd name="connsiteY0" fmla="*/ 0 h 745972"/>
              <a:gd name="connsiteX1" fmla="*/ 2017616 w 2017616"/>
              <a:gd name="connsiteY1" fmla="*/ 528413 h 745972"/>
              <a:gd name="connsiteX0" fmla="*/ 0 w 2017616"/>
              <a:gd name="connsiteY0" fmla="*/ 0 h 739303"/>
              <a:gd name="connsiteX1" fmla="*/ 2017616 w 2017616"/>
              <a:gd name="connsiteY1" fmla="*/ 528413 h 739303"/>
              <a:gd name="connsiteX0" fmla="*/ 0 w 2036088"/>
              <a:gd name="connsiteY0" fmla="*/ 0 h 714677"/>
              <a:gd name="connsiteX1" fmla="*/ 2036088 w 2036088"/>
              <a:gd name="connsiteY1" fmla="*/ 489908 h 714677"/>
              <a:gd name="connsiteX0" fmla="*/ 0 w 2036088"/>
              <a:gd name="connsiteY0" fmla="*/ 0 h 777554"/>
              <a:gd name="connsiteX1" fmla="*/ 2036088 w 2036088"/>
              <a:gd name="connsiteY1" fmla="*/ 489908 h 77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6088" h="777554">
                <a:moveTo>
                  <a:pt x="0" y="0"/>
                </a:moveTo>
                <a:cubicBezTo>
                  <a:pt x="207961" y="902326"/>
                  <a:pt x="1069396" y="953379"/>
                  <a:pt x="2036088" y="489908"/>
                </a:cubicBezTo>
              </a:path>
            </a:pathLst>
          </a:custGeom>
          <a:noFill/>
          <a:ln w="88900" cmpd="tri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7650" y="1048028"/>
            <a:ext cx="3272701" cy="365995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Magnets: Dipole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4" y="1724784"/>
            <a:ext cx="4310230" cy="261008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15" y="937385"/>
            <a:ext cx="2771646" cy="1605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903" y="2729288"/>
            <a:ext cx="2194158" cy="154505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67650" y="1048028"/>
            <a:ext cx="5260152" cy="369332"/>
            <a:chOff x="450887" y="4923748"/>
            <a:chExt cx="5260152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450887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Spec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27579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CDR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04271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FDR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80963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FoS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7655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</a:rPr>
                <a:t>FAT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34347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</a:rPr>
                <a:t>AT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1489" y="4447228"/>
            <a:ext cx="2898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two (upper and lower) 20 ton yoke blocks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38841" y="998670"/>
            <a:ext cx="1051294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FoS</a:t>
            </a:r>
            <a:r>
              <a:rPr lang="en-US" dirty="0" smtClean="0"/>
              <a:t> coils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538841" y="3029826"/>
            <a:ext cx="128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Parts of inner pole block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5321" y="5879418"/>
            <a:ext cx="3030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FoS</a:t>
            </a:r>
            <a:r>
              <a:rPr lang="en-US" dirty="0" smtClean="0"/>
              <a:t> ready for tests:	July-2020</a:t>
            </a:r>
          </a:p>
          <a:p>
            <a:r>
              <a:rPr lang="en-US" dirty="0" smtClean="0"/>
              <a:t>Delivery to FAIR:	Dec-2020</a:t>
            </a:r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01" y="931865"/>
            <a:ext cx="1926073" cy="30212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903" y="4447228"/>
            <a:ext cx="2194158" cy="2246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540891" y="5058603"/>
            <a:ext cx="1181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Yoke side block in press cradle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47265" y="1827261"/>
            <a:ext cx="1509861" cy="147732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Test lamina of the magnet pole part</a:t>
            </a:r>
            <a:r>
              <a:rPr lang="ru-RU" dirty="0" smtClean="0"/>
              <a:t> </a:t>
            </a:r>
            <a:r>
              <a:rPr lang="en-US" dirty="0" smtClean="0"/>
              <a:t>@ measuring machine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71" y="4604584"/>
            <a:ext cx="2483283" cy="18624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30977" y="5108697"/>
            <a:ext cx="1275276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Stamping matrix for side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Magnets: multipoles and </a:t>
            </a:r>
            <a:r>
              <a:rPr lang="en-US" dirty="0" err="1" smtClean="0"/>
              <a:t>steerers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7651" y="1048028"/>
            <a:ext cx="1646680" cy="369332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11" name="Группа 10"/>
          <p:cNvGrpSpPr/>
          <p:nvPr/>
        </p:nvGrpSpPr>
        <p:grpSpPr>
          <a:xfrm>
            <a:off x="367650" y="1048028"/>
            <a:ext cx="5260152" cy="369332"/>
            <a:chOff x="450887" y="4923748"/>
            <a:chExt cx="5260152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450887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Spec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27579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CDR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04271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FDR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80963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>
                      <a:lumMod val="75000"/>
                    </a:schemeClr>
                  </a:solidFill>
                </a:rPr>
                <a:t>FoS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57655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</a:rPr>
                <a:t>FAT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34347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</a:rPr>
                <a:t>AT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14331" y="1048028"/>
            <a:ext cx="983394" cy="369332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869" y="1184716"/>
            <a:ext cx="2891451" cy="26203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8540" y="1789043"/>
            <a:ext cx="74874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WQ – FDR released, both for CR/TCR1. </a:t>
            </a:r>
            <a:r>
              <a:rPr lang="en-US" dirty="0" err="1" smtClean="0"/>
              <a:t>FoS</a:t>
            </a:r>
            <a:r>
              <a:rPr lang="en-US" dirty="0" smtClean="0"/>
              <a:t> production has been started.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SWQ, EWQ, NQ, NQM, NQS – CDR done, docs corrections nearly finished. Manufacturing tooling design is ongoing.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Sextupoles – CDR presented, design is ongoing.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Octupoles coils – CDR presented, design is nearly finished.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Wide </a:t>
            </a:r>
            <a:r>
              <a:rPr lang="en-US" dirty="0" err="1" smtClean="0"/>
              <a:t>Steerers</a:t>
            </a:r>
            <a:r>
              <a:rPr lang="en-US" dirty="0" smtClean="0"/>
              <a:t> – CDR released, FDR done, corrections ongoing.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Combined </a:t>
            </a:r>
            <a:r>
              <a:rPr lang="en-US" dirty="0" err="1" smtClean="0"/>
              <a:t>steerers</a:t>
            </a:r>
            <a:r>
              <a:rPr lang="en-US" dirty="0" smtClean="0"/>
              <a:t> – CDR released, FDR done, corrections ongoing. Two </a:t>
            </a:r>
            <a:r>
              <a:rPr lang="en-US" dirty="0" err="1" smtClean="0"/>
              <a:t>FoS</a:t>
            </a:r>
            <a:r>
              <a:rPr lang="en-US" dirty="0" smtClean="0"/>
              <a:t> are manufactured, preliminary magnetic measurements has been performed.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TCR1 combined </a:t>
            </a:r>
            <a:r>
              <a:rPr lang="en-US" dirty="0" err="1" smtClean="0"/>
              <a:t>steerer</a:t>
            </a:r>
            <a:r>
              <a:rPr lang="en-US" dirty="0" smtClean="0"/>
              <a:t> (1 pcs) – spec is in work.</a:t>
            </a:r>
            <a:endParaRPr lang="en-US" dirty="0"/>
          </a:p>
        </p:txBody>
      </p:sp>
      <p:pic>
        <p:nvPicPr>
          <p:cNvPr id="21" name="Рисунок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83" y="4510494"/>
            <a:ext cx="2443441" cy="22246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890" y="4521360"/>
            <a:ext cx="2839430" cy="153271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168517" y="4141162"/>
            <a:ext cx="272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WQ support stress analysis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328163" y="785043"/>
            <a:ext cx="202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WQ and sextupole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89456" y="5622842"/>
            <a:ext cx="1357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Wide vertical </a:t>
            </a:r>
            <a:r>
              <a:rPr lang="en-US" dirty="0" err="1" smtClean="0"/>
              <a:t>steerers</a:t>
            </a:r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88" y="5186242"/>
            <a:ext cx="2955300" cy="15489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5571" y="5470325"/>
            <a:ext cx="1687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Steerer</a:t>
            </a:r>
            <a:r>
              <a:rPr lang="en-US" dirty="0" smtClean="0"/>
              <a:t> </a:t>
            </a:r>
            <a:r>
              <a:rPr lang="en-US" dirty="0" err="1" smtClean="0"/>
              <a:t>FoS</a:t>
            </a:r>
            <a:r>
              <a:rPr lang="en-US" dirty="0" smtClean="0"/>
              <a:t> preliminary magnetic measurements</a:t>
            </a:r>
          </a:p>
        </p:txBody>
      </p:sp>
    </p:spTree>
    <p:extLst>
      <p:ext uri="{BB962C8B-B14F-4D97-AF65-F5344CB8AC3E}">
        <p14:creationId xmlns:p14="http://schemas.microsoft.com/office/powerpoint/2010/main" val="41293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Converters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7651" y="1048028"/>
            <a:ext cx="1062315" cy="369332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4" name="Группа 3"/>
          <p:cNvGrpSpPr/>
          <p:nvPr/>
        </p:nvGrpSpPr>
        <p:grpSpPr>
          <a:xfrm>
            <a:off x="367650" y="1048028"/>
            <a:ext cx="5260152" cy="369332"/>
            <a:chOff x="450887" y="4923748"/>
            <a:chExt cx="5260152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450887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Spec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27579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CDR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4271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</a:rPr>
                <a:t>FDR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80963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>
                      <a:lumMod val="75000"/>
                    </a:schemeClr>
                  </a:solidFill>
                </a:rPr>
                <a:t>FoS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7655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</a:rPr>
                <a:t>FAT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34347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</a:rPr>
                <a:t>AT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429966" y="1048028"/>
            <a:ext cx="691067" cy="369332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238540" y="1789043"/>
            <a:ext cx="748747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Dipole PC – CDR is in progress, procurement of main power part via FAIR is foreseen (~700</a:t>
            </a:r>
            <a:r>
              <a:rPr lang="ru-RU" dirty="0" smtClean="0"/>
              <a:t> </a:t>
            </a:r>
            <a:r>
              <a:rPr lang="en-US" dirty="0" smtClean="0"/>
              <a:t>k€).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QPC – Type-1,2 CDR released, Type-3 CDR done. Pre-prototype is under study. Prototype production has been started.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Sextupoles PC – CDR under preparation.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Steerers</a:t>
            </a:r>
            <a:r>
              <a:rPr lang="en-US" dirty="0" smtClean="0"/>
              <a:t> PC – CDR under preparation.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84" y="1773894"/>
            <a:ext cx="3100372" cy="20927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80" y="4117158"/>
            <a:ext cx="3079875" cy="21328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67" y="4185831"/>
            <a:ext cx="1333139" cy="23595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87968" y="4537234"/>
            <a:ext cx="1139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QPC pre-prototype</a:t>
            </a:r>
          </a:p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986978" y="1270402"/>
            <a:ext cx="236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QPC racks model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8540" y="6020820"/>
            <a:ext cx="386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QPC prototype delivery to FAIR for dipole measurements:	Dec-2020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Injection/Extraction Kickers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7651" y="1048028"/>
            <a:ext cx="1606923" cy="369332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4" name="Группа 3"/>
          <p:cNvGrpSpPr/>
          <p:nvPr/>
        </p:nvGrpSpPr>
        <p:grpSpPr>
          <a:xfrm>
            <a:off x="367650" y="1048028"/>
            <a:ext cx="5260152" cy="369332"/>
            <a:chOff x="450887" y="4923748"/>
            <a:chExt cx="5260152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450887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Spec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27579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CDR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4271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</a:rPr>
                <a:t>FDR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80963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>
                      <a:lumMod val="75000"/>
                    </a:schemeClr>
                  </a:solidFill>
                </a:rPr>
                <a:t>FoS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7655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</a:rPr>
                <a:t>FAT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34347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</a:rPr>
                <a:t>AT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577" y="1710599"/>
            <a:ext cx="3607387" cy="470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21" y="4968609"/>
            <a:ext cx="2564070" cy="16497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27"/>
          <a:stretch/>
        </p:blipFill>
        <p:spPr>
          <a:xfrm>
            <a:off x="810368" y="3752230"/>
            <a:ext cx="2057400" cy="12298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8" y="5367970"/>
            <a:ext cx="2479855" cy="12504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8540" y="1789043"/>
            <a:ext cx="74874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CDR was presented in Nov-2019. The set of docs ready for upload to EDMS.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HV cables is still not agreed: coax is a baseline. EMI is under discussion.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rocurement of ferrites, feedthroughs and HV PC via FAIR has been started after Ammendment-1 signing.</a:t>
            </a:r>
          </a:p>
        </p:txBody>
      </p:sp>
      <p:pic>
        <p:nvPicPr>
          <p:cNvPr id="18" name="Рисунок 1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" t="7965" r="3032" b="23274"/>
          <a:stretch/>
        </p:blipFill>
        <p:spPr bwMode="auto">
          <a:xfrm>
            <a:off x="3907421" y="3143260"/>
            <a:ext cx="4022037" cy="1501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851544" y="1232694"/>
            <a:ext cx="25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Kicker module 3D-model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04712" y="5765440"/>
            <a:ext cx="152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tank stress analysis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39708" y="4982035"/>
            <a:ext cx="184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Field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Injection/Extraction Septa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7651" y="1048028"/>
            <a:ext cx="876691" cy="369332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4" name="Группа 3"/>
          <p:cNvGrpSpPr/>
          <p:nvPr/>
        </p:nvGrpSpPr>
        <p:grpSpPr>
          <a:xfrm>
            <a:off x="367650" y="1048028"/>
            <a:ext cx="5260152" cy="369332"/>
            <a:chOff x="450887" y="4923748"/>
            <a:chExt cx="5260152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450887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Spec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27579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CDR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4271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</a:rPr>
                <a:t>FDR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80963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>
                      <a:lumMod val="75000"/>
                    </a:schemeClr>
                  </a:solidFill>
                </a:rPr>
                <a:t>FoS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7655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</a:rPr>
                <a:t>FAT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34347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</a:rPr>
                <a:t>AT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244342" y="1048028"/>
            <a:ext cx="319415" cy="369332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238540" y="1789043"/>
            <a:ext cx="639792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Inj</a:t>
            </a:r>
            <a:r>
              <a:rPr lang="en-US" dirty="0" smtClean="0"/>
              <a:t> septa pre-CDR was presented in Nov-2019. Docs are in progress.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Hot topic: field quality </a:t>
            </a:r>
            <a:r>
              <a:rPr lang="en-US" dirty="0" smtClean="0"/>
              <a:t>demands in the spec </a:t>
            </a:r>
            <a:r>
              <a:rPr lang="en-US" dirty="0" smtClean="0"/>
              <a:t>are too tough. Change request </a:t>
            </a:r>
            <a:r>
              <a:rPr lang="en-US" dirty="0" smtClean="0"/>
              <a:t>prepared.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Extr</a:t>
            </a:r>
            <a:r>
              <a:rPr lang="en-US" dirty="0" smtClean="0"/>
              <a:t> septum: divided into 2 magnets. Design is ongoing. CR for spec is </a:t>
            </a:r>
            <a:r>
              <a:rPr lang="en-US" dirty="0" smtClean="0"/>
              <a:t>needed.</a:t>
            </a:r>
            <a:endParaRPr lang="en-US" dirty="0" smtClean="0"/>
          </a:p>
        </p:txBody>
      </p:sp>
      <p:pic>
        <p:nvPicPr>
          <p:cNvPr id="14" name="Picture 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514" y="1187777"/>
            <a:ext cx="4530890" cy="3046064"/>
          </a:xfrm>
          <a:prstGeom prst="rect">
            <a:avLst/>
          </a:prstGeom>
          <a:blipFill dpi="0" rotWithShape="0">
            <a:blip/>
            <a:srcRect/>
            <a:stretch>
              <a:fillRect/>
            </a:stretch>
          </a:blip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08" y="4402082"/>
            <a:ext cx="6873267" cy="23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324955" y="4509168"/>
            <a:ext cx="7080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668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ru-RU" altLang="en-US" sz="1200" b="1" dirty="0"/>
              <a:t>300mm</a:t>
            </a:r>
          </a:p>
          <a:p>
            <a:r>
              <a:rPr lang="ru-RU" altLang="en-US" sz="1200" b="1" dirty="0" err="1"/>
              <a:t>flange</a:t>
            </a:r>
            <a:endParaRPr lang="ru-RU" altLang="en-US" sz="1200" b="1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1353800" y="4357066"/>
            <a:ext cx="7080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668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ru-RU" altLang="en-US" sz="1200" b="1" dirty="0"/>
              <a:t>550mm</a:t>
            </a:r>
          </a:p>
          <a:p>
            <a:r>
              <a:rPr lang="ru-RU" altLang="en-US" sz="1200" b="1" dirty="0" err="1"/>
              <a:t>flange</a:t>
            </a:r>
            <a:endParaRPr lang="ru-RU" altLang="en-US" sz="1200" b="1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437372" y="4383073"/>
            <a:ext cx="15017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668" rIns="90000" bIns="45000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ru-RU" altLang="en-US" sz="1200" b="1" dirty="0" err="1"/>
              <a:t>Support</a:t>
            </a:r>
            <a:r>
              <a:rPr lang="ru-RU" altLang="en-US" sz="1200" b="1" dirty="0"/>
              <a:t> </a:t>
            </a:r>
            <a:r>
              <a:rPr lang="ru-RU" altLang="en-US" sz="1200" b="1" dirty="0" err="1"/>
              <a:t>platforms</a:t>
            </a:r>
            <a:endParaRPr lang="ru-RU" altLang="en-US" sz="1200" b="1" dirty="0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8427562" y="4662433"/>
            <a:ext cx="441735" cy="22413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7642208" y="4662432"/>
            <a:ext cx="304587" cy="229884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9475044" y="4378993"/>
            <a:ext cx="14287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668" rIns="90000" bIns="45000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ru-RU" altLang="en-US" sz="1200" b="1" dirty="0"/>
              <a:t>CR </a:t>
            </a:r>
            <a:r>
              <a:rPr lang="ru-RU" altLang="en-US" sz="1200" b="1" dirty="0" err="1"/>
              <a:t>Vac</a:t>
            </a:r>
            <a:r>
              <a:rPr lang="ru-RU" altLang="en-US" sz="1200" b="1" dirty="0"/>
              <a:t>. </a:t>
            </a:r>
            <a:r>
              <a:rPr lang="ru-RU" altLang="en-US" sz="1200" b="1" dirty="0" err="1"/>
              <a:t>chamber</a:t>
            </a:r>
            <a:endParaRPr lang="ru-RU" altLang="en-US" sz="1200" b="1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9714590" y="4640930"/>
            <a:ext cx="184316" cy="36442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 rot="21060000">
            <a:off x="4474268" y="5555556"/>
            <a:ext cx="11858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668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ru-RU" altLang="en-US" sz="1200" b="1" dirty="0"/>
              <a:t>4</a:t>
            </a:r>
            <a:r>
              <a:rPr lang="ru-RU" altLang="en-US" sz="1200" b="1" dirty="0">
                <a:cs typeface="Arial" panose="020B0604020202020204" pitchFamily="34" charset="0"/>
              </a:rPr>
              <a:t>σ </a:t>
            </a:r>
            <a:r>
              <a:rPr lang="ru-RU" altLang="en-US" sz="1200" b="1" dirty="0" err="1">
                <a:cs typeface="Arial" panose="020B0604020202020204" pitchFamily="34" charset="0"/>
              </a:rPr>
              <a:t>pbar</a:t>
            </a:r>
            <a:r>
              <a:rPr lang="ru-RU" altLang="en-US" sz="1200" b="1" dirty="0">
                <a:cs typeface="Arial" panose="020B0604020202020204" pitchFamily="34" charset="0"/>
              </a:rPr>
              <a:t> </a:t>
            </a:r>
            <a:r>
              <a:rPr lang="ru-RU" altLang="en-US" sz="1200" b="1" dirty="0" err="1">
                <a:cs typeface="Arial" panose="020B0604020202020204" pitchFamily="34" charset="0"/>
              </a:rPr>
              <a:t>beam</a:t>
            </a:r>
            <a:endParaRPr lang="ru-RU" altLang="en-US" sz="1200" b="1" dirty="0">
              <a:cs typeface="Arial" panose="020B0604020202020204" pitchFamily="34" charset="0"/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flipH="1">
            <a:off x="4326845" y="6007510"/>
            <a:ext cx="939800" cy="144462"/>
          </a:xfrm>
          <a:prstGeom prst="line">
            <a:avLst/>
          </a:prstGeom>
          <a:noFill/>
          <a:ln w="9525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 rot="21120000">
            <a:off x="4447495" y="6078947"/>
            <a:ext cx="8953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446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ru-RU" altLang="en-US" sz="1400" b="1" dirty="0" err="1">
                <a:solidFill>
                  <a:srgbClr val="FF3333"/>
                </a:solidFill>
              </a:rPr>
              <a:t>to</a:t>
            </a:r>
            <a:r>
              <a:rPr lang="ru-RU" altLang="en-US" sz="1400" b="1" dirty="0">
                <a:solidFill>
                  <a:srgbClr val="FF3333"/>
                </a:solidFill>
              </a:rPr>
              <a:t> HESR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1368763" y="5867389"/>
            <a:ext cx="640901" cy="45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668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en-US" altLang="en-US" sz="1200" b="1" dirty="0" err="1"/>
              <a:t>B</a:t>
            </a:r>
            <a:r>
              <a:rPr lang="ru-RU" altLang="en-US" sz="1200" b="1" dirty="0" err="1" smtClean="0"/>
              <a:t>ellow</a:t>
            </a:r>
            <a:r>
              <a:rPr lang="ru-RU" altLang="en-US" sz="1200" b="1" dirty="0"/>
              <a:t/>
            </a:r>
            <a:br>
              <a:rPr lang="ru-RU" altLang="en-US" sz="1200" b="1" dirty="0"/>
            </a:br>
            <a:r>
              <a:rPr lang="ru-RU" altLang="en-US" sz="1200" b="1" dirty="0" err="1" smtClean="0"/>
              <a:t>kno</a:t>
            </a:r>
            <a:r>
              <a:rPr lang="en-US" altLang="en-US" sz="1200" b="1" dirty="0" smtClean="0"/>
              <a:t>b</a:t>
            </a:r>
            <a:endParaRPr lang="ru-RU" altLang="en-US" sz="1200" b="1" dirty="0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 flipV="1">
            <a:off x="10936204" y="5568891"/>
            <a:ext cx="434975" cy="50641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7923637" y="6356345"/>
            <a:ext cx="11334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668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algn="ctr"/>
            <a:r>
              <a:rPr lang="ru-RU" altLang="en-US" sz="1200" b="1" dirty="0"/>
              <a:t>16 </a:t>
            </a:r>
            <a:r>
              <a:rPr lang="ru-RU" altLang="en-US" sz="1200" b="1" dirty="0" err="1"/>
              <a:t>turns</a:t>
            </a:r>
            <a:endParaRPr lang="ru-RU" altLang="en-US" sz="1200" b="1" dirty="0"/>
          </a:p>
          <a:p>
            <a:pPr algn="ctr"/>
            <a:r>
              <a:rPr lang="ru-RU" altLang="en-US" sz="1200" b="1" dirty="0" err="1"/>
              <a:t>primary</a:t>
            </a:r>
            <a:r>
              <a:rPr lang="ru-RU" altLang="en-US" sz="1200" b="1" dirty="0"/>
              <a:t> </a:t>
            </a:r>
            <a:r>
              <a:rPr lang="ru-RU" altLang="en-US" sz="1200" b="1" dirty="0" err="1"/>
              <a:t>coils</a:t>
            </a:r>
            <a:endParaRPr lang="ru-RU" altLang="en-US" sz="1200" b="1" dirty="0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flipV="1">
            <a:off x="8826500" y="6063389"/>
            <a:ext cx="272346" cy="40672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H="1" flipV="1">
            <a:off x="7784870" y="6146263"/>
            <a:ext cx="348146" cy="33996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6283541" y="4669251"/>
            <a:ext cx="620179" cy="8996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5643427" y="4402082"/>
            <a:ext cx="1348723" cy="27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668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algn="ctr"/>
            <a:r>
              <a:rPr lang="ru-RU" altLang="en-US" sz="1200" b="1" dirty="0" err="1"/>
              <a:t>Septum</a:t>
            </a:r>
            <a:r>
              <a:rPr lang="ru-RU" altLang="en-US" sz="1200" b="1" dirty="0"/>
              <a:t> </a:t>
            </a:r>
            <a:r>
              <a:rPr lang="ru-RU" altLang="en-US" sz="1200" b="1" dirty="0" err="1" smtClean="0"/>
              <a:t>electrode</a:t>
            </a:r>
            <a:endParaRPr lang="ru-RU" altLang="en-US" sz="1200" b="1" dirty="0"/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4993595" y="6399366"/>
            <a:ext cx="1097831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668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ru-RU" altLang="en-US" sz="1200" b="1" dirty="0" err="1" smtClean="0"/>
              <a:t>Secondary</a:t>
            </a:r>
            <a:endParaRPr lang="en-US" altLang="en-US" sz="1200" b="1" dirty="0" smtClean="0"/>
          </a:p>
          <a:p>
            <a:r>
              <a:rPr lang="ru-RU" altLang="en-US" sz="1200" b="1" dirty="0" err="1" smtClean="0"/>
              <a:t>coil</a:t>
            </a:r>
            <a:r>
              <a:rPr lang="en-US" altLang="en-US" sz="1200" b="1" dirty="0" smtClean="0"/>
              <a:t> </a:t>
            </a:r>
            <a:r>
              <a:rPr lang="ru-RU" altLang="en-US" sz="1200" b="1" dirty="0" err="1" smtClean="0"/>
              <a:t>envelope</a:t>
            </a:r>
            <a:endParaRPr lang="ru-RU" altLang="en-US" sz="1200" b="1" dirty="0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V="1">
            <a:off x="5938712" y="6367432"/>
            <a:ext cx="238568" cy="22767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>
            <a:glow rad="38100">
              <a:schemeClr val="bg1">
                <a:alpha val="50000"/>
              </a:schemeClr>
            </a:glow>
            <a:outerShdw sx="1000" sy="1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10691139" y="6303933"/>
            <a:ext cx="12874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668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ru-RU" altLang="en-US" sz="1200" b="1"/>
              <a:t>60mm ceramic </a:t>
            </a:r>
            <a:br>
              <a:rPr lang="ru-RU" altLang="en-US" sz="1200" b="1"/>
            </a:br>
            <a:r>
              <a:rPr lang="ru-RU" altLang="en-US" sz="1200" b="1"/>
              <a:t>Vac.Chamber</a:t>
            </a:r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 flipH="1" flipV="1">
            <a:off x="10510966" y="5488173"/>
            <a:ext cx="584381" cy="86817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9714590" y="6527795"/>
            <a:ext cx="5349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668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ru-RU" altLang="en-US" sz="1200" b="1" dirty="0" err="1"/>
              <a:t>Yoke</a:t>
            </a:r>
            <a:endParaRPr lang="ru-RU" altLang="en-US" sz="1200" b="1" dirty="0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H="1" flipV="1">
            <a:off x="9678853" y="5775960"/>
            <a:ext cx="261071" cy="81915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8" y="4848173"/>
            <a:ext cx="3891454" cy="191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Text Box 95"/>
          <p:cNvSpPr txBox="1">
            <a:spLocks noChangeArrowheads="1"/>
          </p:cNvSpPr>
          <p:nvPr/>
        </p:nvSpPr>
        <p:spPr bwMode="auto">
          <a:xfrm>
            <a:off x="2841913" y="4756155"/>
            <a:ext cx="1081926" cy="357924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txBody>
          <a:bodyPr wrap="none" lIns="90000" tIns="55668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ru-RU" altLang="en-US" sz="1200" b="1" dirty="0" err="1" smtClean="0"/>
              <a:t>Vac.cha</a:t>
            </a:r>
            <a:r>
              <a:rPr lang="en-US" altLang="en-US" sz="1200" b="1" dirty="0" smtClean="0"/>
              <a:t>m</a:t>
            </a:r>
            <a:r>
              <a:rPr lang="ru-RU" altLang="en-US" sz="1200" b="1" dirty="0" err="1" smtClean="0"/>
              <a:t>ber</a:t>
            </a:r>
            <a:endParaRPr lang="ru-RU" altLang="en-US" sz="1200" b="1" dirty="0"/>
          </a:p>
        </p:txBody>
      </p:sp>
      <p:sp>
        <p:nvSpPr>
          <p:cNvPr id="42" name="Line 96"/>
          <p:cNvSpPr>
            <a:spLocks noChangeShapeType="1"/>
          </p:cNvSpPr>
          <p:nvPr/>
        </p:nvSpPr>
        <p:spPr bwMode="auto">
          <a:xfrm flipH="1">
            <a:off x="2998251" y="5005359"/>
            <a:ext cx="242788" cy="21957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8725068" y="784887"/>
            <a:ext cx="160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Injection septa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50595" y="4197884"/>
            <a:ext cx="271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Extraction septum pulsed field inhomogeneity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7651" y="1048028"/>
            <a:ext cx="876691" cy="369332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4" name="Группа 3"/>
          <p:cNvGrpSpPr/>
          <p:nvPr/>
        </p:nvGrpSpPr>
        <p:grpSpPr>
          <a:xfrm>
            <a:off x="367650" y="1048028"/>
            <a:ext cx="5260152" cy="369332"/>
            <a:chOff x="450887" y="4923748"/>
            <a:chExt cx="5260152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450887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Spec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27579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CDR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4271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FDR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80963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>
                      <a:lumMod val="75000"/>
                    </a:schemeClr>
                  </a:solidFill>
                </a:rPr>
                <a:t>FoS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7655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</a:rPr>
                <a:t>FAT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34347" y="4923748"/>
              <a:ext cx="876692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</a:rPr>
                <a:t>AT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244342" y="1048028"/>
            <a:ext cx="1630833" cy="369332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31" y="912200"/>
            <a:ext cx="2051712" cy="15387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61" y="2487557"/>
            <a:ext cx="2140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Wide pickup prototype</a:t>
            </a:r>
            <a:endParaRPr lang="en-US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67" y="4730766"/>
            <a:ext cx="1727027" cy="17126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49136" y="4328523"/>
            <a:ext cx="1719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Scrapers supports</a:t>
            </a:r>
            <a:endParaRPr lang="en-US" sz="16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8947590" y="917872"/>
            <a:ext cx="1439251" cy="1079385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0519164" y="883452"/>
            <a:ext cx="132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Pickup preamplifier prototype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19687" y="1628784"/>
            <a:ext cx="6406876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Pickups – FDR done in Nov-2019. Docs are in progress. Wide prototype is under intensive study. Small prototype manufacturing is ongoing. One TCR1 pickup in not designed yet.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Scrapers – FDR done in Nov-2019. Docs are nearly ready. Wide type manufacturing is ongoing.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Scintillators – CDR released. FDR coming soon. Scintillating plates partially produced. Optical components are purchased. Manufacturing has been started.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Stoppers – CDR released. Design is finished. FDR upcoming.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RGM – CDR docs are nearly finished, coming soon.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FCT, DCCT – CDR,FDR released. Purchase via FAIR is assumed. Annoying item: TCR1 FCT is not contracted!</a:t>
            </a: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r="20273"/>
          <a:stretch/>
        </p:blipFill>
        <p:spPr>
          <a:xfrm>
            <a:off x="8323848" y="3850920"/>
            <a:ext cx="1932996" cy="261379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120" y="2472865"/>
            <a:ext cx="1553262" cy="12466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r="9294"/>
          <a:stretch/>
        </p:blipFill>
        <p:spPr>
          <a:xfrm>
            <a:off x="6683602" y="3844179"/>
            <a:ext cx="1555423" cy="26988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0" y="5476960"/>
            <a:ext cx="1627572" cy="118792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164" y="2466044"/>
            <a:ext cx="1591768" cy="12535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859" y="5476959"/>
            <a:ext cx="1988166" cy="11879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150640" y="2128616"/>
            <a:ext cx="2905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Scrapers vacuum chamber parts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762708" y="6458379"/>
            <a:ext cx="16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RGM 3D-model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288275" y="5587084"/>
            <a:ext cx="1855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Scintillating screens: manufactured plates, purchased objectives &amp; CCDs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8502978" y="6458379"/>
            <a:ext cx="176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Scraper 3D-model</a:t>
            </a:r>
            <a:endParaRPr lang="en-US" sz="1600" dirty="0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3959438" y="6514751"/>
            <a:ext cx="309860" cy="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H="1">
            <a:off x="2049352" y="6267451"/>
            <a:ext cx="270937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864</Words>
  <Application>Microsoft Office PowerPoint</Application>
  <PresentationFormat>Широкоэкранный</PresentationFormat>
  <Paragraphs>164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WenQuanYi Micro Hei</vt:lpstr>
      <vt:lpstr>Тема Office</vt:lpstr>
      <vt:lpstr>CR status</vt:lpstr>
      <vt:lpstr>CR status</vt:lpstr>
      <vt:lpstr>Collector Ring overview</vt:lpstr>
      <vt:lpstr>Magnets: Dipole</vt:lpstr>
      <vt:lpstr>Magnets: multipoles and steerers</vt:lpstr>
      <vt:lpstr>Power Converters</vt:lpstr>
      <vt:lpstr>Injection/Extraction Kickers</vt:lpstr>
      <vt:lpstr>Injection/Extraction Septa</vt:lpstr>
      <vt:lpstr>Diagnostics</vt:lpstr>
      <vt:lpstr>Vacuum</vt:lpstr>
      <vt:lpstr>Summary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 status</dc:title>
  <dc:creator>dima</dc:creator>
  <cp:lastModifiedBy>dima</cp:lastModifiedBy>
  <cp:revision>75</cp:revision>
  <dcterms:created xsi:type="dcterms:W3CDTF">2020-05-23T06:35:46Z</dcterms:created>
  <dcterms:modified xsi:type="dcterms:W3CDTF">2020-05-25T06:00:47Z</dcterms:modified>
</cp:coreProperties>
</file>