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7" r:id="rId2"/>
    <p:sldId id="257" r:id="rId3"/>
    <p:sldId id="271" r:id="rId4"/>
    <p:sldId id="273" r:id="rId5"/>
    <p:sldId id="275" r:id="rId6"/>
    <p:sldId id="274" r:id="rId7"/>
    <p:sldId id="276" r:id="rId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1" autoAdjust="0"/>
  </p:normalViewPr>
  <p:slideViewPr>
    <p:cSldViewPr snapToGrid="0" snapToObjects="1">
      <p:cViewPr varScale="1">
        <p:scale>
          <a:sx n="89" d="100"/>
          <a:sy n="89" d="100"/>
        </p:scale>
        <p:origin x="389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1" d="100"/>
          <a:sy n="101" d="100"/>
        </p:scale>
        <p:origin x="248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25.05.2020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25.05.2020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079B562-530F-4479-9CAD-BBD40CBB9B48}" type="slidenum">
              <a:rPr lang="ru-RU" altLang="ru-RU" smtClean="0"/>
              <a:pPr>
                <a:spcBef>
                  <a:spcPct val="0"/>
                </a:spcBef>
              </a:pPr>
              <a:t>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14555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17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22565" y="1047565"/>
            <a:ext cx="8211834" cy="530670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624000"/>
            <a:ext cx="744898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624000"/>
            <a:ext cx="848374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7AA33901-66B9-4E21-BFCC-B76C7FE91582}" type="datetime1">
              <a:rPr lang="en-US" noProof="0" smtClean="0"/>
              <a:t>5/25/2020</a:t>
            </a:fld>
            <a:endParaRPr lang="en-GB" noProof="0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252000" y="36000"/>
            <a:ext cx="5870411" cy="720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1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624000"/>
            <a:ext cx="6676434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GB" dirty="0" smtClean="0"/>
              <a:t>Dmitry Shwartz / Collector 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0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3A7E7DBD-0C36-4354-85D5-16B2A8D8F948}" type="datetime1">
              <a:rPr lang="en-US" noProof="0" smtClean="0"/>
              <a:t>5/25/2020</a:t>
            </a:fld>
            <a:endParaRPr lang="en-GB" noProof="0" dirty="0"/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2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676434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GB" dirty="0" smtClean="0"/>
              <a:t>Name of speaker / Title of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D05B0119-A23D-4255-8CC7-E283C974B41F}" type="datetime1">
              <a:rPr lang="en-US" noProof="0" smtClean="0"/>
              <a:t>5/25/2020</a:t>
            </a:fld>
            <a:endParaRPr lang="en-GB" noProof="0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80000" y="0"/>
            <a:ext cx="5870411" cy="756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676434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GB" dirty="0" smtClean="0"/>
              <a:t>Name of speaker / Title of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6E145-CBC4-4199-B490-03945A1C1B1A}" type="datetime1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E92E7-4CB0-4D0F-A400-C2171CD28A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290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0" y="7658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80000" y="0"/>
            <a:ext cx="5870411" cy="756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6442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C14A6181-1858-4806-8691-171F16C38043}" type="datetime1">
              <a:rPr lang="en-US" noProof="0" smtClean="0"/>
              <a:t>5/25/2020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676434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GB" dirty="0" smtClean="0"/>
              <a:t>Name of speaker / Title of presentation</a:t>
            </a:r>
            <a:endParaRPr lang="en-GB" dirty="0"/>
          </a:p>
        </p:txBody>
      </p:sp>
      <p:pic>
        <p:nvPicPr>
          <p:cNvPr id="13" name="Grafi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976" y="53619"/>
            <a:ext cx="658369" cy="548641"/>
          </a:xfrm>
          <a:prstGeom prst="rect">
            <a:avLst/>
          </a:prstGeom>
        </p:spPr>
      </p:pic>
      <p:pic>
        <p:nvPicPr>
          <p:cNvPr id="14" name="Bild 6" descr="GSI_Logo_rgb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965" y="58190"/>
            <a:ext cx="1349516" cy="44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6822" y="2875455"/>
            <a:ext cx="4940837" cy="779866"/>
          </a:xfrm>
        </p:spPr>
        <p:txBody>
          <a:bodyPr/>
          <a:lstStyle/>
          <a:p>
            <a:r>
              <a:rPr lang="en-GB" sz="2400" dirty="0" smtClean="0"/>
              <a:t>FAIR </a:t>
            </a:r>
            <a:r>
              <a:rPr lang="en-GB" sz="2400" dirty="0" smtClean="0"/>
              <a:t>SFRS vacuum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237" y="3774057"/>
            <a:ext cx="6524800" cy="1152128"/>
          </a:xfrm>
        </p:spPr>
        <p:txBody>
          <a:bodyPr>
            <a:normAutofit/>
          </a:bodyPr>
          <a:lstStyle/>
          <a:p>
            <a:r>
              <a:rPr lang="en-US" dirty="0" smtClean="0"/>
              <a:t>A. </a:t>
            </a:r>
            <a:r>
              <a:rPr lang="en-US" dirty="0" err="1" smtClean="0"/>
              <a:t>Krasnov</a:t>
            </a:r>
            <a:endParaRPr lang="en-US" dirty="0" smtClean="0"/>
          </a:p>
          <a:p>
            <a:r>
              <a:rPr lang="en-US" dirty="0"/>
              <a:t>4th BINP-FAIR Collaboration Coordination Workshop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9964" y="129315"/>
            <a:ext cx="1042273" cy="52322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2800" b="1" dirty="0" smtClean="0"/>
              <a:t>BINP</a:t>
            </a:r>
            <a:endParaRPr lang="ru-RU" sz="2800" b="1" dirty="0" smtClean="0"/>
          </a:p>
        </p:txBody>
      </p:sp>
      <p:sp>
        <p:nvSpPr>
          <p:cNvPr id="5" name="Freeform 92"/>
          <p:cNvSpPr>
            <a:spLocks noEditPoints="1"/>
          </p:cNvSpPr>
          <p:nvPr/>
        </p:nvSpPr>
        <p:spPr bwMode="auto">
          <a:xfrm>
            <a:off x="1373699" y="129234"/>
            <a:ext cx="420595" cy="523220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49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2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A33901-66B9-4E21-BFCC-B76C7FE91582}" type="datetime1">
              <a:rPr lang="en-US" noProof="0" smtClean="0"/>
              <a:t>5/25/2020</a:t>
            </a:fld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61583" y="71771"/>
            <a:ext cx="3761117" cy="522457"/>
          </a:xfrm>
        </p:spPr>
        <p:txBody>
          <a:bodyPr>
            <a:normAutofit/>
          </a:bodyPr>
          <a:lstStyle/>
          <a:p>
            <a:r>
              <a:rPr lang="en-US" dirty="0" smtClean="0"/>
              <a:t> General information 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24022" y="6750000"/>
            <a:ext cx="6676434" cy="216000"/>
          </a:xfrm>
        </p:spPr>
        <p:txBody>
          <a:bodyPr/>
          <a:lstStyle/>
          <a:p>
            <a:pPr marL="228600" indent="-228600" algn="l">
              <a:buAutoNum type="alphaUcPeriod"/>
            </a:pPr>
            <a:r>
              <a:rPr lang="en-GB" dirty="0" err="1" smtClean="0"/>
              <a:t>Krasnov</a:t>
            </a:r>
            <a:r>
              <a:rPr lang="en-GB" dirty="0" smtClean="0"/>
              <a:t> </a:t>
            </a:r>
            <a:r>
              <a:rPr lang="en-GB" dirty="0" smtClean="0"/>
              <a:t>/ </a:t>
            </a:r>
            <a:r>
              <a:rPr lang="en-GB" dirty="0" smtClean="0"/>
              <a:t>SFRS vacuum components      </a:t>
            </a:r>
            <a:r>
              <a:rPr lang="en-US" dirty="0"/>
              <a:t>4th BINP-FAIR Collaboration Coordination Workshop</a:t>
            </a:r>
          </a:p>
          <a:p>
            <a:pPr marL="228600" indent="-228600" algn="l">
              <a:buAutoNum type="alphaUcPeriod"/>
            </a:pPr>
            <a:endParaRPr lang="en-US" dirty="0"/>
          </a:p>
          <a:p>
            <a:pPr marL="228600" indent="-228600" algn="l">
              <a:buAutoNum type="alphaUcPeriod"/>
            </a:pPr>
            <a:r>
              <a:rPr lang="en-GB" dirty="0" smtClean="0"/>
              <a:t>  </a:t>
            </a:r>
          </a:p>
        </p:txBody>
      </p:sp>
      <p:sp>
        <p:nvSpPr>
          <p:cNvPr id="7" name="Freeform 92"/>
          <p:cNvSpPr>
            <a:spLocks noEditPoints="1"/>
          </p:cNvSpPr>
          <p:nvPr/>
        </p:nvSpPr>
        <p:spPr bwMode="auto">
          <a:xfrm>
            <a:off x="422565" y="0"/>
            <a:ext cx="478291" cy="588054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960715"/>
              </p:ext>
            </p:extLst>
          </p:nvPr>
        </p:nvGraphicFramePr>
        <p:xfrm>
          <a:off x="336301" y="1587554"/>
          <a:ext cx="8212138" cy="34553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5027"/>
                <a:gridCol w="707366"/>
                <a:gridCol w="733246"/>
                <a:gridCol w="526211"/>
                <a:gridCol w="4580288"/>
              </a:tblGrid>
              <a:tr h="4435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Name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Signed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End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Cost</a:t>
                      </a:r>
                      <a:endParaRPr lang="ru-RU" sz="140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M€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</a:rPr>
                        <a:t>Status</a:t>
                      </a:r>
                      <a:r>
                        <a:rPr lang="ru-RU" sz="1400" dirty="0">
                          <a:effectLst/>
                          <a:latin typeface="+mj-lt"/>
                        </a:rPr>
                        <a:t> 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</a:tr>
              <a:tr h="3911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</a:rPr>
                        <a:t>AFAA1</a:t>
                      </a:r>
                      <a:endParaRPr lang="en-US" sz="1400" dirty="0" smtClean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</a:rPr>
                        <a:t>SFRS 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Diagnostic chambers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</a:rPr>
                        <a:t>03.2019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</a:rPr>
                        <a:t>12.2021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1</a:t>
                      </a:r>
                      <a:r>
                        <a:rPr lang="en-US" sz="1400">
                          <a:effectLst/>
                          <a:latin typeface="+mj-lt"/>
                        </a:rPr>
                        <a:t>.</a:t>
                      </a:r>
                      <a:r>
                        <a:rPr lang="ru-RU" sz="1400">
                          <a:effectLst/>
                          <a:latin typeface="+mj-lt"/>
                        </a:rPr>
                        <a:t>11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</a:rPr>
                        <a:t>CDR for </a:t>
                      </a:r>
                      <a:r>
                        <a:rPr lang="en-US" sz="1400" dirty="0" err="1" smtClean="0">
                          <a:effectLst/>
                          <a:latin typeface="+mj-lt"/>
                        </a:rPr>
                        <a:t>FoS</a:t>
                      </a:r>
                      <a:r>
                        <a:rPr lang="en-US" sz="1400" dirty="0" smtClean="0">
                          <a:effectLst/>
                          <a:latin typeface="+mj-lt"/>
                        </a:rPr>
                        <a:t> is passed.</a:t>
                      </a:r>
                      <a:r>
                        <a:rPr lang="en-US" sz="1400" baseline="0" dirty="0" smtClean="0">
                          <a:effectLst/>
                          <a:latin typeface="+mj-lt"/>
                        </a:rPr>
                        <a:t> 2D and FEM analysis for FOS are uploaded into EDMS (for FDR) and accepted under reserve. Materials for </a:t>
                      </a:r>
                      <a:r>
                        <a:rPr lang="en-US" sz="1400" baseline="0" dirty="0" err="1" smtClean="0">
                          <a:effectLst/>
                          <a:latin typeface="+mj-lt"/>
                        </a:rPr>
                        <a:t>FoS</a:t>
                      </a:r>
                      <a:r>
                        <a:rPr lang="en-US" sz="1400" baseline="0" dirty="0" smtClean="0">
                          <a:effectLst/>
                          <a:latin typeface="+mj-lt"/>
                        </a:rPr>
                        <a:t> production are ordered.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</a:tr>
              <a:tr h="5776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AFAA3 SFRS Vacuum chambers inside SC dipoles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</a:rPr>
                        <a:t>10.2019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</a:rPr>
                        <a:t>06.2022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0.</a:t>
                      </a:r>
                      <a:r>
                        <a:rPr lang="ru-RU" sz="1400" dirty="0">
                          <a:effectLst/>
                          <a:latin typeface="+mj-lt"/>
                        </a:rPr>
                        <a:t>87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3D</a:t>
                      </a:r>
                      <a:r>
                        <a:rPr lang="en-US" sz="14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model of combined chamber with pumping port is created. There is a problem with bellows fixation. Conception of assembly the combined chamber into SC magnet under consideration. 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</a:tr>
              <a:tr h="3911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AFAA5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SFRS vacuum components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schedule is agreed. Cost is </a:t>
                      </a:r>
                      <a:r>
                        <a:rPr lang="en-US" sz="14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 consideration. Waiting detailed specification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</a:tr>
              <a:tr h="3911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SFRS branching</a:t>
                      </a:r>
                      <a:r>
                        <a:rPr lang="en-US" sz="14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chambers inside SC dipoles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0.31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BINP agrees to produce the chambers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78" marR="9078" marT="9078" marB="907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354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2475" y="1371600"/>
            <a:ext cx="8186468" cy="119044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dirty="0"/>
              <a:t>CDR for </a:t>
            </a:r>
            <a:r>
              <a:rPr lang="en-US" dirty="0" err="1"/>
              <a:t>FoS</a:t>
            </a:r>
            <a:r>
              <a:rPr lang="en-US" dirty="0"/>
              <a:t> is passed. 2D and FEM analysis for FOS are uploaded into EDMS (for FDR) and </a:t>
            </a:r>
            <a:r>
              <a:rPr lang="en-US" b="1" dirty="0">
                <a:solidFill>
                  <a:srgbClr val="C00000"/>
                </a:solidFill>
              </a:rPr>
              <a:t>accepted under reserve</a:t>
            </a:r>
            <a:r>
              <a:rPr lang="en-US" dirty="0" smtClean="0"/>
              <a:t>. </a:t>
            </a:r>
            <a:r>
              <a:rPr lang="en-US" dirty="0"/>
              <a:t>Materials for </a:t>
            </a:r>
            <a:r>
              <a:rPr lang="en-US" dirty="0" err="1"/>
              <a:t>FoS</a:t>
            </a:r>
            <a:r>
              <a:rPr lang="en-US" dirty="0"/>
              <a:t> production are ordered</a:t>
            </a:r>
            <a:r>
              <a:rPr lang="en-US" dirty="0" smtClean="0"/>
              <a:t>.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FAT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xpectation: November 2020</a:t>
            </a:r>
            <a:endParaRPr lang="ru-RU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3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A33901-66B9-4E21-BFCC-B76C7FE91582}" type="datetime1">
              <a:rPr lang="en-US" noProof="0" smtClean="0"/>
              <a:t>5/25/2020</a:t>
            </a:fld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66823" y="-1"/>
            <a:ext cx="4218317" cy="522457"/>
          </a:xfrm>
        </p:spPr>
        <p:txBody>
          <a:bodyPr>
            <a:normAutofit/>
          </a:bodyPr>
          <a:lstStyle/>
          <a:p>
            <a:r>
              <a:rPr lang="en-US" dirty="0" smtClean="0"/>
              <a:t> SFRS diagnostic chambers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dirty="0"/>
              <a:t>Alexander </a:t>
            </a:r>
            <a:r>
              <a:rPr lang="en-GB" dirty="0" err="1"/>
              <a:t>Krasnov</a:t>
            </a:r>
            <a:r>
              <a:rPr lang="en-GB" dirty="0"/>
              <a:t> / </a:t>
            </a:r>
            <a:r>
              <a:rPr lang="en-GB" dirty="0" smtClean="0"/>
              <a:t>SFRS vacuum      </a:t>
            </a:r>
            <a:r>
              <a:rPr lang="en-US" dirty="0"/>
              <a:t>4th BINP-FAIR Collaboration Coordination Workshop</a:t>
            </a:r>
          </a:p>
        </p:txBody>
      </p:sp>
      <p:sp>
        <p:nvSpPr>
          <p:cNvPr id="7" name="Freeform 92"/>
          <p:cNvSpPr>
            <a:spLocks noEditPoints="1"/>
          </p:cNvSpPr>
          <p:nvPr/>
        </p:nvSpPr>
        <p:spPr bwMode="auto">
          <a:xfrm>
            <a:off x="422565" y="0"/>
            <a:ext cx="478291" cy="588054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192" y="2346386"/>
            <a:ext cx="4951807" cy="385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1710" y="1118419"/>
            <a:ext cx="7272099" cy="232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3D of the </a:t>
            </a:r>
            <a:r>
              <a:rPr lang="en-US" dirty="0" err="1" smtClean="0"/>
              <a:t>FoS</a:t>
            </a:r>
            <a:r>
              <a:rPr lang="en-US" dirty="0" smtClean="0"/>
              <a:t> chamber is practically complete. </a:t>
            </a:r>
          </a:p>
          <a:p>
            <a:pPr marL="0" indent="0">
              <a:buNone/>
            </a:pPr>
            <a:r>
              <a:rPr lang="en-US" dirty="0" smtClean="0"/>
              <a:t>Open questions: </a:t>
            </a:r>
          </a:p>
          <a:p>
            <a:pPr marL="0" indent="0">
              <a:buNone/>
            </a:pPr>
            <a:r>
              <a:rPr lang="en-US" dirty="0" smtClean="0"/>
              <a:t>how to fix bellows against atmosphere pressure</a:t>
            </a:r>
          </a:p>
          <a:p>
            <a:pPr marL="0" indent="0">
              <a:buNone/>
            </a:pPr>
            <a:r>
              <a:rPr lang="en-US" dirty="0" smtClean="0"/>
              <a:t>Installation into SC magnet (</a:t>
            </a:r>
            <a:r>
              <a:rPr lang="en-US" dirty="0" smtClean="0">
                <a:solidFill>
                  <a:srgbClr val="C00000"/>
                </a:solidFill>
              </a:rPr>
              <a:t>will be discussed during this workshop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4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A33901-66B9-4E21-BFCC-B76C7FE91582}" type="datetime1">
              <a:rPr lang="en-US" noProof="0" smtClean="0"/>
              <a:t>5/25/2020</a:t>
            </a:fld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66823" y="-1"/>
            <a:ext cx="4218317" cy="522457"/>
          </a:xfrm>
        </p:spPr>
        <p:txBody>
          <a:bodyPr>
            <a:normAutofit/>
          </a:bodyPr>
          <a:lstStyle/>
          <a:p>
            <a:r>
              <a:rPr lang="en-US" dirty="0" smtClean="0"/>
              <a:t> SFRS SC dipole chamber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dirty="0"/>
              <a:t>Alexander </a:t>
            </a:r>
            <a:r>
              <a:rPr lang="en-GB" dirty="0" err="1"/>
              <a:t>Krasnov</a:t>
            </a:r>
            <a:r>
              <a:rPr lang="en-GB" dirty="0"/>
              <a:t> / </a:t>
            </a:r>
            <a:r>
              <a:rPr lang="en-GB" dirty="0" smtClean="0"/>
              <a:t>SFRS vacuum      </a:t>
            </a:r>
            <a:r>
              <a:rPr lang="en-US" dirty="0"/>
              <a:t>4th BINP-FAIR Collaboration Coordination Workshop</a:t>
            </a:r>
          </a:p>
        </p:txBody>
      </p:sp>
      <p:sp>
        <p:nvSpPr>
          <p:cNvPr id="7" name="Freeform 92"/>
          <p:cNvSpPr>
            <a:spLocks noEditPoints="1"/>
          </p:cNvSpPr>
          <p:nvPr/>
        </p:nvSpPr>
        <p:spPr bwMode="auto">
          <a:xfrm>
            <a:off x="422565" y="0"/>
            <a:ext cx="478291" cy="588054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99" y="2647901"/>
            <a:ext cx="7198201" cy="324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7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0855" y="1371600"/>
            <a:ext cx="6353959" cy="5175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Placement and construction of supports must be checked from assembly convenience point of view</a:t>
            </a:r>
          </a:p>
          <a:p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5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A33901-66B9-4E21-BFCC-B76C7FE91582}" type="datetime1">
              <a:rPr lang="en-US" noProof="0" smtClean="0"/>
              <a:t>5/25/2020</a:t>
            </a:fld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66823" y="-1"/>
            <a:ext cx="4218317" cy="522457"/>
          </a:xfrm>
        </p:spPr>
        <p:txBody>
          <a:bodyPr>
            <a:normAutofit/>
          </a:bodyPr>
          <a:lstStyle/>
          <a:p>
            <a:r>
              <a:rPr lang="en-US" dirty="0" smtClean="0"/>
              <a:t> SFRS SC dipole chambers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dirty="0"/>
              <a:t>Alexander </a:t>
            </a:r>
            <a:r>
              <a:rPr lang="en-GB" dirty="0" err="1"/>
              <a:t>Krasnov</a:t>
            </a:r>
            <a:r>
              <a:rPr lang="en-GB" dirty="0"/>
              <a:t> / </a:t>
            </a:r>
            <a:r>
              <a:rPr lang="en-GB" dirty="0" smtClean="0"/>
              <a:t>SFRS vacuum      </a:t>
            </a:r>
            <a:r>
              <a:rPr lang="en-US" dirty="0"/>
              <a:t>4th BINP-FAIR Collaboration Coordination Workshop</a:t>
            </a:r>
          </a:p>
        </p:txBody>
      </p:sp>
      <p:sp>
        <p:nvSpPr>
          <p:cNvPr id="7" name="Freeform 92"/>
          <p:cNvSpPr>
            <a:spLocks noEditPoints="1"/>
          </p:cNvSpPr>
          <p:nvPr/>
        </p:nvSpPr>
        <p:spPr bwMode="auto">
          <a:xfrm>
            <a:off x="422565" y="0"/>
            <a:ext cx="478291" cy="588054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56" y="953218"/>
            <a:ext cx="7689114" cy="5493498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6267091" y="5443268"/>
            <a:ext cx="198408" cy="215661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185140" y="953218"/>
            <a:ext cx="198408" cy="215661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2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0855" y="1371600"/>
            <a:ext cx="6353959" cy="517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view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6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A33901-66B9-4E21-BFCC-B76C7FE91582}" type="datetime1">
              <a:rPr lang="en-US" noProof="0" smtClean="0"/>
              <a:t>5/25/2020</a:t>
            </a:fld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31745" y="25393"/>
            <a:ext cx="4689493" cy="5224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SFRS </a:t>
            </a:r>
            <a:r>
              <a:rPr lang="en-US" dirty="0" smtClean="0"/>
              <a:t>R&amp;D for NC wide chamber 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dirty="0"/>
              <a:t>Alexander </a:t>
            </a:r>
            <a:r>
              <a:rPr lang="en-GB" dirty="0" err="1"/>
              <a:t>Krasnov</a:t>
            </a:r>
            <a:r>
              <a:rPr lang="en-GB" dirty="0"/>
              <a:t> / </a:t>
            </a:r>
            <a:r>
              <a:rPr lang="en-GB" dirty="0" smtClean="0"/>
              <a:t>SFRS vacuum      </a:t>
            </a:r>
            <a:r>
              <a:rPr lang="en-US" dirty="0"/>
              <a:t>4th BINP-FAIR Collaboration Coordination Workshop</a:t>
            </a:r>
          </a:p>
        </p:txBody>
      </p:sp>
      <p:sp>
        <p:nvSpPr>
          <p:cNvPr id="7" name="Freeform 92"/>
          <p:cNvSpPr>
            <a:spLocks noEditPoints="1"/>
          </p:cNvSpPr>
          <p:nvPr/>
        </p:nvSpPr>
        <p:spPr bwMode="auto">
          <a:xfrm>
            <a:off x="422565" y="0"/>
            <a:ext cx="478291" cy="588054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grpSp>
        <p:nvGrpSpPr>
          <p:cNvPr id="8" name="Gruppieren 88"/>
          <p:cNvGrpSpPr/>
          <p:nvPr/>
        </p:nvGrpSpPr>
        <p:grpSpPr>
          <a:xfrm>
            <a:off x="1060743" y="1271589"/>
            <a:ext cx="2700039" cy="2151040"/>
            <a:chOff x="0" y="0"/>
            <a:chExt cx="6521859" cy="4352270"/>
          </a:xfrm>
        </p:grpSpPr>
        <p:grpSp>
          <p:nvGrpSpPr>
            <p:cNvPr id="9" name="Gruppieren 79"/>
            <p:cNvGrpSpPr/>
            <p:nvPr/>
          </p:nvGrpSpPr>
          <p:grpSpPr>
            <a:xfrm>
              <a:off x="0" y="0"/>
              <a:ext cx="6521859" cy="4352270"/>
              <a:chOff x="0" y="0"/>
              <a:chExt cx="6521859" cy="4352270"/>
            </a:xfrm>
          </p:grpSpPr>
          <p:pic>
            <p:nvPicPr>
              <p:cNvPr id="18" name="Grafik 68" descr="C:\Users\hreymond\Desktop\GSI\IMAGES\Calculation model beam chamber.jpg"/>
              <p:cNvPicPr>
                <a:picLocks noChangeAspect="1"/>
              </p:cNvPicPr>
              <p:nvPr/>
            </p:nvPicPr>
            <p:blipFill>
              <a:blip r:embed="rId2"/>
              <a:srcRect l="11820" t="6349" r="14930" b="11432"/>
              <a:stretch>
                <a:fillRect/>
              </a:stretch>
            </p:blipFill>
            <p:spPr>
              <a:xfrm>
                <a:off x="0" y="0"/>
                <a:ext cx="6390641" cy="3514725"/>
              </a:xfrm>
              <a:prstGeom prst="rect">
                <a:avLst/>
              </a:prstGeom>
              <a:noFill/>
              <a:ln>
                <a:noFill/>
                <a:prstDash/>
              </a:ln>
            </p:spPr>
          </p:pic>
          <p:sp>
            <p:nvSpPr>
              <p:cNvPr id="19" name="Textfeld 2"/>
              <p:cNvSpPr txBox="1"/>
              <p:nvPr/>
            </p:nvSpPr>
            <p:spPr>
              <a:xfrm>
                <a:off x="57131" y="1200150"/>
                <a:ext cx="638114" cy="29311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anchor="t" anchorCtr="0" compatLnSpc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de-DE" sz="800" kern="150" dirty="0" err="1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Mangal"/>
                  </a:rPr>
                  <a:t>Stop</a:t>
                </a:r>
                <a:endParaRPr lang="en-US" sz="800" kern="150" dirty="0">
                  <a:effectLst/>
                  <a:latin typeface="Liberation Serif" panose="02020603050405020304" pitchFamily="18" charset="0"/>
                  <a:ea typeface="SimSun" panose="02010600030101010101" pitchFamily="2" charset="-122"/>
                  <a:cs typeface="Mangal"/>
                </a:endParaRPr>
              </a:p>
            </p:txBody>
          </p:sp>
          <p:sp>
            <p:nvSpPr>
              <p:cNvPr id="20" name="Textfeld 2"/>
              <p:cNvSpPr txBox="1"/>
              <p:nvPr/>
            </p:nvSpPr>
            <p:spPr>
              <a:xfrm>
                <a:off x="1352269" y="3448057"/>
                <a:ext cx="1200031" cy="45715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anchor="t" anchorCtr="0" compatLnSpc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de-DE" sz="800" kern="15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Mangal"/>
                  </a:rPr>
                  <a:t>Polished plate </a:t>
                </a:r>
                <a:endParaRPr lang="en-US" sz="800" kern="150">
                  <a:effectLst/>
                  <a:latin typeface="Liberation Serif" panose="02020603050405020304" pitchFamily="18" charset="0"/>
                  <a:ea typeface="SimSun" panose="02010600030101010101" pitchFamily="2" charset="-122"/>
                  <a:cs typeface="Mangal"/>
                </a:endParaRPr>
              </a:p>
            </p:txBody>
          </p:sp>
          <p:sp>
            <p:nvSpPr>
              <p:cNvPr id="21" name="Textfeld 2"/>
              <p:cNvSpPr txBox="1"/>
              <p:nvPr/>
            </p:nvSpPr>
            <p:spPr>
              <a:xfrm>
                <a:off x="3665893" y="142875"/>
                <a:ext cx="638114" cy="29311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anchor="t" anchorCtr="0" compatLnSpc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de-DE" sz="800" kern="15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Mangal"/>
                  </a:rPr>
                  <a:t>Stop</a:t>
                </a:r>
                <a:endParaRPr lang="en-US" sz="800" kern="150">
                  <a:effectLst/>
                  <a:latin typeface="Liberation Serif" panose="02020603050405020304" pitchFamily="18" charset="0"/>
                  <a:ea typeface="SimSun" panose="02010600030101010101" pitchFamily="2" charset="-122"/>
                  <a:cs typeface="Mangal"/>
                </a:endParaRPr>
              </a:p>
            </p:txBody>
          </p:sp>
          <p:sp>
            <p:nvSpPr>
              <p:cNvPr id="22" name="Textfeld 2"/>
              <p:cNvSpPr txBox="1"/>
              <p:nvPr/>
            </p:nvSpPr>
            <p:spPr>
              <a:xfrm>
                <a:off x="1352269" y="3895112"/>
                <a:ext cx="1329831" cy="457158"/>
              </a:xfrm>
              <a:prstGeom prst="rect">
                <a:avLst/>
              </a:prstGeom>
              <a:solidFill>
                <a:srgbClr val="FF00FF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anchor="t" anchorCtr="0" compatLnSpc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de-DE" sz="800" kern="15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Mangal"/>
                  </a:rPr>
                  <a:t>Bellow D 500mm</a:t>
                </a:r>
                <a:endParaRPr lang="en-US" sz="800" kern="150">
                  <a:effectLst/>
                  <a:latin typeface="Liberation Serif" panose="02020603050405020304" pitchFamily="18" charset="0"/>
                  <a:ea typeface="SimSun" panose="02010600030101010101" pitchFamily="2" charset="-122"/>
                  <a:cs typeface="Mangal"/>
                </a:endParaRPr>
              </a:p>
            </p:txBody>
          </p:sp>
          <p:sp>
            <p:nvSpPr>
              <p:cNvPr id="23" name="Textfeld 2"/>
              <p:cNvSpPr txBox="1"/>
              <p:nvPr/>
            </p:nvSpPr>
            <p:spPr>
              <a:xfrm>
                <a:off x="599946" y="1581152"/>
                <a:ext cx="639882" cy="457158"/>
              </a:xfrm>
              <a:prstGeom prst="rect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anchor="t" anchorCtr="0" compatLnSpc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de-DE" sz="800" kern="15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Mangal"/>
                  </a:rPr>
                  <a:t>Flange </a:t>
                </a:r>
                <a:endParaRPr lang="en-US" sz="800" kern="150">
                  <a:effectLst/>
                  <a:latin typeface="Liberation Serif" panose="02020603050405020304" pitchFamily="18" charset="0"/>
                  <a:ea typeface="SimSun" panose="02010600030101010101" pitchFamily="2" charset="-122"/>
                  <a:cs typeface="Mangal"/>
                </a:endParaRPr>
              </a:p>
            </p:txBody>
          </p:sp>
          <p:sp>
            <p:nvSpPr>
              <p:cNvPr id="24" name="Textfeld 2"/>
              <p:cNvSpPr txBox="1"/>
              <p:nvPr/>
            </p:nvSpPr>
            <p:spPr>
              <a:xfrm>
                <a:off x="3010232" y="1329063"/>
                <a:ext cx="1294634" cy="457158"/>
              </a:xfrm>
              <a:prstGeom prst="rect">
                <a:avLst/>
              </a:prstGeom>
            </p:spPr>
            <p:txBody>
              <a:bodyPr vert="horz" wrap="square" lIns="91440" tIns="45720" rIns="91440" bIns="45720" anchor="t" anchorCtr="0" compatLnSpc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de-DE" sz="800" kern="15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Mangal"/>
                  </a:rPr>
                  <a:t>Beam </a:t>
                </a:r>
                <a:r>
                  <a:rPr lang="de-DE" sz="800" kern="150" dirty="0" err="1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Mangal"/>
                  </a:rPr>
                  <a:t>chamber</a:t>
                </a:r>
                <a:endParaRPr lang="en-US" sz="800" kern="150" dirty="0">
                  <a:effectLst/>
                  <a:latin typeface="Liberation Serif" panose="02020603050405020304" pitchFamily="18" charset="0"/>
                  <a:ea typeface="SimSun" panose="02010600030101010101" pitchFamily="2" charset="-122"/>
                  <a:cs typeface="Mangal"/>
                </a:endParaRPr>
              </a:p>
            </p:txBody>
          </p:sp>
          <p:sp>
            <p:nvSpPr>
              <p:cNvPr id="25" name="Textfeld 2"/>
              <p:cNvSpPr txBox="1"/>
              <p:nvPr/>
            </p:nvSpPr>
            <p:spPr>
              <a:xfrm>
                <a:off x="4771083" y="2600325"/>
                <a:ext cx="1200031" cy="45715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anchor="t" anchorCtr="0" compatLnSpc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de-DE" sz="800" kern="15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Mangal"/>
                  </a:rPr>
                  <a:t>Polished plate </a:t>
                </a:r>
                <a:endParaRPr lang="en-US" sz="800" kern="150">
                  <a:effectLst/>
                  <a:latin typeface="Liberation Serif" panose="02020603050405020304" pitchFamily="18" charset="0"/>
                  <a:ea typeface="SimSun" panose="02010600030101010101" pitchFamily="2" charset="-122"/>
                  <a:cs typeface="Mangal"/>
                </a:endParaRPr>
              </a:p>
            </p:txBody>
          </p:sp>
          <p:sp>
            <p:nvSpPr>
              <p:cNvPr id="26" name="Textfeld 2"/>
              <p:cNvSpPr txBox="1"/>
              <p:nvPr/>
            </p:nvSpPr>
            <p:spPr>
              <a:xfrm>
                <a:off x="4771083" y="2238380"/>
                <a:ext cx="800018" cy="293116"/>
              </a:xfrm>
              <a:prstGeom prst="rect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anchor="t" anchorCtr="0" compatLnSpc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de-DE" sz="800" kern="15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Mangal"/>
                  </a:rPr>
                  <a:t>Flange </a:t>
                </a:r>
                <a:endParaRPr lang="en-US" sz="800" kern="150">
                  <a:effectLst/>
                  <a:latin typeface="Liberation Serif" panose="02020603050405020304" pitchFamily="18" charset="0"/>
                  <a:ea typeface="SimSun" panose="02010600030101010101" pitchFamily="2" charset="-122"/>
                  <a:cs typeface="Mangal"/>
                </a:endParaRPr>
              </a:p>
            </p:txBody>
          </p:sp>
          <p:sp>
            <p:nvSpPr>
              <p:cNvPr id="27" name="Textfeld 2"/>
              <p:cNvSpPr txBox="1"/>
              <p:nvPr/>
            </p:nvSpPr>
            <p:spPr>
              <a:xfrm>
                <a:off x="5188853" y="47632"/>
                <a:ext cx="1333006" cy="457158"/>
              </a:xfrm>
              <a:prstGeom prst="rect">
                <a:avLst/>
              </a:prstGeom>
              <a:solidFill>
                <a:srgbClr val="FF00FF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anchor="t" anchorCtr="0" compatLnSpc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de-DE" sz="800" kern="15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Mangal"/>
                  </a:rPr>
                  <a:t>Bellow race track</a:t>
                </a:r>
                <a:endParaRPr lang="en-US" sz="800" kern="150">
                  <a:effectLst/>
                  <a:latin typeface="Liberation Serif" panose="02020603050405020304" pitchFamily="18" charset="0"/>
                  <a:ea typeface="SimSun" panose="02010600030101010101" pitchFamily="2" charset="-122"/>
                  <a:cs typeface="Mangal"/>
                </a:endParaRPr>
              </a:p>
            </p:txBody>
          </p:sp>
        </p:grpSp>
        <p:cxnSp>
          <p:nvCxnSpPr>
            <p:cNvPr id="10" name="Gerade Verbindung mit Pfeil 80"/>
            <p:cNvCxnSpPr/>
            <p:nvPr/>
          </p:nvCxnSpPr>
          <p:spPr>
            <a:xfrm flipH="1">
              <a:off x="171431" y="1457325"/>
              <a:ext cx="200007" cy="714375"/>
            </a:xfrm>
            <a:prstGeom prst="straightConnector1">
              <a:avLst/>
            </a:prstGeom>
            <a:noFill/>
            <a:ln w="9528">
              <a:solidFill>
                <a:srgbClr val="000000"/>
              </a:solidFill>
              <a:prstDash val="solid"/>
              <a:tailEnd type="arrow"/>
            </a:ln>
          </p:spPr>
        </p:cxnSp>
        <p:cxnSp>
          <p:nvCxnSpPr>
            <p:cNvPr id="11" name="Gerade Verbindung mit Pfeil 81"/>
            <p:cNvCxnSpPr/>
            <p:nvPr/>
          </p:nvCxnSpPr>
          <p:spPr>
            <a:xfrm>
              <a:off x="914308" y="1838329"/>
              <a:ext cx="85716" cy="485774"/>
            </a:xfrm>
            <a:prstGeom prst="straightConnector1">
              <a:avLst/>
            </a:prstGeom>
            <a:noFill/>
            <a:ln w="9528">
              <a:solidFill>
                <a:srgbClr val="000000"/>
              </a:solidFill>
              <a:prstDash val="solid"/>
              <a:tailEnd type="arrow"/>
            </a:ln>
          </p:spPr>
        </p:cxnSp>
        <p:cxnSp>
          <p:nvCxnSpPr>
            <p:cNvPr id="12" name="Gerade Verbindung mit Pfeil 82"/>
            <p:cNvCxnSpPr/>
            <p:nvPr/>
          </p:nvCxnSpPr>
          <p:spPr>
            <a:xfrm flipH="1" flipV="1">
              <a:off x="600011" y="3209929"/>
              <a:ext cx="752395" cy="800100"/>
            </a:xfrm>
            <a:prstGeom prst="straightConnector1">
              <a:avLst/>
            </a:prstGeom>
            <a:noFill/>
            <a:ln w="9528">
              <a:solidFill>
                <a:srgbClr val="000000"/>
              </a:solidFill>
              <a:prstDash val="solid"/>
              <a:tailEnd type="arrow"/>
            </a:ln>
          </p:spPr>
        </p:cxnSp>
        <p:cxnSp>
          <p:nvCxnSpPr>
            <p:cNvPr id="13" name="Gerade Verbindung mit Pfeil 83"/>
            <p:cNvCxnSpPr/>
            <p:nvPr/>
          </p:nvCxnSpPr>
          <p:spPr>
            <a:xfrm flipH="1" flipV="1">
              <a:off x="1104787" y="3267079"/>
              <a:ext cx="246988" cy="342900"/>
            </a:xfrm>
            <a:prstGeom prst="straightConnector1">
              <a:avLst/>
            </a:prstGeom>
            <a:noFill/>
            <a:ln w="9528">
              <a:solidFill>
                <a:srgbClr val="000000"/>
              </a:solidFill>
              <a:prstDash val="solid"/>
              <a:tailEnd type="arrow"/>
            </a:ln>
          </p:spPr>
        </p:cxnSp>
        <p:cxnSp>
          <p:nvCxnSpPr>
            <p:cNvPr id="14" name="Gerade Verbindung mit Pfeil 84"/>
            <p:cNvCxnSpPr/>
            <p:nvPr/>
          </p:nvCxnSpPr>
          <p:spPr>
            <a:xfrm flipV="1">
              <a:off x="5428710" y="1581153"/>
              <a:ext cx="457154" cy="657226"/>
            </a:xfrm>
            <a:prstGeom prst="straightConnector1">
              <a:avLst/>
            </a:prstGeom>
            <a:noFill/>
            <a:ln w="9528">
              <a:solidFill>
                <a:srgbClr val="000000"/>
              </a:solidFill>
              <a:prstDash val="solid"/>
              <a:tailEnd type="arrow"/>
            </a:ln>
          </p:spPr>
        </p:cxnSp>
        <p:cxnSp>
          <p:nvCxnSpPr>
            <p:cNvPr id="15" name="Gerade Verbindung mit Pfeil 85"/>
            <p:cNvCxnSpPr/>
            <p:nvPr/>
          </p:nvCxnSpPr>
          <p:spPr>
            <a:xfrm flipV="1">
              <a:off x="5714433" y="1733557"/>
              <a:ext cx="323807" cy="866768"/>
            </a:xfrm>
            <a:prstGeom prst="straightConnector1">
              <a:avLst/>
            </a:prstGeom>
            <a:noFill/>
            <a:ln w="9528">
              <a:solidFill>
                <a:srgbClr val="000000"/>
              </a:solidFill>
              <a:prstDash val="solid"/>
              <a:tailEnd type="arrow"/>
            </a:ln>
          </p:spPr>
        </p:cxnSp>
        <p:cxnSp>
          <p:nvCxnSpPr>
            <p:cNvPr id="16" name="Gerade Verbindung mit Pfeil 86"/>
            <p:cNvCxnSpPr/>
            <p:nvPr/>
          </p:nvCxnSpPr>
          <p:spPr>
            <a:xfrm>
              <a:off x="6038240" y="304807"/>
              <a:ext cx="114291" cy="828675"/>
            </a:xfrm>
            <a:prstGeom prst="straightConnector1">
              <a:avLst/>
            </a:prstGeom>
            <a:noFill/>
            <a:ln w="9528">
              <a:solidFill>
                <a:srgbClr val="000000"/>
              </a:solidFill>
              <a:prstDash val="solid"/>
              <a:tailEnd type="arrow"/>
            </a:ln>
          </p:spPr>
        </p:cxnSp>
        <p:cxnSp>
          <p:nvCxnSpPr>
            <p:cNvPr id="17" name="Gerade Verbindung mit Pfeil 87"/>
            <p:cNvCxnSpPr/>
            <p:nvPr/>
          </p:nvCxnSpPr>
          <p:spPr>
            <a:xfrm>
              <a:off x="4304867" y="257175"/>
              <a:ext cx="304769" cy="47632"/>
            </a:xfrm>
            <a:prstGeom prst="straightConnector1">
              <a:avLst/>
            </a:prstGeom>
            <a:noFill/>
            <a:ln w="9528">
              <a:solidFill>
                <a:srgbClr val="000000"/>
              </a:solidFill>
              <a:prstDash val="solid"/>
              <a:tailEnd type="arrow"/>
            </a:ln>
          </p:spPr>
        </p:cxnSp>
      </p:grpSp>
      <p:grpSp>
        <p:nvGrpSpPr>
          <p:cNvPr id="28" name="Gruppieren 448"/>
          <p:cNvGrpSpPr/>
          <p:nvPr/>
        </p:nvGrpSpPr>
        <p:grpSpPr>
          <a:xfrm>
            <a:off x="5791121" y="1260035"/>
            <a:ext cx="2937345" cy="3889147"/>
            <a:chOff x="0" y="0"/>
            <a:chExt cx="5978525" cy="5661660"/>
          </a:xfrm>
        </p:grpSpPr>
        <p:grpSp>
          <p:nvGrpSpPr>
            <p:cNvPr id="29" name="Gruppieren 506"/>
            <p:cNvGrpSpPr/>
            <p:nvPr/>
          </p:nvGrpSpPr>
          <p:grpSpPr>
            <a:xfrm>
              <a:off x="0" y="0"/>
              <a:ext cx="5978525" cy="5661660"/>
              <a:chOff x="0" y="0"/>
              <a:chExt cx="5978769" cy="5661758"/>
            </a:xfrm>
          </p:grpSpPr>
          <p:grpSp>
            <p:nvGrpSpPr>
              <p:cNvPr id="31" name="Gruppieren 505"/>
              <p:cNvGrpSpPr/>
              <p:nvPr/>
            </p:nvGrpSpPr>
            <p:grpSpPr>
              <a:xfrm>
                <a:off x="0" y="0"/>
                <a:ext cx="5978769" cy="5661758"/>
                <a:chOff x="0" y="0"/>
                <a:chExt cx="5978769" cy="5661758"/>
              </a:xfrm>
            </p:grpSpPr>
            <p:grpSp>
              <p:nvGrpSpPr>
                <p:cNvPr id="33" name="Gruppieren 502"/>
                <p:cNvGrpSpPr/>
                <p:nvPr/>
              </p:nvGrpSpPr>
              <p:grpSpPr>
                <a:xfrm>
                  <a:off x="0" y="0"/>
                  <a:ext cx="5978769" cy="5661758"/>
                  <a:chOff x="0" y="0"/>
                  <a:chExt cx="5978769" cy="5661758"/>
                </a:xfrm>
              </p:grpSpPr>
              <p:pic>
                <p:nvPicPr>
                  <p:cNvPr id="36" name="Grafik 498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2734408"/>
                    <a:ext cx="5969635" cy="2927350"/>
                  </a:xfrm>
                  <a:prstGeom prst="rect">
                    <a:avLst/>
                  </a:prstGeom>
                </p:spPr>
              </p:pic>
              <p:pic>
                <p:nvPicPr>
                  <p:cNvPr id="37" name="Grafik 501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93" y="0"/>
                    <a:ext cx="5969976" cy="273440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4" name="Grafik 451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78469" y="4387362"/>
                  <a:ext cx="1178170" cy="1169377"/>
                </a:xfrm>
                <a:prstGeom prst="rect">
                  <a:avLst/>
                </a:prstGeom>
              </p:spPr>
            </p:pic>
            <p:pic>
              <p:nvPicPr>
                <p:cNvPr id="35" name="Grafik 504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49869" y="1661746"/>
                  <a:ext cx="773724" cy="993531"/>
                </a:xfrm>
                <a:prstGeom prst="rect">
                  <a:avLst/>
                </a:prstGeom>
              </p:spPr>
            </p:pic>
          </p:grpSp>
          <p:pic>
            <p:nvPicPr>
              <p:cNvPr id="32" name="Grafik 50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83777" y="1661746"/>
                <a:ext cx="1090246" cy="492370"/>
              </a:xfrm>
              <a:prstGeom prst="rect">
                <a:avLst/>
              </a:prstGeom>
            </p:spPr>
          </p:pic>
        </p:grpSp>
        <p:pic>
          <p:nvPicPr>
            <p:cNvPr id="30" name="Grafik 14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777" y="4484077"/>
              <a:ext cx="1318846" cy="439616"/>
            </a:xfrm>
            <a:prstGeom prst="rect">
              <a:avLst/>
            </a:prstGeom>
          </p:spPr>
        </p:pic>
      </p:grpSp>
      <p:sp>
        <p:nvSpPr>
          <p:cNvPr id="38" name="Скругленный прямоугольник 37"/>
          <p:cNvSpPr/>
          <p:nvPr/>
        </p:nvSpPr>
        <p:spPr>
          <a:xfrm>
            <a:off x="753297" y="4189470"/>
            <a:ext cx="4250024" cy="1571250"/>
          </a:xfrm>
          <a:prstGeom prst="roundRect">
            <a:avLst/>
          </a:prstGeom>
          <a:noFill/>
          <a:ln w="1174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1060743" y="4315570"/>
            <a:ext cx="3632027" cy="0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060742" y="5623909"/>
            <a:ext cx="3632027" cy="0"/>
          </a:xfrm>
          <a:prstGeom prst="line">
            <a:avLst/>
          </a:prstGeom>
          <a:ln w="2857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3426509" y="4384776"/>
            <a:ext cx="0" cy="1180638"/>
          </a:xfrm>
          <a:prstGeom prst="straightConnector1">
            <a:avLst/>
          </a:prstGeom>
          <a:ln w="79375">
            <a:solidFill>
              <a:schemeClr val="accent6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itle 4"/>
          <p:cNvSpPr txBox="1">
            <a:spLocks/>
          </p:cNvSpPr>
          <p:nvPr/>
        </p:nvSpPr>
        <p:spPr>
          <a:xfrm>
            <a:off x="1998083" y="4189470"/>
            <a:ext cx="1534692" cy="105279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 </a:t>
            </a:r>
            <a:r>
              <a:rPr lang="en-US" sz="1700" dirty="0" smtClean="0"/>
              <a:t>Radiation</a:t>
            </a:r>
          </a:p>
          <a:p>
            <a:r>
              <a:rPr lang="en-US" sz="1700" dirty="0" smtClean="0"/>
              <a:t> power 3 kW</a:t>
            </a:r>
            <a:endParaRPr lang="en-GB" sz="1700" dirty="0"/>
          </a:p>
        </p:txBody>
      </p:sp>
      <p:sp>
        <p:nvSpPr>
          <p:cNvPr id="48" name="Title 4"/>
          <p:cNvSpPr txBox="1">
            <a:spLocks/>
          </p:cNvSpPr>
          <p:nvPr/>
        </p:nvSpPr>
        <p:spPr>
          <a:xfrm>
            <a:off x="1165827" y="3592743"/>
            <a:ext cx="1534692" cy="105279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 </a:t>
            </a:r>
            <a:r>
              <a:rPr lang="en-US" sz="1400" dirty="0" err="1" smtClean="0">
                <a:latin typeface="+mn-lt"/>
              </a:rPr>
              <a:t>Ti</a:t>
            </a:r>
            <a:endParaRPr lang="en-GB" sz="1400" dirty="0">
              <a:latin typeface="+mn-lt"/>
            </a:endParaRPr>
          </a:p>
        </p:txBody>
      </p:sp>
      <p:sp>
        <p:nvSpPr>
          <p:cNvPr id="49" name="Title 4"/>
          <p:cNvSpPr txBox="1">
            <a:spLocks/>
          </p:cNvSpPr>
          <p:nvPr/>
        </p:nvSpPr>
        <p:spPr>
          <a:xfrm>
            <a:off x="1130875" y="4602063"/>
            <a:ext cx="1534692" cy="105279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 </a:t>
            </a:r>
            <a:r>
              <a:rPr lang="en-US" sz="1400" dirty="0" err="1" smtClean="0"/>
              <a:t>Ti</a:t>
            </a:r>
            <a:endParaRPr lang="en-GB" sz="1400" dirty="0"/>
          </a:p>
        </p:txBody>
      </p:sp>
      <p:sp>
        <p:nvSpPr>
          <p:cNvPr id="50" name="Title 4"/>
          <p:cNvSpPr txBox="1">
            <a:spLocks/>
          </p:cNvSpPr>
          <p:nvPr/>
        </p:nvSpPr>
        <p:spPr>
          <a:xfrm>
            <a:off x="932505" y="5880407"/>
            <a:ext cx="7195533" cy="5224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 </a:t>
            </a:r>
            <a:r>
              <a:rPr lang="en-US" sz="1800" dirty="0" smtClean="0"/>
              <a:t>Results of 2D calculation is coming soon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70821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571500" y="5715000"/>
            <a:ext cx="8229600" cy="868363"/>
          </a:xfrm>
        </p:spPr>
        <p:txBody>
          <a:bodyPr/>
          <a:lstStyle/>
          <a:p>
            <a:pPr eaLnBrk="1" hangingPunct="1"/>
            <a:r>
              <a:rPr lang="en-US" altLang="ru-RU" sz="3600" b="1" smtClean="0">
                <a:solidFill>
                  <a:srgbClr val="17375E"/>
                </a:solidFill>
                <a:latin typeface="Comic Sans MS" panose="030F0702030302020204" pitchFamily="66" charset="0"/>
              </a:rPr>
              <a:t>Thank you for your attention</a:t>
            </a:r>
            <a:endParaRPr lang="ru-RU" altLang="ru-RU" sz="3600" b="1" smtClean="0">
              <a:solidFill>
                <a:srgbClr val="17375E"/>
              </a:solidFill>
              <a:latin typeface="Comic Sans MS" panose="030F0702030302020204" pitchFamily="66" charset="0"/>
            </a:endParaRPr>
          </a:p>
        </p:txBody>
      </p:sp>
      <p:pic>
        <p:nvPicPr>
          <p:cNvPr id="46083" name="Picture 3" descr="D:\+++CHINA-COOPERATION\Budker_INP_plan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42875"/>
            <a:ext cx="8561388" cy="5626100"/>
          </a:xfrm>
        </p:spPr>
      </p:pic>
      <p:pic>
        <p:nvPicPr>
          <p:cNvPr id="4608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5929313"/>
            <a:ext cx="10001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20759F-0306-4229-A4D2-B82079475A47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3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C-Template-V03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MAC-Template-V03</Template>
  <TotalTime>8832</TotalTime>
  <Words>342</Words>
  <Application>Microsoft Office PowerPoint</Application>
  <PresentationFormat>Экран (4:3)</PresentationFormat>
  <Paragraphs>75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MS PGothic</vt:lpstr>
      <vt:lpstr>SimSun</vt:lpstr>
      <vt:lpstr>Arial</vt:lpstr>
      <vt:lpstr>Calibri</vt:lpstr>
      <vt:lpstr>Comic Sans MS</vt:lpstr>
      <vt:lpstr>Liberation Serif</vt:lpstr>
      <vt:lpstr>Mangal</vt:lpstr>
      <vt:lpstr>Times New Roman</vt:lpstr>
      <vt:lpstr>Wingdings</vt:lpstr>
      <vt:lpstr>MAC-Template-V03</vt:lpstr>
      <vt:lpstr>FAIR SFRS vacuum</vt:lpstr>
      <vt:lpstr> General information </vt:lpstr>
      <vt:lpstr> SFRS diagnostic chambers</vt:lpstr>
      <vt:lpstr> SFRS SC dipole chamber</vt:lpstr>
      <vt:lpstr> SFRS SC dipole chambers</vt:lpstr>
      <vt:lpstr> SFRS R&amp;D for NC wide chamber </vt:lpstr>
      <vt:lpstr>Thank you for your attention</vt:lpstr>
    </vt:vector>
  </TitlesOfParts>
  <Company>GSI Helmholzzentrum für Schwerionenforschung 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Carvas</dc:creator>
  <cp:lastModifiedBy>BINP User</cp:lastModifiedBy>
  <cp:revision>69</cp:revision>
  <dcterms:created xsi:type="dcterms:W3CDTF">2017-05-03T12:35:34Z</dcterms:created>
  <dcterms:modified xsi:type="dcterms:W3CDTF">2020-05-25T09:15:02Z</dcterms:modified>
</cp:coreProperties>
</file>