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8" r:id="rId2"/>
    <p:sldId id="322" r:id="rId3"/>
    <p:sldId id="324" r:id="rId4"/>
    <p:sldId id="325" r:id="rId5"/>
    <p:sldId id="323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4141"/>
    <a:srgbClr val="F1A1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140" y="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5466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3BDE3944-1023-4162-8EAD-A63E9A35FF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PANDA meeting 2017 July 20-25                                    </a:t>
            </a:r>
            <a:r>
              <a:rPr lang="en-US" dirty="0" err="1" smtClean="0"/>
              <a:t>Flowcheme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DAC8C801-21D9-471C-AB85-FED1B1623E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D1506-62D0-41D8-9547-C83C0894F07D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A58C8B9-6721-43FB-807F-FD97EBBD6E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AADB302-A891-4BC8-9F8F-15ED72ED7B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9BB7A-2FD3-4038-9AA5-44DC3D017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2029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PANDA meeting 2017 July 20-25                                    </a:t>
            </a:r>
            <a:r>
              <a:rPr lang="en-US" dirty="0" err="1" smtClean="0"/>
              <a:t>Flowcheme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A2C515-A623-407E-907E-65949DD21DA2}" type="datetimeFigureOut">
              <a:rPr lang="en-US" smtClean="0"/>
              <a:t>5/25/2020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729BB3-9E72-41AD-A89D-FC770D573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512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839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176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518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A9D7E-45F2-4FFB-A40D-144BC0CCAF2E}" type="datetime1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BINP_FAIR meeting 2020 May 25_29                                 SFRS local cryogenic          E.Pyata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0EE7-ABEB-45F5-9263-42A0E4DE9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9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13BC8-883D-4AEC-9802-B7304FE334F6}" type="datetime1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BINP_FAIR meeting 2020 May 25_29                                 SFRS local cryogenic          E.Pyata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0EE7-ABEB-45F5-9263-42A0E4DE9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70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ACA6E-9F4F-471F-AE7A-69F0CE5812BA}" type="datetime1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BINP_FAIR meeting 2020 May 25_29                                 SFRS local cryogenic          E.Pyata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0EE7-ABEB-45F5-9263-42A0E4DE9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13857-534D-4506-B666-108AB856DBE2}" type="datetime1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BINP_FAIR meeting 2020 May 25_29                                 SFRS local cryogenic          E.Pyata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0EE7-ABEB-45F5-9263-42A0E4DE9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68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46F3-304B-429F-8EE3-CD8B978144B4}" type="datetime1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BINP_FAIR meeting 2020 May 25_29                                 SFRS local cryogenic          E.Pyata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0EE7-ABEB-45F5-9263-42A0E4DE9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5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935EE-3922-4BF8-A348-AA91B62F1DA0}" type="datetime1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BINP_FAIR meeting 2020 May 25_29                                 SFRS local cryogenic          E.Pyata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0EE7-ABEB-45F5-9263-42A0E4DE9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1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3923C-174E-4F79-B8FF-6FFAE6C866AB}" type="datetime1">
              <a:rPr lang="en-US" smtClean="0"/>
              <a:t>5/25/2020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BINP_FAIR meeting 2020 May 25_29                                 SFRS local cryogenic          E.Pyata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0EE7-ABEB-45F5-9263-42A0E4DE9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52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D617F-BF90-4C1F-A8E0-57ADE98530F9}" type="datetime1">
              <a:rPr lang="en-US" smtClean="0"/>
              <a:t>5/25/2020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BINP_FAIR meeting 2020 May 25_29                                 SFRS local cryogenic          E.Pyata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0EE7-ABEB-45F5-9263-42A0E4DE9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72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35C7-5AB7-4555-A168-213FEDCE16A9}" type="datetime1">
              <a:rPr lang="en-US" smtClean="0"/>
              <a:t>5/25/2020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BINP_FAIR meeting 2020 May 25_29                                 SFRS local cryogenic          E.Pyata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0EE7-ABEB-45F5-9263-42A0E4DE9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95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79CCC-A2B7-4FD0-AA2F-F2DC53A4F45B}" type="datetime1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BINP_FAIR meeting 2020 May 25_29                                 SFRS local cryogenic          E.Pyata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0EE7-ABEB-45F5-9263-42A0E4DE9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29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E9EF-E905-439B-940C-385946496154}" type="datetime1">
              <a:rPr lang="en-US" smtClean="0"/>
              <a:t>5/25/2020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BINP_FAIR meeting 2020 May 25_29                                 SFRS local cryogenic          E.Pyata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0EE7-ABEB-45F5-9263-42A0E4DE9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3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E1781-889A-49E4-A57A-34E54FD51F42}" type="datetime1">
              <a:rPr lang="en-US" smtClean="0"/>
              <a:t>5/25/2020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BINP_FAIR meeting 2020 May 25_29                                 SFRS local cryogenic          E.Pyata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80EE7-ABEB-45F5-9263-42A0E4DE94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1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6109" y="140841"/>
            <a:ext cx="9333781" cy="843898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BINP participation in EXFEL </a:t>
            </a:r>
            <a:r>
              <a:rPr lang="en-US" sz="24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cryogenics 2009 - 2017</a:t>
            </a:r>
            <a:endParaRPr lang="ru-RU" sz="24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815340"/>
            <a:ext cx="9296400" cy="5227320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0EE7-ABEB-45F5-9263-42A0E4DE94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8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507249" y="184839"/>
            <a:ext cx="6686550" cy="705544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925" dirty="0">
                <a:solidFill>
                  <a:srgbClr val="17375E"/>
                </a:solidFill>
                <a:latin typeface="Comic Sans MS" pitchFamily="66" charset="0"/>
              </a:rPr>
              <a:t>design of the BRANCH BOX (BB)</a:t>
            </a:r>
            <a:endParaRPr lang="ru-RU" sz="2925" dirty="0">
              <a:solidFill>
                <a:srgbClr val="17375E"/>
              </a:solidFill>
              <a:latin typeface="Comic Sans MS" pitchFamily="66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124607" y="6356352"/>
            <a:ext cx="7220607" cy="365125"/>
          </a:xfrm>
        </p:spPr>
        <p:txBody>
          <a:bodyPr/>
          <a:lstStyle/>
          <a:p>
            <a:r>
              <a:rPr lang="en-US" dirty="0" smtClean="0"/>
              <a:t>BINP_FAIR meeting 2020 May 25_29                                 SFRS local cryogenic          </a:t>
            </a:r>
            <a:r>
              <a:rPr lang="en-US" dirty="0" err="1" smtClean="0"/>
              <a:t>E.Pyata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0EE7-ABEB-45F5-9263-42A0E4DE94A6}" type="slidenum">
              <a:rPr lang="en-US" smtClean="0"/>
              <a:t>2</a:t>
            </a:fld>
            <a:endParaRPr lang="en-US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662" y="1152065"/>
            <a:ext cx="5113020" cy="364998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5379" y="2444690"/>
            <a:ext cx="3878580" cy="3665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046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003" y="1996971"/>
            <a:ext cx="5570220" cy="3192780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658664" y="0"/>
            <a:ext cx="6686550" cy="705544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925" dirty="0" smtClean="0">
                <a:solidFill>
                  <a:srgbClr val="17375E"/>
                </a:solidFill>
                <a:latin typeface="Comic Sans MS" pitchFamily="66" charset="0"/>
              </a:rPr>
              <a:t>Sub-cooler of </a:t>
            </a:r>
            <a:r>
              <a:rPr lang="en-US" sz="2925" dirty="0">
                <a:solidFill>
                  <a:srgbClr val="17375E"/>
                </a:solidFill>
                <a:latin typeface="Comic Sans MS" pitchFamily="66" charset="0"/>
              </a:rPr>
              <a:t>the BRANCH </a:t>
            </a:r>
            <a:r>
              <a:rPr lang="en-US" sz="2925" dirty="0" smtClean="0">
                <a:solidFill>
                  <a:srgbClr val="17375E"/>
                </a:solidFill>
                <a:latin typeface="Comic Sans MS" pitchFamily="66" charset="0"/>
              </a:rPr>
              <a:t>BOX</a:t>
            </a:r>
            <a:endParaRPr lang="ru-RU" sz="2925" dirty="0">
              <a:solidFill>
                <a:srgbClr val="17375E"/>
              </a:solidFill>
              <a:latin typeface="Comic Sans MS" pitchFamily="66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124607" y="6356352"/>
            <a:ext cx="7220607" cy="365125"/>
          </a:xfrm>
        </p:spPr>
        <p:txBody>
          <a:bodyPr/>
          <a:lstStyle/>
          <a:p>
            <a:r>
              <a:rPr lang="en-US" dirty="0" smtClean="0"/>
              <a:t>BINP_FAIR meeting 2020 May 25_29                                 SFRS local cryogenic          </a:t>
            </a:r>
            <a:r>
              <a:rPr lang="en-US" dirty="0" err="1" smtClean="0"/>
              <a:t>E.Pyata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0EE7-ABEB-45F5-9263-42A0E4DE94A6}" type="slidenum">
              <a:rPr lang="en-US" smtClean="0"/>
              <a:t>3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450630" y="709792"/>
            <a:ext cx="7474169" cy="2574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The maximum design pressure </a:t>
            </a:r>
            <a:r>
              <a:rPr lang="en-US" sz="1600" dirty="0" smtClean="0">
                <a:solidFill>
                  <a:srgbClr val="000000"/>
                </a:solidFill>
                <a:latin typeface="Arial Rounded MT Bold" panose="020F0704030504030204" pitchFamily="34" charset="0"/>
              </a:rPr>
              <a:t>is 20 </a:t>
            </a:r>
            <a:r>
              <a:rPr lang="en-US" sz="1600" dirty="0">
                <a:solidFill>
                  <a:srgbClr val="000000"/>
                </a:solidFill>
                <a:latin typeface="Arial Rounded MT Bold" panose="020F0704030504030204" pitchFamily="34" charset="0"/>
              </a:rPr>
              <a:t>bara against vacuum at all possible operating temperatures.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endParaRPr lang="en-US" sz="1600" dirty="0" smtClean="0"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 Rounded MT Bold" panose="020F0704030504030204" pitchFamily="34" charset="0"/>
              </a:rPr>
              <a:t>Temperature inlet                               – 6 K;</a:t>
            </a:r>
          </a:p>
          <a:p>
            <a:pPr marL="285750" indent="-285750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rial Rounded MT Bold" panose="020F0704030504030204" pitchFamily="34" charset="0"/>
              </a:rPr>
              <a:t>Temperature </a:t>
            </a:r>
            <a:r>
              <a:rPr lang="en-US" sz="1600" dirty="0" smtClean="0">
                <a:latin typeface="Arial Rounded MT Bold" panose="020F0704030504030204" pitchFamily="34" charset="0"/>
              </a:rPr>
              <a:t>outlet                            – 4,6 K;</a:t>
            </a:r>
            <a:endParaRPr lang="en-US" sz="1600" dirty="0"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 Rounded MT Bold" panose="020F0704030504030204" pitchFamily="34" charset="0"/>
              </a:rPr>
              <a:t>Pressure inlet                                       - 4,0 bar;</a:t>
            </a:r>
          </a:p>
          <a:p>
            <a:pPr marL="285750" indent="-285750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rial Rounded MT Bold" panose="020F0704030504030204" pitchFamily="34" charset="0"/>
              </a:rPr>
              <a:t>Pressure </a:t>
            </a:r>
            <a:r>
              <a:rPr lang="en-US" sz="1600" dirty="0" smtClean="0">
                <a:latin typeface="Arial Rounded MT Bold" panose="020F0704030504030204" pitchFamily="34" charset="0"/>
              </a:rPr>
              <a:t>outlet, worst case             </a:t>
            </a:r>
            <a:r>
              <a:rPr lang="en-US" sz="1600" dirty="0">
                <a:latin typeface="Arial Rounded MT Bold" panose="020F0704030504030204" pitchFamily="34" charset="0"/>
              </a:rPr>
              <a:t>- </a:t>
            </a:r>
            <a:r>
              <a:rPr lang="en-US" sz="1600" dirty="0" smtClean="0">
                <a:latin typeface="Arial Rounded MT Bold" panose="020F0704030504030204" pitchFamily="34" charset="0"/>
              </a:rPr>
              <a:t>3,9 bar;</a:t>
            </a:r>
          </a:p>
          <a:p>
            <a:pPr marL="285750" indent="-285750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 Rounded MT Bold" panose="020F0704030504030204" pitchFamily="34" charset="0"/>
              </a:rPr>
              <a:t>Flow rate                                               - 105 g/s;</a:t>
            </a:r>
            <a:endParaRPr lang="en-US" sz="1600" dirty="0"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rial Rounded MT Bold" panose="020F0704030504030204" pitchFamily="34" charset="0"/>
              </a:rPr>
              <a:t>The volume of liquid helium above the highest position of the heat exchanger in the </a:t>
            </a:r>
            <a:r>
              <a:rPr lang="en-US" sz="1600" dirty="0" err="1">
                <a:latin typeface="Arial Rounded MT Bold" panose="020F0704030504030204" pitchFamily="34" charset="0"/>
              </a:rPr>
              <a:t>LHe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r>
              <a:rPr lang="en-US" sz="1600" dirty="0" smtClean="0">
                <a:latin typeface="Arial Rounded MT Bold" panose="020F0704030504030204" pitchFamily="34" charset="0"/>
              </a:rPr>
              <a:t>vessel shall </a:t>
            </a:r>
            <a:r>
              <a:rPr lang="en-US" sz="1600" dirty="0">
                <a:latin typeface="Arial Rounded MT Bold" panose="020F0704030504030204" pitchFamily="34" charset="0"/>
              </a:rPr>
              <a:t>be 300 liters at least</a:t>
            </a:r>
            <a:r>
              <a:rPr lang="en-US" sz="1600" dirty="0">
                <a:latin typeface="Arial Rounded MT Bold" panose="020F0704030504030204" pitchFamily="34" charset="0"/>
              </a:rPr>
              <a:t> </a:t>
            </a:r>
            <a:endParaRPr lang="ru-RU" sz="1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0629" y="3334593"/>
            <a:ext cx="8774334" cy="2850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The maximum design pressure </a:t>
            </a:r>
            <a:r>
              <a:rPr lang="en-US" sz="1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is 20 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bara against vacuum at all possible operating temperatures. </a:t>
            </a:r>
            <a:r>
              <a:rPr lang="en-US" sz="1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OD 711 mm, ID695 mm. Thickness of covers are 12 mm;</a:t>
            </a:r>
          </a:p>
          <a:p>
            <a:pPr marL="285750" indent="-285750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Temperature inlet – 6K;</a:t>
            </a:r>
          </a:p>
          <a:p>
            <a:pPr marL="285750" indent="-285750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Temperature </a:t>
            </a:r>
            <a:r>
              <a:rPr lang="en-US" sz="1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outlet 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– </a:t>
            </a:r>
            <a:r>
              <a:rPr lang="en-US" sz="1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4,6K;</a:t>
            </a:r>
            <a:endParaRPr lang="en-US" sz="16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Pressure inlet             - 4,0 bar;</a:t>
            </a:r>
          </a:p>
          <a:p>
            <a:pPr marL="285750" indent="-285750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Pressure </a:t>
            </a:r>
            <a:r>
              <a:rPr lang="en-US" sz="1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outlet             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- </a:t>
            </a:r>
            <a:r>
              <a:rPr lang="en-US" sz="1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3,96 bar;</a:t>
            </a:r>
          </a:p>
          <a:p>
            <a:pPr marL="285750" indent="-285750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Flow rate                       - 105 g/s; </a:t>
            </a:r>
          </a:p>
          <a:p>
            <a:pPr marL="285750" indent="-285750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6 copper pipes OD12 x 1mm and length of the each pipe is 9 meters.</a:t>
            </a:r>
            <a:endParaRPr lang="en-US" sz="1600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marL="285750" indent="-285750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The volume of liquid helium above the highest position of the heat exchanger in the </a:t>
            </a:r>
            <a:r>
              <a:rPr lang="en-US" sz="1600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LHe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vessel shall 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be 300 liters at least</a:t>
            </a:r>
            <a:r>
              <a:rPr lang="en-US" sz="16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sz="1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- OK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361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507249" y="184839"/>
            <a:ext cx="6686550" cy="705544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925" dirty="0" smtClean="0">
                <a:solidFill>
                  <a:srgbClr val="17375E"/>
                </a:solidFill>
                <a:latin typeface="Comic Sans MS" pitchFamily="66" charset="0"/>
              </a:rPr>
              <a:t>Sub-cooler of </a:t>
            </a:r>
            <a:r>
              <a:rPr lang="en-US" sz="2925" dirty="0">
                <a:solidFill>
                  <a:srgbClr val="17375E"/>
                </a:solidFill>
                <a:latin typeface="Comic Sans MS" pitchFamily="66" charset="0"/>
              </a:rPr>
              <a:t>the BRANCH </a:t>
            </a:r>
            <a:r>
              <a:rPr lang="en-US" sz="2925" dirty="0" smtClean="0">
                <a:solidFill>
                  <a:srgbClr val="17375E"/>
                </a:solidFill>
                <a:latin typeface="Comic Sans MS" pitchFamily="66" charset="0"/>
              </a:rPr>
              <a:t>BOX</a:t>
            </a:r>
            <a:endParaRPr lang="ru-RU" sz="2925" dirty="0">
              <a:solidFill>
                <a:srgbClr val="17375E"/>
              </a:solidFill>
              <a:latin typeface="Comic Sans MS" pitchFamily="66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1124607" y="6356352"/>
            <a:ext cx="7220607" cy="365125"/>
          </a:xfrm>
        </p:spPr>
        <p:txBody>
          <a:bodyPr/>
          <a:lstStyle/>
          <a:p>
            <a:r>
              <a:rPr lang="en-US" dirty="0" smtClean="0"/>
              <a:t>BINP_FAIR meeting 2020 May 25_29                                 SFRS local cryogenic          </a:t>
            </a:r>
            <a:r>
              <a:rPr lang="en-US" dirty="0" err="1" smtClean="0"/>
              <a:t>E.Pyata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0EE7-ABEB-45F5-9263-42A0E4DE94A6}" type="slidenum">
              <a:rPr lang="en-US" smtClean="0"/>
              <a:t>4</a:t>
            </a:fld>
            <a:endParaRPr lang="en-US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7455" y="3082651"/>
            <a:ext cx="3352800" cy="33623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7" y="3285974"/>
            <a:ext cx="5917489" cy="295567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7249" y="1093706"/>
            <a:ext cx="4043452" cy="282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5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1860856" y="2486604"/>
            <a:ext cx="6686550" cy="705544"/>
          </a:xfrm>
          <a:prstGeom prst="rect">
            <a:avLst/>
          </a:prstGeom>
        </p:spPr>
        <p:txBody>
          <a:bodyPr vert="horz" lIns="74295" tIns="37148" rIns="74295" bIns="37148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2925" dirty="0">
                <a:solidFill>
                  <a:srgbClr val="17375E"/>
                </a:solidFill>
                <a:latin typeface="Comic Sans MS" pitchFamily="66" charset="0"/>
              </a:rPr>
              <a:t>Thank you for your attention</a:t>
            </a:r>
            <a:endParaRPr lang="ru-RU" sz="2925" dirty="0">
              <a:solidFill>
                <a:srgbClr val="17375E"/>
              </a:solidFill>
              <a:latin typeface="Comic Sans MS" pitchFamily="66" charset="0"/>
            </a:endParaRPr>
          </a:p>
        </p:txBody>
      </p:sp>
      <p:pic>
        <p:nvPicPr>
          <p:cNvPr id="9" name="Рисунок 8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5" y="5496910"/>
            <a:ext cx="451590" cy="786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BINP_FAIR meeting 2020 May 25_29                                 SFRS local cryogenic          E.Pyata</a:t>
            </a:r>
            <a:endParaRPr lang="en-US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80EE7-ABEB-45F5-9263-42A0E4DE94A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36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8557</TotalTime>
  <Words>241</Words>
  <Application>Microsoft Office PowerPoint</Application>
  <PresentationFormat>Лист A4 (210x297 мм)</PresentationFormat>
  <Paragraphs>29</Paragraphs>
  <Slides>5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Comic Sans MS</vt:lpstr>
      <vt:lpstr>Office Theme</vt:lpstr>
      <vt:lpstr>BINP participation in EXFEL cryogenics 2009 - 2017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hotel</dc:creator>
  <cp:lastModifiedBy>BINP User</cp:lastModifiedBy>
  <cp:revision>206</cp:revision>
  <dcterms:created xsi:type="dcterms:W3CDTF">2017-07-14T12:29:42Z</dcterms:created>
  <dcterms:modified xsi:type="dcterms:W3CDTF">2020-05-25T08:12:26Z</dcterms:modified>
</cp:coreProperties>
</file>