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7" r:id="rId2"/>
    <p:sldId id="257" r:id="rId3"/>
    <p:sldId id="268" r:id="rId4"/>
    <p:sldId id="269" r:id="rId5"/>
    <p:sldId id="270" r:id="rId6"/>
    <p:sldId id="272" r:id="rId7"/>
    <p:sldId id="273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 snapToGrid="0" snapToObjects="1">
      <p:cViewPr varScale="1">
        <p:scale>
          <a:sx n="89" d="100"/>
          <a:sy n="89" d="100"/>
        </p:scale>
        <p:origin x="38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24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19.05.2020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19.05.2020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79B562-530F-4479-9CAD-BBD40CBB9B48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0476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2565" y="1047565"/>
            <a:ext cx="8211834" cy="530670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624000"/>
            <a:ext cx="744898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624000"/>
            <a:ext cx="84837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A33901-66B9-4E21-BFCC-B76C7FE91582}" type="datetime1">
              <a:rPr lang="en-US" noProof="0" smtClean="0"/>
              <a:t>5/19/2020</a:t>
            </a:fld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52000" y="36000"/>
            <a:ext cx="5870411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624000"/>
            <a:ext cx="667643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Dmitry Shwartz / Collector 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3A7E7DBD-0C36-4354-85D5-16B2A8D8F948}" type="datetime1">
              <a:rPr lang="en-US" noProof="0" smtClean="0"/>
              <a:t>5/19/2020</a:t>
            </a:fld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D05B0119-A23D-4255-8CC7-E283C974B41F}" type="datetime1">
              <a:rPr lang="en-US" noProof="0" smtClean="0"/>
              <a:t>5/19/2020</a:t>
            </a:fld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80000" y="0"/>
            <a:ext cx="5870411" cy="75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E145-CBC4-4199-B490-03945A1C1B1A}" type="datetime1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92E7-4CB0-4D0F-A400-C2171CD28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6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7658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0000" y="0"/>
            <a:ext cx="5870411" cy="75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6442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C14A6181-1858-4806-8691-171F16C38043}" type="datetime1">
              <a:rPr lang="en-US" noProof="0" smtClean="0"/>
              <a:t>5/19/2020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76" y="536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65" y="581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822" y="2875455"/>
            <a:ext cx="5227608" cy="779866"/>
          </a:xfrm>
        </p:spPr>
        <p:txBody>
          <a:bodyPr/>
          <a:lstStyle/>
          <a:p>
            <a:r>
              <a:rPr lang="en-GB" sz="2400" dirty="0" smtClean="0"/>
              <a:t>FAIR HEBT vacuum Batch 2,3 &amp; 4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237" y="3774057"/>
            <a:ext cx="6524800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Krasnov</a:t>
            </a:r>
            <a:endParaRPr lang="en-US" dirty="0" smtClean="0"/>
          </a:p>
          <a:p>
            <a:r>
              <a:rPr lang="en-US" dirty="0"/>
              <a:t>4th BINP-FAIR Collaboration Coordination Workshop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964" y="129315"/>
            <a:ext cx="1042273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800" b="1" dirty="0" smtClean="0"/>
              <a:t>BINP</a:t>
            </a:r>
            <a:endParaRPr lang="ru-RU" sz="2800" b="1" dirty="0" smtClean="0"/>
          </a:p>
        </p:txBody>
      </p:sp>
      <p:sp>
        <p:nvSpPr>
          <p:cNvPr id="5" name="Freeform 92"/>
          <p:cNvSpPr>
            <a:spLocks noEditPoints="1"/>
          </p:cNvSpPr>
          <p:nvPr/>
        </p:nvSpPr>
        <p:spPr bwMode="auto">
          <a:xfrm>
            <a:off x="1373699" y="129234"/>
            <a:ext cx="420595" cy="523220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1583" y="71771"/>
            <a:ext cx="37611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General information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24022" y="6840000"/>
            <a:ext cx="6676434" cy="216000"/>
          </a:xfrm>
        </p:spPr>
        <p:txBody>
          <a:bodyPr/>
          <a:lstStyle/>
          <a:p>
            <a:pPr algn="l"/>
            <a:r>
              <a:rPr lang="en-GB" dirty="0" smtClean="0"/>
              <a:t>A. </a:t>
            </a:r>
            <a:r>
              <a:rPr lang="en-GB" dirty="0" err="1" smtClean="0"/>
              <a:t>Krasnov</a:t>
            </a:r>
            <a:r>
              <a:rPr lang="en-GB" dirty="0" smtClean="0"/>
              <a:t>/ </a:t>
            </a:r>
            <a:r>
              <a:rPr lang="en-US" dirty="0"/>
              <a:t>FAIR HEBT vacuum Batch 2,3 &amp; 4     4th BINP-FAIR Collaboration Coordination Workshop</a:t>
            </a:r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36985"/>
              </p:ext>
            </p:extLst>
          </p:nvPr>
        </p:nvGraphicFramePr>
        <p:xfrm>
          <a:off x="250037" y="2277819"/>
          <a:ext cx="8212138" cy="2109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027"/>
                <a:gridCol w="707366"/>
                <a:gridCol w="733246"/>
                <a:gridCol w="526211"/>
                <a:gridCol w="4580288"/>
              </a:tblGrid>
              <a:tr h="443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Name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Signed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End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Cost</a:t>
                      </a:r>
                      <a:endParaRPr lang="ru-RU" sz="14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M€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Status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</a:tr>
              <a:tr h="391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AFAA2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HEBT Batch 2-3 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Vacuum chambers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05.2019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07.2021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71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There is delay but not critical. CDR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– 50%. 2D drawings – 30%. 40% of materials are under ordering. First FAT is expected in July 2020.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</a:tr>
              <a:tr h="391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AFAA4 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HEBT 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Batch 4 Vacuum chambers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11.2019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12.2022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8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3D model of most complex chamber (x-cross) is accepted. 2D drawings of the x-cross chamber, standard pumping ports,</a:t>
                      </a: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drift chambers and supports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are under consideration at BINP workshop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5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906" y="5684191"/>
            <a:ext cx="8663840" cy="854632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*Several procedures like cleaning, vacuum tests are under minor corrections to be done during this week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** Open question regarding drawings versions</a:t>
            </a:r>
          </a:p>
          <a:p>
            <a:r>
              <a:rPr lang="en-US" dirty="0" smtClean="0"/>
              <a:t>*** Mechanical analysis of the branching chambers WP10 is complex. </a:t>
            </a:r>
            <a:r>
              <a:rPr lang="en-US" dirty="0" smtClean="0"/>
              <a:t>Is there reason to do sub-separation of WP10 on sets of simple chambers and complex branching chambers?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5/24/2020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37611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HEBT  Batch 2-3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7860" y="6717901"/>
            <a:ext cx="6676434" cy="216000"/>
          </a:xfrm>
        </p:spPr>
        <p:txBody>
          <a:bodyPr/>
          <a:lstStyle/>
          <a:p>
            <a:pPr algn="l"/>
            <a:r>
              <a:rPr lang="en-GB" dirty="0" smtClean="0"/>
              <a:t>Alexander </a:t>
            </a:r>
            <a:r>
              <a:rPr lang="en-GB" dirty="0" err="1" smtClean="0"/>
              <a:t>Krasnov</a:t>
            </a:r>
            <a:r>
              <a:rPr lang="en-GB" dirty="0" smtClean="0"/>
              <a:t> </a:t>
            </a:r>
            <a:r>
              <a:rPr lang="en-GB" dirty="0" smtClean="0"/>
              <a:t>/ </a:t>
            </a:r>
            <a:r>
              <a:rPr lang="en-GB" dirty="0" smtClean="0"/>
              <a:t>HEBT vacuum, Batch 2-3, 4    </a:t>
            </a:r>
            <a:r>
              <a:rPr lang="en-US" dirty="0"/>
              <a:t>4th BINP-FAIR Collaboration Coordination Workshop</a:t>
            </a:r>
          </a:p>
          <a:p>
            <a:pPr algn="l"/>
            <a:endParaRPr lang="en-GB" dirty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70453"/>
              </p:ext>
            </p:extLst>
          </p:nvPr>
        </p:nvGraphicFramePr>
        <p:xfrm>
          <a:off x="327803" y="942222"/>
          <a:ext cx="8546045" cy="4591079"/>
        </p:xfrm>
        <a:graphic>
          <a:graphicData uri="http://schemas.openxmlformats.org/drawingml/2006/table">
            <a:tbl>
              <a:tblPr/>
              <a:tblGrid>
                <a:gridCol w="611093"/>
                <a:gridCol w="398137"/>
                <a:gridCol w="370359"/>
                <a:gridCol w="1351812"/>
                <a:gridCol w="833309"/>
                <a:gridCol w="925898"/>
                <a:gridCol w="787014"/>
                <a:gridCol w="1055525"/>
                <a:gridCol w="2212898"/>
              </a:tblGrid>
              <a:tr h="322519"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Q-ty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FDR*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Ab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2020, current work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dip10 branch trapec 3.8m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dip13 (ch. 55 Batch 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00000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ordering, 3 chambers are produced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3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WP3**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dip15-17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2 - 2.5m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ordering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4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dip19  120x80 3,7m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ordering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q1, q2, d120 some with bellow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01/2020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design, material ordering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q10, d160, 2,8m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ordering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q11, d100, oval 140x70, some with bellow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WP10***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q12, some branch, oval, up to 2.1m, some with bellows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00000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design, material ordering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s100, s18,  d150, some with bellow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s13, d400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d4, 1 branch, 1 bend, 100x67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300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dates are contractual dates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process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53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 to be done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process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000000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delay 6 - 8 months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Footer Placeholder 5"/>
          <p:cNvSpPr txBox="1">
            <a:spLocks/>
          </p:cNvSpPr>
          <p:nvPr/>
        </p:nvSpPr>
        <p:spPr>
          <a:xfrm>
            <a:off x="198279" y="5486761"/>
            <a:ext cx="2467284" cy="89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/>
              <a:t>Questions for discussions: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292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0086" y="1932316"/>
            <a:ext cx="2506578" cy="3260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Branching chamber inside Quad12 </a:t>
            </a:r>
          </a:p>
          <a:p>
            <a:pPr marL="0" indent="0">
              <a:buNone/>
            </a:pPr>
            <a:r>
              <a:rPr lang="en-US" dirty="0" smtClean="0"/>
              <a:t>Preliminary: support is strong enough.</a:t>
            </a:r>
          </a:p>
          <a:p>
            <a:pPr marL="0" indent="0">
              <a:buNone/>
            </a:pPr>
            <a:r>
              <a:rPr lang="en-US" dirty="0" smtClean="0"/>
              <a:t>If not, we will apply double support or additional support applied at  pump</a:t>
            </a:r>
          </a:p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5/24/2020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37611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Batch 2-3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</a:t>
            </a:r>
            <a:r>
              <a:rPr lang="en-GB" dirty="0" err="1"/>
              <a:t>Krasnov</a:t>
            </a:r>
            <a:r>
              <a:rPr lang="en-GB" dirty="0"/>
              <a:t> / HEBT vacuum, Batch 2-3, </a:t>
            </a:r>
            <a:r>
              <a:rPr lang="en-GB" dirty="0" smtClean="0"/>
              <a:t>4      </a:t>
            </a:r>
            <a:r>
              <a:rPr lang="en-US" dirty="0"/>
              <a:t>4th BINP-FAIR Collaboration Coordination Workshop</a:t>
            </a:r>
            <a:endParaRPr lang="en-US" dirty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476" y="1194766"/>
            <a:ext cx="4231200" cy="4468467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378164" y="4264142"/>
            <a:ext cx="1146479" cy="55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/>
              <a:t> </a:t>
            </a:r>
            <a:r>
              <a:rPr lang="en-US" b="1" dirty="0" smtClean="0"/>
              <a:t>200 kg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2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796" y="1518106"/>
            <a:ext cx="5124220" cy="517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3</a:t>
            </a:r>
            <a:r>
              <a:rPr lang="en-US" sz="1600" dirty="0" smtClean="0"/>
              <a:t>D model of most complex chamber “X-cross”</a:t>
            </a:r>
          </a:p>
          <a:p>
            <a:pPr marL="0" indent="0">
              <a:buNone/>
            </a:pPr>
            <a:r>
              <a:rPr lang="en-US" sz="1600" dirty="0"/>
              <a:t>i</a:t>
            </a:r>
            <a:r>
              <a:rPr lang="en-US" sz="1600" dirty="0" smtClean="0"/>
              <a:t>s accepted</a:t>
            </a:r>
          </a:p>
          <a:p>
            <a:pPr marL="0" indent="0">
              <a:buNone/>
            </a:pPr>
            <a:r>
              <a:rPr lang="en-US" sz="1600" dirty="0" smtClean="0"/>
              <a:t>Documents for CDR are under preparation</a:t>
            </a:r>
          </a:p>
          <a:p>
            <a:endParaRPr lang="ru-R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37611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Batch 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</a:t>
            </a:r>
            <a:r>
              <a:rPr lang="en-GB" dirty="0" err="1"/>
              <a:t>Krasnov</a:t>
            </a:r>
            <a:r>
              <a:rPr lang="en-GB" dirty="0"/>
              <a:t> / HEBT vacuum, Batch 2-3, </a:t>
            </a:r>
            <a:r>
              <a:rPr lang="en-GB" dirty="0" smtClean="0"/>
              <a:t>4      </a:t>
            </a:r>
            <a:r>
              <a:rPr lang="en-US" dirty="0"/>
              <a:t>4th BINP-FAIR Collaboration Coordination Workshop</a:t>
            </a:r>
            <a:endParaRPr lang="en-US" dirty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066" y="975433"/>
            <a:ext cx="3785785" cy="1602930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9286" y="3383132"/>
            <a:ext cx="6676434" cy="7404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n-US" dirty="0" smtClean="0"/>
              <a:t> </a:t>
            </a:r>
            <a:r>
              <a:rPr lang="en-US" sz="1600" dirty="0"/>
              <a:t>2D drawings of the x-cross chamber, standard pumping ports, drift chambers and supports are under consideration at BINP </a:t>
            </a:r>
            <a:r>
              <a:rPr lang="en-US" sz="1600" dirty="0" smtClean="0"/>
              <a:t>workshop, prototype of pumping port is ordered at BINP workshop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600" b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958" y="2578363"/>
            <a:ext cx="1753655" cy="2375423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422565" y="4385661"/>
            <a:ext cx="5891972" cy="17400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n-US" dirty="0" smtClean="0"/>
              <a:t> </a:t>
            </a:r>
            <a:r>
              <a:rPr lang="en-US" sz="1800" dirty="0" smtClean="0"/>
              <a:t>Questions to the workshop:</a:t>
            </a: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Released specification and DMU 3D models are still absent</a:t>
            </a: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Final requirements for relative magnetic permeability? It seems nobody really did estimation the influence on beam dynamic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1372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146" y="1196415"/>
            <a:ext cx="6593105" cy="12249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Are the placement and construction of supports checked from assembly convenience point of view?</a:t>
            </a:r>
          </a:p>
          <a:p>
            <a:pPr marL="0" indent="0">
              <a:buNone/>
            </a:pPr>
            <a:r>
              <a:rPr lang="en-US" sz="2900" dirty="0" smtClean="0"/>
              <a:t>If not, FAIR/GSI has a time to check most critical points and provide suggestions how to improve</a:t>
            </a:r>
          </a:p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37611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Batch 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</a:t>
            </a:r>
            <a:r>
              <a:rPr lang="en-GB" dirty="0" err="1"/>
              <a:t>Krasnov</a:t>
            </a:r>
            <a:r>
              <a:rPr lang="en-GB" dirty="0"/>
              <a:t> / HEBT vacuum, Batch 2-3, </a:t>
            </a:r>
            <a:r>
              <a:rPr lang="en-GB" dirty="0" smtClean="0"/>
              <a:t>4      </a:t>
            </a:r>
            <a:r>
              <a:rPr lang="en-US" dirty="0"/>
              <a:t>4th BINP-FAIR Collaboration Coordination Workshop</a:t>
            </a:r>
            <a:endParaRPr lang="en-US" dirty="0"/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50" y="3029727"/>
            <a:ext cx="5208425" cy="2191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91" y="2223543"/>
            <a:ext cx="2045205" cy="33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ru-RU" sz="3600" b="1" smtClean="0">
                <a:solidFill>
                  <a:srgbClr val="17375E"/>
                </a:solidFill>
                <a:latin typeface="Comic Sans MS" panose="030F0702030302020204" pitchFamily="66" charset="0"/>
              </a:rPr>
              <a:t>Thank you for your attention</a:t>
            </a:r>
            <a:endParaRPr lang="ru-RU" altLang="ru-RU" sz="3600" b="1" smtClean="0">
              <a:solidFill>
                <a:srgbClr val="17375E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083" name="Picture 3" descr="D:\+++CHINA-COOPERATION\Budker_INP_pla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42875"/>
            <a:ext cx="8561388" cy="5626100"/>
          </a:xfrm>
        </p:spPr>
      </p:pic>
      <p:pic>
        <p:nvPicPr>
          <p:cNvPr id="4608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929313"/>
            <a:ext cx="1000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20759F-0306-4229-A4D2-B82079475A47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16775"/>
      </p:ext>
    </p:extLst>
  </p:cSld>
  <p:clrMapOvr>
    <a:masterClrMapping/>
  </p:clrMapOvr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8832</TotalTime>
  <Words>636</Words>
  <Application>Microsoft Office PowerPoint</Application>
  <PresentationFormat>Экран (4:3)</PresentationFormat>
  <Paragraphs>179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MS PGothic</vt:lpstr>
      <vt:lpstr>Arial</vt:lpstr>
      <vt:lpstr>Calibri</vt:lpstr>
      <vt:lpstr>Comic Sans MS</vt:lpstr>
      <vt:lpstr>Times New Roman</vt:lpstr>
      <vt:lpstr>Wingdings</vt:lpstr>
      <vt:lpstr>MAC-Template-V03</vt:lpstr>
      <vt:lpstr>FAIR HEBT vacuum Batch 2,3 &amp; 4</vt:lpstr>
      <vt:lpstr> General information </vt:lpstr>
      <vt:lpstr>HEBT  Batch 2-3</vt:lpstr>
      <vt:lpstr> Batch 2-3</vt:lpstr>
      <vt:lpstr> Batch 4</vt:lpstr>
      <vt:lpstr> Batch 4</vt:lpstr>
      <vt:lpstr>Thank you for your attention</vt:lpstr>
    </vt:vector>
  </TitlesOfParts>
  <Company>GSI Helmholzzentrum für Schwerionenforschung 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BINP User</cp:lastModifiedBy>
  <cp:revision>65</cp:revision>
  <dcterms:created xsi:type="dcterms:W3CDTF">2017-05-03T12:35:34Z</dcterms:created>
  <dcterms:modified xsi:type="dcterms:W3CDTF">2020-05-25T08:32:52Z</dcterms:modified>
</cp:coreProperties>
</file>