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74" d="100"/>
          <a:sy n="74" d="100"/>
        </p:scale>
        <p:origin x="-72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4rd BINP-FAIR Collaboration Coordination Workshop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4A04B82-982C-4CD2-93F2-0E861A929F80}" type="datetimeFigureOut">
              <a:rPr lang="en-US"/>
              <a:pPr>
                <a:defRPr/>
              </a:pPr>
              <a:t>5/25/2020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21BB25C-E152-4B4C-9BF0-12CB0C443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4rd BINP-FAIR Collaboration Coordination Workshop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975ECBC-DE61-4137-BB34-6E5C00FAE162}" type="datetimeFigureOut">
              <a:rPr lang="en-US"/>
              <a:pPr>
                <a:defRPr/>
              </a:pPr>
              <a:t>5/25/2020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en-US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206E3C7-B063-4047-82F9-EA71222F3F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4D3FC4-5D4D-41EC-8B7C-3B10D739B61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cs typeface="Arial" charset="0"/>
            </a:endParaRPr>
          </a:p>
        </p:txBody>
      </p:sp>
      <p:sp>
        <p:nvSpPr>
          <p:cNvPr id="16388" name="Верхний колонтитул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4rd BINP-FAIR Collaboration Coordination Workshop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3D934-1675-42FA-A077-C69CABF95F89}" type="datetime1">
              <a:rPr lang="en-US"/>
              <a:pPr>
                <a:defRPr/>
              </a:pPr>
              <a:t>5/25/2020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16416-93E4-4CC0-AEB8-EE09F253C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6A322-814E-4378-A6B3-0AC5D1AB9FA2}" type="datetime1">
              <a:rPr lang="en-US"/>
              <a:pPr>
                <a:defRPr/>
              </a:pPr>
              <a:t>5/25/2020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0D14D-D28C-483A-9408-2CF935C19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34CCF-B212-4E75-9CE9-62945FCF743B}" type="datetime1">
              <a:rPr lang="en-US"/>
              <a:pPr>
                <a:defRPr/>
              </a:pPr>
              <a:t>5/25/2020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C6286-837F-44E9-9F99-E3F64433C9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E18FA-8B12-40C2-AAB1-D6E530CD3034}" type="datetime1">
              <a:rPr lang="en-US"/>
              <a:pPr>
                <a:defRPr/>
              </a:pPr>
              <a:t>5/25/2020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CEC71-A9DD-49F0-9B47-6CEC40821A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1E011-8BC8-4DEA-B9C7-4CA1CA97A995}" type="datetime1">
              <a:rPr lang="en-US"/>
              <a:pPr>
                <a:defRPr/>
              </a:pPr>
              <a:t>5/25/2020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C3CB7-9F23-4E15-9F8C-02BBE86C0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40CAE-857B-49BF-8FB5-F579D0CE88DC}" type="datetime1">
              <a:rPr lang="en-US"/>
              <a:pPr>
                <a:defRPr/>
              </a:pPr>
              <a:t>5/25/2020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92C5E-F113-4CF5-91A4-5074F8E9FF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5B37E-BF2F-4AB1-A6CE-7AD0EC7356DA}" type="datetime1">
              <a:rPr lang="en-US"/>
              <a:pPr>
                <a:defRPr/>
              </a:pPr>
              <a:t>5/25/2020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BF4C5-4F18-49AB-B1D0-CF9D0F54F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2780A-BD94-4EC2-AFE9-BEAA78EDC69B}" type="datetime1">
              <a:rPr lang="en-US"/>
              <a:pPr>
                <a:defRPr/>
              </a:pPr>
              <a:t>5/25/2020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65B53-21E6-47A6-A50F-EE740634F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3A643-A399-4A4E-B58D-9909D21F7ADA}" type="datetime1">
              <a:rPr lang="en-US"/>
              <a:pPr>
                <a:defRPr/>
              </a:pPr>
              <a:t>5/25/2020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CCE1E-FA2C-408D-B60A-FA618B2666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B18AB-DB1C-4905-BDCA-125A6DD74FA5}" type="datetime1">
              <a:rPr lang="en-US"/>
              <a:pPr>
                <a:defRPr/>
              </a:pPr>
              <a:t>5/25/2020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13000-4D6B-497D-B9A3-5C95B71A6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82908-FC3E-4F86-8F07-C6417556B6FB}" type="datetime1">
              <a:rPr lang="en-US"/>
              <a:pPr>
                <a:defRPr/>
              </a:pPr>
              <a:t>5/25/2020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AD34C-73D9-4136-B755-5EDB4ECD83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4B8B9C-05E8-4AF6-BC46-3DEBD557311C}" type="datetime1">
              <a:rPr lang="en-US"/>
              <a:pPr>
                <a:defRPr/>
              </a:pPr>
              <a:t>5/25/2020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0A6D00-C775-4AB6-9EF5-9142CB0CC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7950" y="60325"/>
            <a:ext cx="9144000" cy="736600"/>
          </a:xfrm>
        </p:spPr>
        <p:txBody>
          <a:bodyPr/>
          <a:lstStyle/>
          <a:p>
            <a:pPr>
              <a:lnSpc>
                <a:spcPct val="107000"/>
              </a:lnSpc>
              <a:spcBef>
                <a:spcPct val="0"/>
              </a:spcBef>
            </a:pPr>
            <a:r>
              <a:rPr lang="en-US" b="1" smtClean="0">
                <a:solidFill>
                  <a:srgbClr val="FF0000"/>
                </a:solidFill>
                <a:latin typeface="Calibri Light" pitchFamily="34" charset="0"/>
                <a:cs typeface="Times New Roman" pitchFamily="18" charset="0"/>
              </a:rPr>
              <a:t>4rd BINP-FAIR Collaboration Coordination Workshop</a:t>
            </a:r>
            <a:endParaRPr lang="en-US" smtClean="0"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</a:pPr>
            <a:r>
              <a:rPr lang="en-US" smtClean="0">
                <a:ea typeface="Calibri" pitchFamily="34" charset="0"/>
                <a:cs typeface="Times New Roman" pitchFamily="18" charset="0"/>
              </a:rPr>
              <a:t>FAIR Contract No. CC2.3.2-2 HEBT batch 2, 3 &amp; 4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95400" y="914400"/>
          <a:ext cx="3733800" cy="5891213"/>
        </p:xfrm>
        <a:graphic>
          <a:graphicData uri="http://schemas.openxmlformats.org/drawingml/2006/table">
            <a:tbl>
              <a:tblPr/>
              <a:tblGrid>
                <a:gridCol w="2653672"/>
                <a:gridCol w="1079460"/>
              </a:tblGrid>
              <a:tr h="292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Dipole 4_0 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Dipole 10_0 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Dipole 13_0 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Dipole 13_3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Dipole 19_0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Dipole 15_0  </a:t>
                      </a:r>
                      <a:endParaRPr lang="en-US" sz="20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20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Dipole 15_1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Dipole 16_0 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Dipole 17_0 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Quadrupole 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Quadrupole 2 long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Quadrupole 10 </a:t>
                      </a:r>
                      <a:endParaRPr lang="en-US" sz="2000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2000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Quadrupole 11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Quadrupole 12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Steering 13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Steering 18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Steering 100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0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magnets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421" name="Rectangle 1"/>
          <p:cNvSpPr>
            <a:spLocks noChangeArrowheads="1"/>
          </p:cNvSpPr>
          <p:nvPr/>
        </p:nvSpPr>
        <p:spPr bwMode="auto">
          <a:xfrm>
            <a:off x="5041900" y="2154238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5422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4475" y="941388"/>
            <a:ext cx="3057525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23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55075" y="885825"/>
            <a:ext cx="2695575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24" name="Прямоугольник 8"/>
          <p:cNvSpPr>
            <a:spLocks noChangeArrowheads="1"/>
          </p:cNvSpPr>
          <p:nvPr/>
        </p:nvSpPr>
        <p:spPr bwMode="auto">
          <a:xfrm>
            <a:off x="6256338" y="5387975"/>
            <a:ext cx="51022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>
                <a:latin typeface="Calibri" pitchFamily="34" charset="0"/>
                <a:ea typeface="Calibri" pitchFamily="34" charset="0"/>
                <a:cs typeface="Times New Roman" pitchFamily="18" charset="0"/>
              </a:rPr>
              <a:t>Delivered 42 magnets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>
                <a:latin typeface="Calibri" pitchFamily="34" charset="0"/>
                <a:ea typeface="Calibri" pitchFamily="34" charset="0"/>
                <a:cs typeface="Times New Roman" pitchFamily="18" charset="0"/>
              </a:rPr>
              <a:t>Prepared for delivery 34 magnets.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>
                <a:latin typeface="Calibri" pitchFamily="34" charset="0"/>
                <a:ea typeface="Calibri" pitchFamily="34" charset="0"/>
                <a:cs typeface="Times New Roman" pitchFamily="18" charset="0"/>
              </a:rPr>
              <a:t>Prepared for FAT 27 magnets.</a:t>
            </a:r>
          </a:p>
        </p:txBody>
      </p:sp>
      <p:pic>
        <p:nvPicPr>
          <p:cNvPr id="15425" name="Рисунок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24475" y="2806700"/>
            <a:ext cx="2849563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26" name="Рисунок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845550" y="2941638"/>
            <a:ext cx="2725738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3963" y="1136650"/>
            <a:ext cx="9097962" cy="1012825"/>
          </a:xfrm>
        </p:spPr>
        <p:txBody>
          <a:bodyPr rtlCol="0">
            <a:normAutofit fontScale="90000"/>
          </a:bodyPr>
          <a:lstStyle/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4rd BINP-FAIR Collaboration Coordination Workshop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 smtClean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 </a:t>
            </a:r>
            <a:r>
              <a:rPr lang="en-US" sz="3600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previous </a:t>
            </a:r>
            <a:r>
              <a:rPr lang="en-US" sz="3600" dirty="0" smtClean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meeting</a:t>
            </a:r>
            <a:r>
              <a:rPr lang="en-US" sz="36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sz="36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 presented 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</a:t>
            </a:r>
            <a:r>
              <a:rPr lang="en-US" sz="3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FAT</a:t>
            </a:r>
            <a:r>
              <a:rPr lang="ru-RU" sz="3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27 </a:t>
            </a:r>
            <a:r>
              <a:rPr lang="en-US" sz="36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magnets </a:t>
            </a:r>
            <a: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2493963" y="2395538"/>
            <a:ext cx="6751637" cy="370046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320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Was prepared for next FAT 27 magnets</a:t>
            </a:r>
          </a:p>
          <a:p>
            <a:pPr marL="0" indent="0">
              <a:buFont typeface="Arial" charset="0"/>
              <a:buNone/>
            </a:pPr>
            <a:r>
              <a:rPr lang="en-US" sz="3200" smtClean="0">
                <a:ea typeface="Calibri" pitchFamily="34" charset="0"/>
                <a:cs typeface="Times New Roman" pitchFamily="18" charset="0"/>
              </a:rPr>
              <a:t>Steering 18  – 6</a:t>
            </a:r>
            <a:r>
              <a:rPr lang="ru-RU" sz="320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smtClean="0">
                <a:ea typeface="Calibri" pitchFamily="34" charset="0"/>
                <a:cs typeface="Times New Roman" pitchFamily="18" charset="0"/>
              </a:rPr>
              <a:t>pcs</a:t>
            </a:r>
          </a:p>
          <a:p>
            <a:pPr marL="0" indent="0">
              <a:buFont typeface="Arial" charset="0"/>
              <a:buNone/>
            </a:pPr>
            <a:r>
              <a:rPr lang="en-US" sz="3200" smtClean="0">
                <a:ea typeface="Calibri" pitchFamily="34" charset="0"/>
                <a:cs typeface="Times New Roman" pitchFamily="18" charset="0"/>
              </a:rPr>
              <a:t>Steering 100  – 10 pcs</a:t>
            </a:r>
          </a:p>
          <a:p>
            <a:pPr marL="0" indent="0">
              <a:buFont typeface="Arial" charset="0"/>
              <a:buNone/>
            </a:pPr>
            <a:r>
              <a:rPr lang="en-US" sz="3200" smtClean="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Quadrupole 2 – 5 pcs</a:t>
            </a:r>
            <a:endParaRPr lang="en-US" sz="3200" smtClean="0">
              <a:ea typeface="Calibri" pitchFamily="34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r>
              <a:rPr lang="en-US" sz="3200" smtClean="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Quadrupole 11 – 5 pcs</a:t>
            </a:r>
            <a:endParaRPr lang="en-US" sz="3200" smtClean="0">
              <a:ea typeface="Calibri" pitchFamily="34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r>
              <a:rPr lang="en-US" sz="3200" smtClean="0">
                <a:cs typeface="Times New Roman" pitchFamily="18" charset="0"/>
              </a:rPr>
              <a:t>Dipole 10_0 -1 pc</a:t>
            </a:r>
            <a:endParaRPr lang="en-US" sz="320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1290638" y="0"/>
            <a:ext cx="10515600" cy="738188"/>
          </a:xfrm>
        </p:spPr>
        <p:txBody>
          <a:bodyPr/>
          <a:lstStyle/>
          <a:p>
            <a:r>
              <a:rPr lang="en-US" sz="3200" b="1" smtClean="0">
                <a:solidFill>
                  <a:srgbClr val="FF0000"/>
                </a:solidFill>
                <a:cs typeface="Times New Roman" pitchFamily="18" charset="0"/>
              </a:rPr>
              <a:t>4rd BINP-FAIR Collaboration Coordination Workshop</a:t>
            </a:r>
            <a:endParaRPr lang="en-US" smtClean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01600" y="534988"/>
          <a:ext cx="12090400" cy="6323012"/>
        </p:xfrm>
        <a:graphic>
          <a:graphicData uri="http://schemas.openxmlformats.org/drawingml/2006/table">
            <a:tbl>
              <a:tblPr/>
              <a:tblGrid>
                <a:gridCol w="2301390"/>
                <a:gridCol w="1231731"/>
                <a:gridCol w="777935"/>
                <a:gridCol w="777935"/>
                <a:gridCol w="777935"/>
                <a:gridCol w="777935"/>
                <a:gridCol w="777935"/>
                <a:gridCol w="777935"/>
                <a:gridCol w="777935"/>
                <a:gridCol w="777935"/>
                <a:gridCol w="777935"/>
                <a:gridCol w="777935"/>
                <a:gridCol w="777935"/>
              </a:tblGrid>
              <a:tr h="388946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FAT plan HEBT Magnets Batch 2, 3 &amp; 4</a:t>
                      </a:r>
                    </a:p>
                  </a:txBody>
                  <a:tcPr marL="5249" marR="5249" marT="52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793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Magnets</a:t>
                      </a:r>
                    </a:p>
                  </a:txBody>
                  <a:tcPr marL="5249" marR="5249" marT="52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 months</a:t>
                      </a:r>
                    </a:p>
                  </a:txBody>
                  <a:tcPr marL="5249" marR="5249" marT="52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 months</a:t>
                      </a:r>
                    </a:p>
                  </a:txBody>
                  <a:tcPr marL="5249" marR="5249" marT="52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84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249" marR="5249" marT="524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249" marR="5249" marT="52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249" marR="5249" marT="52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249" marR="5249" marT="52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249" marR="5249" marT="52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249" marR="5249" marT="52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249" marR="5249" marT="52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249" marR="5249" marT="52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249" marR="5249" marT="52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49" marR="5249" marT="52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249" marR="5249" marT="52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249" marR="5249" marT="52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249" marR="5249" marT="52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93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dip4_0  </a:t>
                      </a:r>
                    </a:p>
                  </a:txBody>
                  <a:tcPr marL="5249" marR="5249" marT="52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93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dip10_0  </a:t>
                      </a:r>
                    </a:p>
                  </a:txBody>
                  <a:tcPr marL="5249" marR="5249" marT="52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93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dip13_0  </a:t>
                      </a:r>
                    </a:p>
                  </a:txBody>
                  <a:tcPr marL="5249" marR="5249" marT="52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93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dip13_3  </a:t>
                      </a:r>
                    </a:p>
                  </a:txBody>
                  <a:tcPr marL="5249" marR="5249" marT="52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93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dip19_0</a:t>
                      </a:r>
                    </a:p>
                  </a:txBody>
                  <a:tcPr marL="5249" marR="5249" marT="52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93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dip15_1  </a:t>
                      </a:r>
                    </a:p>
                  </a:txBody>
                  <a:tcPr marL="5249" marR="5249" marT="52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93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dip16_0  </a:t>
                      </a:r>
                    </a:p>
                  </a:txBody>
                  <a:tcPr marL="5249" marR="5249" marT="52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93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dip17_0  </a:t>
                      </a:r>
                    </a:p>
                  </a:txBody>
                  <a:tcPr marL="5249" marR="5249" marT="52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93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Quadrupole 2</a:t>
                      </a:r>
                    </a:p>
                  </a:txBody>
                  <a:tcPr marL="5249" marR="5249" marT="52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93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Quadrupole 2 cust</a:t>
                      </a:r>
                    </a:p>
                  </a:txBody>
                  <a:tcPr marL="5249" marR="5249" marT="52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93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Quadrupole 11</a:t>
                      </a:r>
                    </a:p>
                  </a:txBody>
                  <a:tcPr marL="5249" marR="5249" marT="52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93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Quadrupole 12</a:t>
                      </a:r>
                    </a:p>
                  </a:txBody>
                  <a:tcPr marL="5249" marR="5249" marT="52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93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Steering 13</a:t>
                      </a:r>
                    </a:p>
                  </a:txBody>
                  <a:tcPr marL="5249" marR="5249" marT="52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93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Steering 18</a:t>
                      </a:r>
                    </a:p>
                  </a:txBody>
                  <a:tcPr marL="5249" marR="5249" marT="52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93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Steering 100</a:t>
                      </a:r>
                    </a:p>
                  </a:txBody>
                  <a:tcPr marL="5249" marR="5249" marT="52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93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249" marR="5249" marT="52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4"/>
          <p:cNvSpPr>
            <a:spLocks noChangeArrowheads="1"/>
          </p:cNvSpPr>
          <p:nvPr/>
        </p:nvSpPr>
        <p:spPr bwMode="auto">
          <a:xfrm>
            <a:off x="1395413" y="0"/>
            <a:ext cx="10898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libri Light" pitchFamily="34" charset="0"/>
                <a:cs typeface="Times New Roman" pitchFamily="18" charset="0"/>
              </a:rPr>
              <a:t>4rd BINP-FAIR Collaboration Coordination Workshop</a:t>
            </a:r>
            <a:endParaRPr lang="en-US" sz="3200">
              <a:latin typeface="Calibri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259013" y="584200"/>
          <a:ext cx="7272337" cy="6196013"/>
        </p:xfrm>
        <a:graphic>
          <a:graphicData uri="http://schemas.openxmlformats.org/drawingml/2006/table">
            <a:tbl>
              <a:tblPr/>
              <a:tblGrid>
                <a:gridCol w="2064141"/>
                <a:gridCol w="1016193"/>
                <a:gridCol w="1937116"/>
                <a:gridCol w="1492533"/>
                <a:gridCol w="762144"/>
              </a:tblGrid>
              <a:tr h="43184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 Light" panose="020F0302020204030204" pitchFamily="34" charset="0"/>
                        </a:rPr>
                        <a:t>Documents for HEBT Magnets </a:t>
                      </a:r>
                    </a:p>
                  </a:txBody>
                  <a:tcPr marL="5230" marR="5230" marT="52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01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Magnet</a:t>
                      </a: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</a:t>
                      </a: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Production Plan</a:t>
                      </a: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Manual</a:t>
                      </a: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</a:t>
                      </a: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ert</a:t>
                      </a: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1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dip4_0  </a:t>
                      </a: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5230" marR="5230" marT="52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30" marR="5230" marT="52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30" marR="5230" marT="52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30" marR="5230" marT="52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1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dip10_0  </a:t>
                      </a: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5230" marR="5230" marT="52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5230" marR="5230" marT="52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5230" marR="5230" marT="52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5230" marR="5230" marT="52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1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dip13_0  </a:t>
                      </a: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5230" marR="5230" marT="52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5230" marR="5230" marT="52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30" marR="5230" marT="52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30" marR="5230" marT="52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1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dip13_3  </a:t>
                      </a: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5230" marR="5230" marT="52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30" marR="5230" marT="52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30" marR="5230" marT="52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30" marR="5230" marT="52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1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dip19_0</a:t>
                      </a: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5230" marR="5230" marT="52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30" marR="5230" marT="52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30" marR="5230" marT="52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30" marR="5230" marT="52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1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dip15_0  </a:t>
                      </a: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5230" marR="5230" marT="52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5230" marR="5230" marT="52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5230" marR="5230" marT="52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5230" marR="5230" marT="52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1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dip15_1  </a:t>
                      </a: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5230" marR="5230" marT="52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5230" marR="5230" marT="52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30" marR="5230" marT="52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30" marR="5230" marT="52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1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dip16_0  </a:t>
                      </a: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5230" marR="5230" marT="52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5230" marR="5230" marT="52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30" marR="5230" marT="52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30" marR="5230" marT="52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1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dip17_0  </a:t>
                      </a: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5230" marR="5230" marT="52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5230" marR="5230" marT="52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30" marR="5230" marT="52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30" marR="5230" marT="52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1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Quadrupole 2</a:t>
                      </a: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5230" marR="5230" marT="52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5230" marR="5230" marT="52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5230" marR="5230" marT="52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5230" marR="5230" marT="52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1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Quadrupole 2 cust</a:t>
                      </a: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30" marR="5230" marT="52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30" marR="5230" marT="52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30" marR="5230" marT="52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30" marR="5230" marT="52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1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Quadrupole 10 </a:t>
                      </a: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5230" marR="5230" marT="52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5230" marR="5230" marT="52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30" marR="5230" marT="52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30" marR="5230" marT="52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1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Quadrupole 11</a:t>
                      </a: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5230" marR="5230" marT="52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5230" marR="5230" marT="52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5230" marR="5230" marT="52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5230" marR="5230" marT="52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1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Quadrupole 12</a:t>
                      </a: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5230" marR="5230" marT="52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5230" marR="5230" marT="52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30" marR="5230" marT="52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30" marR="5230" marT="52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1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Steering 13</a:t>
                      </a: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5230" marR="5230" marT="52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5230" marR="5230" marT="52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30" marR="5230" marT="52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30" marR="5230" marT="52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1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Steering 18</a:t>
                      </a: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5230" marR="5230" marT="52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5230" marR="5230" marT="52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5230" marR="5230" marT="52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5230" marR="5230" marT="52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1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Steering 100</a:t>
                      </a:r>
                    </a:p>
                  </a:txBody>
                  <a:tcPr marL="5230" marR="5230" marT="52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5230" marR="5230" marT="52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5230" marR="5230" marT="52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5230" marR="5230" marT="52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5230" marR="5230" marT="52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4"/>
          <p:cNvSpPr>
            <a:spLocks noChangeArrowheads="1"/>
          </p:cNvSpPr>
          <p:nvPr/>
        </p:nvSpPr>
        <p:spPr bwMode="auto">
          <a:xfrm>
            <a:off x="1395413" y="0"/>
            <a:ext cx="10898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libri Light" pitchFamily="34" charset="0"/>
                <a:cs typeface="Times New Roman" pitchFamily="18" charset="0"/>
              </a:rPr>
              <a:t>4rd BINP-FAIR Collaboration Coordination Workshop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2133600" y="1184275"/>
            <a:ext cx="822007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The main reason for the schedule delay is the </a:t>
            </a:r>
            <a:r>
              <a:rPr lang="en-US" sz="3200">
                <a:solidFill>
                  <a:srgbClr val="00B0F0"/>
                </a:solidFill>
                <a:latin typeface="Calibri" pitchFamily="34" charset="0"/>
              </a:rPr>
              <a:t>documentation</a:t>
            </a:r>
            <a:r>
              <a:rPr lang="en-US" sz="3200">
                <a:latin typeface="Calibri" pitchFamily="34" charset="0"/>
              </a:rPr>
              <a:t>.</a:t>
            </a:r>
          </a:p>
          <a:p>
            <a:endParaRPr lang="en-US" sz="3200">
              <a:latin typeface="Calibri" pitchFamily="34" charset="0"/>
            </a:endParaRPr>
          </a:p>
          <a:p>
            <a:r>
              <a:rPr lang="en-US" sz="3200">
                <a:latin typeface="Calibri" pitchFamily="34" charset="0"/>
              </a:rPr>
              <a:t>Two people have been added for this work.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1436</TotalTime>
  <Words>319</Words>
  <Application>Microsoft Office PowerPoint</Application>
  <PresentationFormat>Custom</PresentationFormat>
  <Paragraphs>369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Calibri</vt:lpstr>
      <vt:lpstr>Arial</vt:lpstr>
      <vt:lpstr>Calibri Light</vt:lpstr>
      <vt:lpstr>Times New Roman</vt:lpstr>
      <vt:lpstr>Тема Office</vt:lpstr>
      <vt:lpstr>Слайд 1</vt:lpstr>
      <vt:lpstr>4rd BINP-FAIR Collaboration Coordination Workshop  Since the previous meeting: Was presented at FAT 27 magnets   .  </vt:lpstr>
      <vt:lpstr>4rd BINP-FAIR Collaboration Coordination Workshop</vt:lpstr>
      <vt:lpstr>Слайд 4</vt:lpstr>
      <vt:lpstr>Слайд 5</vt:lpstr>
    </vt:vector>
  </TitlesOfParts>
  <Company>BINP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Morozov</dc:creator>
  <cp:lastModifiedBy>ivan</cp:lastModifiedBy>
  <cp:revision>19</cp:revision>
  <dcterms:created xsi:type="dcterms:W3CDTF">2020-05-21T09:40:07Z</dcterms:created>
  <dcterms:modified xsi:type="dcterms:W3CDTF">2020-05-25T09:34:46Z</dcterms:modified>
</cp:coreProperties>
</file>