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651" r:id="rId2"/>
    <p:sldId id="272" r:id="rId3"/>
    <p:sldId id="652" r:id="rId4"/>
    <p:sldId id="653" r:id="rId5"/>
    <p:sldId id="654" r:id="rId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8822CF3-E923-45B0-B041-9D6A2EA2E516}">
          <p14:sldIdLst>
            <p14:sldId id="651"/>
            <p14:sldId id="272"/>
            <p14:sldId id="652"/>
            <p14:sldId id="653"/>
            <p14:sldId id="6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66FF"/>
    <a:srgbClr val="FFCC99"/>
    <a:srgbClr val="000099"/>
    <a:srgbClr val="66CCFF"/>
    <a:srgbClr val="CC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6122" autoAdjust="0"/>
  </p:normalViewPr>
  <p:slideViewPr>
    <p:cSldViewPr snapToGrid="0" snapToObject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860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defTabSz="921001">
              <a:defRPr sz="1200" b="0"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45" y="0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algn="r" defTabSz="921001">
              <a:defRPr sz="1200" b="0"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643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defTabSz="921001">
              <a:defRPr sz="1200" b="0"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45" y="9433643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algn="r" defTabSz="921001">
              <a:defRPr sz="1200" b="0"/>
            </a:lvl1pPr>
          </a:lstStyle>
          <a:p>
            <a:pPr>
              <a:defRPr/>
            </a:pPr>
            <a:fld id="{7CF3C09F-D066-4DCC-B399-132B50EEB65B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333768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defTabSz="921001">
              <a:defRPr sz="1200" b="0"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45" y="0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algn="r" defTabSz="921001">
              <a:defRPr sz="1200" b="0"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15" y="4716821"/>
            <a:ext cx="4986446" cy="4467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/>
              <a:t>Klicken Sie, um die Formate des Vorlagentextes zu bearbeiten</a:t>
            </a:r>
          </a:p>
          <a:p>
            <a:pPr lvl="1"/>
            <a:r>
              <a:rPr lang="de-DE" altLang="en-US" noProof="0"/>
              <a:t>Zweite Ebene</a:t>
            </a:r>
          </a:p>
          <a:p>
            <a:pPr lvl="2"/>
            <a:r>
              <a:rPr lang="de-DE" altLang="en-US" noProof="0"/>
              <a:t>Dritte Ebene</a:t>
            </a:r>
          </a:p>
          <a:p>
            <a:pPr lvl="3"/>
            <a:r>
              <a:rPr lang="de-DE" altLang="en-US" noProof="0"/>
              <a:t>Vierte Ebene</a:t>
            </a:r>
          </a:p>
          <a:p>
            <a:pPr lvl="4"/>
            <a:r>
              <a:rPr lang="de-DE" altLang="en-US" noProof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643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defTabSz="921001">
              <a:defRPr sz="1200" b="0"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45" y="9433643"/>
            <a:ext cx="2946031" cy="4945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algn="r" defTabSz="921001">
              <a:defRPr sz="1200" b="0"/>
            </a:lvl1pPr>
          </a:lstStyle>
          <a:p>
            <a:pPr>
              <a:defRPr/>
            </a:pPr>
            <a:fld id="{671B166A-39E9-4F5A-81F5-CBDA9DEF0F3B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2053483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air-mesh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14325"/>
            <a:ext cx="9144000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45438" y="6307138"/>
            <a:ext cx="736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4"/>
          <p:cNvSpPr>
            <a:spLocks noChangeShapeType="1"/>
          </p:cNvSpPr>
          <p:nvPr userDrawn="1"/>
        </p:nvSpPr>
        <p:spPr bwMode="auto">
          <a:xfrm flipH="1">
            <a:off x="1763713" y="6535738"/>
            <a:ext cx="60880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8713788" y="6535738"/>
            <a:ext cx="430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6524625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" name="Picture 10" descr="FAIR_V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60350"/>
            <a:ext cx="18002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7" descr="LG_Helmholtz1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95288" y="6088063"/>
            <a:ext cx="1393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46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8175" y="1958975"/>
            <a:ext cx="5327650" cy="1470025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/>
              <a:t>Titelmasterformat durch Klicken bearbeiten</a:t>
            </a:r>
          </a:p>
        </p:txBody>
      </p:sp>
      <p:sp>
        <p:nvSpPr>
          <p:cNvPr id="3246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429000"/>
            <a:ext cx="5616575" cy="1152525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altLang="en-US" noProof="0"/>
              <a:t>Formatvorlage des Untertitelmasters durch Klicken bearbeiten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1835150" y="6597650"/>
            <a:ext cx="4608513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85EC-4C37-42FF-AC08-D84C48B463AE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239963" cy="6165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72250" cy="61658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DA1DD-4183-4A30-8344-99BCC0A4BC30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019925" cy="11969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4316412" cy="48244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316413" cy="23352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316413" cy="2336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6546-6D7B-49DB-BF66-E4E59CF26F60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019925" cy="11969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1341438"/>
            <a:ext cx="4316412" cy="48244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316413" cy="48244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5EAD-7EC4-4902-A9B0-6FF14EAB2DD6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0" y="0"/>
            <a:ext cx="8964613" cy="61658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1E2DC-4075-4809-83A9-9250D1F1FBF1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019925" cy="11969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1341438"/>
            <a:ext cx="4316412" cy="48244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316413" cy="23352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316413" cy="2336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54836-86FC-42A2-A85C-71B12400F969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019925" cy="11969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79388" y="1341438"/>
            <a:ext cx="4316412" cy="23352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316413" cy="23352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179388" y="3829050"/>
            <a:ext cx="4316412" cy="2336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829050"/>
            <a:ext cx="4316413" cy="2336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C1B7-7324-4B59-B3A2-430DA62028B7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3872-2ED2-4541-908B-D6BF1FE0B2C4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4D0F6-0281-4E25-A8B3-B3D1856349B5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4316412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316413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1B2C-AADA-4A34-93B4-BB9144039984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34B4-89DD-453B-B7D4-E72390C62A58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823C-A527-4F25-B6AC-FCF124FC623F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2A3C9-2DE0-4CC1-BAD1-664E9EBF4765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514EB-067B-4FFF-9D8D-7D19AE3056C3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B944D-F382-4CBA-AFB6-3EA799B9735A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945438" y="6307138"/>
            <a:ext cx="736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3587" name="Line 3"/>
          <p:cNvSpPr>
            <a:spLocks noChangeShapeType="1"/>
          </p:cNvSpPr>
          <p:nvPr/>
        </p:nvSpPr>
        <p:spPr bwMode="auto">
          <a:xfrm flipH="1">
            <a:off x="1763713" y="6535738"/>
            <a:ext cx="60880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3588" name="Line 4"/>
          <p:cNvSpPr>
            <a:spLocks noChangeShapeType="1"/>
          </p:cNvSpPr>
          <p:nvPr/>
        </p:nvSpPr>
        <p:spPr bwMode="auto">
          <a:xfrm>
            <a:off x="8713788" y="6535738"/>
            <a:ext cx="430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>
            <a:off x="0" y="6524625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199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87852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Textmasterformate durch Klicken bearbeiten</a:t>
            </a:r>
          </a:p>
          <a:p>
            <a:pPr lvl="1"/>
            <a:r>
              <a:rPr lang="en-US" altLang="en-US"/>
              <a:t>Zweite Ebene</a:t>
            </a:r>
          </a:p>
          <a:p>
            <a:pPr lvl="2"/>
            <a:r>
              <a:rPr lang="en-US" altLang="en-US"/>
              <a:t>Dritte Ebene</a:t>
            </a:r>
          </a:p>
          <a:p>
            <a:pPr lvl="3"/>
            <a:r>
              <a:rPr lang="en-US" altLang="en-US"/>
              <a:t>Vierte Ebene</a:t>
            </a:r>
          </a:p>
          <a:p>
            <a:pPr lvl="4"/>
            <a:r>
              <a:rPr lang="en-US" altLang="en-US"/>
              <a:t>Fünfte Ebene</a:t>
            </a:r>
          </a:p>
        </p:txBody>
      </p:sp>
      <p:sp>
        <p:nvSpPr>
          <p:cNvPr id="323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524625"/>
            <a:ext cx="4752975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de-DE" altLang="en-US" dirty="0"/>
          </a:p>
        </p:txBody>
      </p:sp>
      <p:sp>
        <p:nvSpPr>
          <p:cNvPr id="323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524625"/>
            <a:ext cx="971550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8605B448-0183-44AB-8E63-AD7D2E3DF8C1}" type="slidenum">
              <a:rPr lang="de-DE" altLang="en-US"/>
              <a:pPr>
                <a:defRPr/>
              </a:pPr>
              <a:t>‹#›</a:t>
            </a:fld>
            <a:endParaRPr lang="de-DE" altLang="en-US" dirty="0"/>
          </a:p>
        </p:txBody>
      </p:sp>
      <p:pic>
        <p:nvPicPr>
          <p:cNvPr id="1035" name="Picture 37" descr="LG_Helmholtz1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95288" y="6088063"/>
            <a:ext cx="1393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9859" y="3429000"/>
            <a:ext cx="3957637" cy="1003300"/>
          </a:xfrm>
          <a:noFill/>
          <a:ln/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Oleksiy Dolinskyy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25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BE4A3C-4616-4064-AC76-5DB54E6C88B5}"/>
              </a:ext>
            </a:extLst>
          </p:cNvPr>
          <p:cNvSpPr/>
          <p:nvPr/>
        </p:nvSpPr>
        <p:spPr>
          <a:xfrm>
            <a:off x="1848643" y="2240522"/>
            <a:ext cx="5635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CR: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intermediate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7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2"/>
          <p:cNvSpPr>
            <a:spLocks noGrp="1"/>
          </p:cNvSpPr>
          <p:nvPr>
            <p:ph type="title"/>
          </p:nvPr>
        </p:nvSpPr>
        <p:spPr>
          <a:xfrm>
            <a:off x="251520" y="257259"/>
            <a:ext cx="8064896" cy="504056"/>
          </a:xfrm>
        </p:spPr>
        <p:txBody>
          <a:bodyPr>
            <a:noAutofit/>
          </a:bodyPr>
          <a:lstStyle/>
          <a:p>
            <a:r>
              <a:rPr lang="de-DE" kern="1200" dirty="0">
                <a:latin typeface="Arial" pitchFamily="34" charset="0"/>
                <a:cs typeface="Arial" charset="0"/>
              </a:rPr>
              <a:t>  CR </a:t>
            </a:r>
            <a:r>
              <a:rPr lang="de-DE" kern="1200" dirty="0" err="1">
                <a:latin typeface="Arial" pitchFamily="34" charset="0"/>
                <a:cs typeface="Arial" charset="0"/>
              </a:rPr>
              <a:t>project</a:t>
            </a:r>
            <a:r>
              <a:rPr lang="de-DE" kern="1200" dirty="0">
                <a:latin typeface="Arial" pitchFamily="34" charset="0"/>
                <a:cs typeface="Arial" charset="0"/>
              </a:rPr>
              <a:t> Status </a:t>
            </a:r>
            <a:endParaRPr lang="en-US" kern="1200" dirty="0">
              <a:latin typeface="Arial" pitchFamily="34" charset="0"/>
              <a:ea typeface="+mn-ea"/>
              <a:cs typeface="Arial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750" y="1225549"/>
            <a:ext cx="5538726" cy="2709593"/>
          </a:xfrm>
          <a:prstGeom prst="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901FBA-89A8-4975-A921-4FAE2EC70083}"/>
              </a:ext>
            </a:extLst>
          </p:cNvPr>
          <p:cNvSpPr txBox="1"/>
          <p:nvPr/>
        </p:nvSpPr>
        <p:spPr>
          <a:xfrm>
            <a:off x="545285" y="4193655"/>
            <a:ext cx="76759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2019 – 22%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2020  - 27 % 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47%)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Progress +5%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22%) 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8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2"/>
          <p:cNvSpPr>
            <a:spLocks noGrp="1"/>
          </p:cNvSpPr>
          <p:nvPr>
            <p:ph type="title"/>
          </p:nvPr>
        </p:nvSpPr>
        <p:spPr>
          <a:xfrm>
            <a:off x="1782660" y="207631"/>
            <a:ext cx="5578679" cy="504056"/>
          </a:xfrm>
        </p:spPr>
        <p:txBody>
          <a:bodyPr>
            <a:noAutofit/>
          </a:bodyPr>
          <a:lstStyle/>
          <a:p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r>
              <a:rPr lang="de-DE" kern="1200" dirty="0" err="1">
                <a:latin typeface="Arial" pitchFamily="34" charset="0"/>
                <a:cs typeface="Arial" charset="0"/>
              </a:rPr>
              <a:t>Requirements</a:t>
            </a:r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r>
              <a:rPr lang="de-DE" dirty="0" err="1"/>
              <a:t>for</a:t>
            </a:r>
            <a:r>
              <a:rPr lang="de-DE" dirty="0"/>
              <a:t> 2020</a:t>
            </a:r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endParaRPr lang="en-US" kern="1200" dirty="0"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08036" y="1082844"/>
            <a:ext cx="872792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Approve and accept 77 milestones for BINP (CDRs and FDRs)</a:t>
            </a: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(for today only 10 milestones accepted in 2020)</a:t>
            </a:r>
          </a:p>
          <a:p>
            <a:pPr lvl="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Approve and accept 20 milestones for GSI ( CDRs, FDRs, FAT, SAT)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(for today only 5 milestones accepted in 2020)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CR dipole magnet must be build and delivered to FAIR</a:t>
            </a:r>
          </a:p>
          <a:p>
            <a:pPr marL="171450" lvl="0" indent="-171450">
              <a:buFontTx/>
              <a:buChar char="-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Establish assembly space and storage place at GSI for dipole magnets</a:t>
            </a:r>
          </a:p>
          <a:p>
            <a:pPr marL="171450" lvl="0" indent="-171450">
              <a:buFontTx/>
              <a:buChar char="-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Re-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planing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the room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CR building,  infrastructure and cable planning to be finalized</a:t>
            </a:r>
          </a:p>
          <a:p>
            <a:pPr marL="171450" indent="-171450">
              <a:buFontTx/>
              <a:buChar char="-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Results of RF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debuncher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R&amp;D study from OCEM - expectation: reliability to be achieved (scientific challenge!)</a:t>
            </a:r>
          </a:p>
          <a:p>
            <a:pPr marL="171450" indent="-171450">
              <a:buFontTx/>
              <a:buChar char="-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Procurement for BINP: commitment of 1 M€ (600 k€ dipole power converter, 300 k€ kicker cable) is expected</a:t>
            </a:r>
          </a:p>
        </p:txBody>
      </p:sp>
    </p:spTree>
    <p:extLst>
      <p:ext uri="{BB962C8B-B14F-4D97-AF65-F5344CB8AC3E}">
        <p14:creationId xmlns:p14="http://schemas.microsoft.com/office/powerpoint/2010/main" val="16280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2"/>
          <p:cNvSpPr>
            <a:spLocks noGrp="1"/>
          </p:cNvSpPr>
          <p:nvPr>
            <p:ph type="title"/>
          </p:nvPr>
        </p:nvSpPr>
        <p:spPr>
          <a:xfrm>
            <a:off x="595618" y="274743"/>
            <a:ext cx="8086988" cy="504056"/>
          </a:xfrm>
        </p:spPr>
        <p:txBody>
          <a:bodyPr>
            <a:noAutofit/>
          </a:bodyPr>
          <a:lstStyle/>
          <a:p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r>
              <a:rPr lang="de-DE" kern="1200" dirty="0" err="1">
                <a:latin typeface="Arial" pitchFamily="34" charset="0"/>
                <a:cs typeface="Arial" charset="0"/>
              </a:rPr>
              <a:t>Requirements</a:t>
            </a:r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r>
              <a:rPr lang="de-DE" dirty="0" err="1"/>
              <a:t>for</a:t>
            </a:r>
            <a:r>
              <a:rPr lang="de-DE" dirty="0"/>
              <a:t> 2020</a:t>
            </a:r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endParaRPr lang="en-US" kern="1200" dirty="0"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56015" y="1181047"/>
            <a:ext cx="8677592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Stochastic Cooling: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1450" lvl="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Start design of SC kicker at FZJ. Specifications and CDR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Palmer-PU: assembly, installation and start of testing at COSY during beamtime  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Power amplifiers: final decision: Either to accept existing product or to find new provider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lvl="0" indent="-17145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Procurement and commitment up to 2 M€  </a:t>
            </a:r>
          </a:p>
          <a:p>
            <a:endParaRPr lang="en-US" sz="1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2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2"/>
          <p:cNvSpPr>
            <a:spLocks noGrp="1"/>
          </p:cNvSpPr>
          <p:nvPr>
            <p:ph type="title"/>
          </p:nvPr>
        </p:nvSpPr>
        <p:spPr>
          <a:xfrm>
            <a:off x="595618" y="274743"/>
            <a:ext cx="8086988" cy="504056"/>
          </a:xfrm>
        </p:spPr>
        <p:txBody>
          <a:bodyPr>
            <a:noAutofit/>
          </a:bodyPr>
          <a:lstStyle/>
          <a:p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r>
              <a:rPr lang="de-DE" kern="1200" dirty="0" err="1">
                <a:latin typeface="Arial" pitchFamily="34" charset="0"/>
                <a:cs typeface="Arial" charset="0"/>
              </a:rPr>
              <a:t>Requirements</a:t>
            </a:r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r>
              <a:rPr lang="de-DE" dirty="0" err="1"/>
              <a:t>for</a:t>
            </a:r>
            <a:r>
              <a:rPr lang="de-DE" dirty="0"/>
              <a:t> 2020</a:t>
            </a:r>
            <a:r>
              <a:rPr lang="de-DE" kern="1200" dirty="0">
                <a:latin typeface="Arial" pitchFamily="34" charset="0"/>
                <a:cs typeface="Arial" charset="0"/>
              </a:rPr>
              <a:t> </a:t>
            </a:r>
            <a:endParaRPr lang="en-US" kern="1200" dirty="0"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56015" y="1516721"/>
            <a:ext cx="8392366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Conclude collaboration contract with FZJ on design and construction of SC kicker system</a:t>
            </a:r>
          </a:p>
          <a:p>
            <a:pPr marL="171450" lvl="0" indent="-17145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Amendment 3 to the CR rest contract with BINP. The new accelerator components are required for ILIMA</a:t>
            </a:r>
          </a:p>
          <a:p>
            <a:pPr marL="171450" lvl="0" indent="-17145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Amendment 4 to the CR rest contract with BINP on spare parts.  </a:t>
            </a:r>
          </a:p>
          <a:p>
            <a:endParaRPr lang="en-US" sz="1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220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291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Verdana</vt:lpstr>
      <vt:lpstr>Standarddesign</vt:lpstr>
      <vt:lpstr>Oleksiy Dolinskyy    May 25th 2020</vt:lpstr>
      <vt:lpstr>  CR project Status </vt:lpstr>
      <vt:lpstr> Requirements for 2020 </vt:lpstr>
      <vt:lpstr> Requirements for 2020 </vt:lpstr>
      <vt:lpstr> Requirements for 2020 </vt:lpstr>
    </vt:vector>
  </TitlesOfParts>
  <Company>GSI-Darmstadt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Tasks of the NESR</dc:title>
  <dc:creator>Peter Beller</dc:creator>
  <cp:lastModifiedBy>Oleksiy Dolinskyy</cp:lastModifiedBy>
  <cp:revision>830</cp:revision>
  <cp:lastPrinted>2016-03-17T15:31:27Z</cp:lastPrinted>
  <dcterms:created xsi:type="dcterms:W3CDTF">2001-05-23T12:58:02Z</dcterms:created>
  <dcterms:modified xsi:type="dcterms:W3CDTF">2020-05-24T11:47:55Z</dcterms:modified>
</cp:coreProperties>
</file>