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446" r:id="rId3"/>
    <p:sldId id="451" r:id="rId4"/>
    <p:sldId id="448" r:id="rId5"/>
    <p:sldId id="450" r:id="rId6"/>
    <p:sldId id="452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400"/>
    <a:srgbClr val="333333"/>
    <a:srgbClr val="EAEAEA"/>
    <a:srgbClr val="666666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7" autoAdjust="0"/>
  </p:normalViewPr>
  <p:slideViewPr>
    <p:cSldViewPr snapToGrid="0" snapToObjects="1">
      <p:cViewPr varScale="1">
        <p:scale>
          <a:sx n="148" d="100"/>
          <a:sy n="148" d="100"/>
        </p:scale>
        <p:origin x="2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24.05.20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24.05.20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04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A33901-66B9-4E21-BFCC-B76C7FE91582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A7E7DBD-0C36-4354-85D5-16B2A8D8F948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D05B0119-A23D-4255-8CC7-E283C974B41F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C14A6181-1858-4806-8691-171F16C38043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/>
              <a:t>Name of speaker / Title of presentation</a:t>
            </a:r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971409"/>
            <a:ext cx="6607516" cy="779866"/>
          </a:xfrm>
        </p:spPr>
        <p:txBody>
          <a:bodyPr/>
          <a:lstStyle/>
          <a:p>
            <a:r>
              <a:rPr lang="en-GB" dirty="0"/>
              <a:t>pbar scope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29"/>
            <a:ext cx="6400800" cy="938295"/>
          </a:xfrm>
        </p:spPr>
        <p:txBody>
          <a:bodyPr>
            <a:normAutofit/>
          </a:bodyPr>
          <a:lstStyle/>
          <a:p>
            <a:r>
              <a:rPr lang="en-GB" sz="1700" dirty="0"/>
              <a:t>Klaus Knie</a:t>
            </a:r>
          </a:p>
          <a:p>
            <a:r>
              <a:rPr lang="en-GB" sz="1700" dirty="0"/>
              <a:t>BINP-GSI workshop, </a:t>
            </a:r>
            <a:r>
              <a:rPr lang="en-GB" dirty="0"/>
              <a:t>May</a:t>
            </a:r>
            <a:r>
              <a:rPr lang="en-GB" sz="17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pbar </a:t>
            </a:r>
            <a:r>
              <a:rPr lang="de-DE" dirty="0" err="1"/>
              <a:t>separator</a:t>
            </a:r>
            <a:endParaRPr lang="de-DE" dirty="0"/>
          </a:p>
        </p:txBody>
      </p:sp>
      <p:pic>
        <p:nvPicPr>
          <p:cNvPr id="15362" name="Picture 2" descr="LayoutNew-4RefPkt_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" y="2369086"/>
            <a:ext cx="8859731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ihandform 4"/>
          <p:cNvSpPr/>
          <p:nvPr/>
        </p:nvSpPr>
        <p:spPr bwMode="auto">
          <a:xfrm>
            <a:off x="121766" y="3161670"/>
            <a:ext cx="5175250" cy="1117600"/>
          </a:xfrm>
          <a:custGeom>
            <a:avLst/>
            <a:gdLst>
              <a:gd name="connsiteX0" fmla="*/ 0 w 5175250"/>
              <a:gd name="connsiteY0" fmla="*/ 57150 h 1117600"/>
              <a:gd name="connsiteX1" fmla="*/ 971550 w 5175250"/>
              <a:gd name="connsiteY1" fmla="*/ 76200 h 1117600"/>
              <a:gd name="connsiteX2" fmla="*/ 971550 w 5175250"/>
              <a:gd name="connsiteY2" fmla="*/ 0 h 1117600"/>
              <a:gd name="connsiteX3" fmla="*/ 4248150 w 5175250"/>
              <a:gd name="connsiteY3" fmla="*/ 0 h 1117600"/>
              <a:gd name="connsiteX4" fmla="*/ 4305300 w 5175250"/>
              <a:gd name="connsiteY4" fmla="*/ 285750 h 1117600"/>
              <a:gd name="connsiteX5" fmla="*/ 5175250 w 5175250"/>
              <a:gd name="connsiteY5" fmla="*/ 38100 h 1117600"/>
              <a:gd name="connsiteX6" fmla="*/ 5175250 w 5175250"/>
              <a:gd name="connsiteY6" fmla="*/ 844550 h 1117600"/>
              <a:gd name="connsiteX7" fmla="*/ 4603750 w 5175250"/>
              <a:gd name="connsiteY7" fmla="*/ 844550 h 1117600"/>
              <a:gd name="connsiteX8" fmla="*/ 4616450 w 5175250"/>
              <a:gd name="connsiteY8" fmla="*/ 901700 h 1117600"/>
              <a:gd name="connsiteX9" fmla="*/ 3536950 w 5175250"/>
              <a:gd name="connsiteY9" fmla="*/ 908050 h 1117600"/>
              <a:gd name="connsiteX10" fmla="*/ 3536950 w 5175250"/>
              <a:gd name="connsiteY10" fmla="*/ 1085850 h 1117600"/>
              <a:gd name="connsiteX11" fmla="*/ 1085850 w 5175250"/>
              <a:gd name="connsiteY11" fmla="*/ 1117600 h 1117600"/>
              <a:gd name="connsiteX12" fmla="*/ 1079500 w 5175250"/>
              <a:gd name="connsiteY12" fmla="*/ 666750 h 1117600"/>
              <a:gd name="connsiteX13" fmla="*/ 831850 w 5175250"/>
              <a:gd name="connsiteY13" fmla="*/ 654050 h 1117600"/>
              <a:gd name="connsiteX14" fmla="*/ 838200 w 5175250"/>
              <a:gd name="connsiteY14" fmla="*/ 323850 h 1117600"/>
              <a:gd name="connsiteX15" fmla="*/ 6350 w 5175250"/>
              <a:gd name="connsiteY15" fmla="*/ 336550 h 1117600"/>
              <a:gd name="connsiteX16" fmla="*/ 0 w 5175250"/>
              <a:gd name="connsiteY16" fmla="*/ 571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5250" h="1117600">
                <a:moveTo>
                  <a:pt x="0" y="57150"/>
                </a:moveTo>
                <a:lnTo>
                  <a:pt x="971550" y="76200"/>
                </a:lnTo>
                <a:lnTo>
                  <a:pt x="971550" y="0"/>
                </a:lnTo>
                <a:lnTo>
                  <a:pt x="4248150" y="0"/>
                </a:lnTo>
                <a:lnTo>
                  <a:pt x="4305300" y="285750"/>
                </a:lnTo>
                <a:lnTo>
                  <a:pt x="5175250" y="38100"/>
                </a:lnTo>
                <a:lnTo>
                  <a:pt x="5175250" y="844550"/>
                </a:lnTo>
                <a:lnTo>
                  <a:pt x="4603750" y="844550"/>
                </a:lnTo>
                <a:lnTo>
                  <a:pt x="4616450" y="901700"/>
                </a:lnTo>
                <a:lnTo>
                  <a:pt x="3536950" y="908050"/>
                </a:lnTo>
                <a:lnTo>
                  <a:pt x="3536950" y="1085850"/>
                </a:lnTo>
                <a:lnTo>
                  <a:pt x="1085850" y="1117600"/>
                </a:lnTo>
                <a:cubicBezTo>
                  <a:pt x="1083733" y="967317"/>
                  <a:pt x="1081617" y="817033"/>
                  <a:pt x="1079500" y="666750"/>
                </a:cubicBezTo>
                <a:lnTo>
                  <a:pt x="831850" y="654050"/>
                </a:lnTo>
                <a:lnTo>
                  <a:pt x="838200" y="323850"/>
                </a:lnTo>
                <a:lnTo>
                  <a:pt x="6350" y="336550"/>
                </a:lnTo>
                <a:lnTo>
                  <a:pt x="0" y="57150"/>
                </a:lnTo>
                <a:close/>
              </a:path>
            </a:pathLst>
          </a:custGeom>
          <a:solidFill>
            <a:srgbClr val="FFC000">
              <a:alpha val="51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1766" y="4817358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building</a:t>
            </a:r>
            <a:r>
              <a:rPr lang="de-DE" dirty="0"/>
              <a:t> 6c (K0321A)</a:t>
            </a:r>
          </a:p>
        </p:txBody>
      </p:sp>
      <p:sp>
        <p:nvSpPr>
          <p:cNvPr id="7" name="Freihandform 6"/>
          <p:cNvSpPr/>
          <p:nvPr/>
        </p:nvSpPr>
        <p:spPr bwMode="auto">
          <a:xfrm>
            <a:off x="4363566" y="2406020"/>
            <a:ext cx="4559300" cy="2184400"/>
          </a:xfrm>
          <a:custGeom>
            <a:avLst/>
            <a:gdLst>
              <a:gd name="connsiteX0" fmla="*/ 69850 w 4559300"/>
              <a:gd name="connsiteY0" fmla="*/ 1028700 h 2184400"/>
              <a:gd name="connsiteX1" fmla="*/ 6350 w 4559300"/>
              <a:gd name="connsiteY1" fmla="*/ 762000 h 2184400"/>
              <a:gd name="connsiteX2" fmla="*/ 0 w 4559300"/>
              <a:gd name="connsiteY2" fmla="*/ 241300 h 2184400"/>
              <a:gd name="connsiteX3" fmla="*/ 222250 w 4559300"/>
              <a:gd name="connsiteY3" fmla="*/ 254000 h 2184400"/>
              <a:gd name="connsiteX4" fmla="*/ 1123950 w 4559300"/>
              <a:gd name="connsiteY4" fmla="*/ 57150 h 2184400"/>
              <a:gd name="connsiteX5" fmla="*/ 1238250 w 4559300"/>
              <a:gd name="connsiteY5" fmla="*/ 0 h 2184400"/>
              <a:gd name="connsiteX6" fmla="*/ 4552950 w 4559300"/>
              <a:gd name="connsiteY6" fmla="*/ 6350 h 2184400"/>
              <a:gd name="connsiteX7" fmla="*/ 4559300 w 4559300"/>
              <a:gd name="connsiteY7" fmla="*/ 2184400 h 2184400"/>
              <a:gd name="connsiteX8" fmla="*/ 2343150 w 4559300"/>
              <a:gd name="connsiteY8" fmla="*/ 2178050 h 2184400"/>
              <a:gd name="connsiteX9" fmla="*/ 1739900 w 4559300"/>
              <a:gd name="connsiteY9" fmla="*/ 717550 h 2184400"/>
              <a:gd name="connsiteX10" fmla="*/ 1098550 w 4559300"/>
              <a:gd name="connsiteY10" fmla="*/ 742950 h 2184400"/>
              <a:gd name="connsiteX11" fmla="*/ 69850 w 4559300"/>
              <a:gd name="connsiteY11" fmla="*/ 10287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9300" h="2184400">
                <a:moveTo>
                  <a:pt x="69850" y="1028700"/>
                </a:moveTo>
                <a:lnTo>
                  <a:pt x="6350" y="762000"/>
                </a:lnTo>
                <a:cubicBezTo>
                  <a:pt x="4233" y="588433"/>
                  <a:pt x="2117" y="414867"/>
                  <a:pt x="0" y="241300"/>
                </a:cubicBezTo>
                <a:lnTo>
                  <a:pt x="222250" y="254000"/>
                </a:lnTo>
                <a:lnTo>
                  <a:pt x="1123950" y="57150"/>
                </a:lnTo>
                <a:lnTo>
                  <a:pt x="1238250" y="0"/>
                </a:lnTo>
                <a:lnTo>
                  <a:pt x="4552950" y="6350"/>
                </a:lnTo>
                <a:cubicBezTo>
                  <a:pt x="4555067" y="732367"/>
                  <a:pt x="4557183" y="1458383"/>
                  <a:pt x="4559300" y="2184400"/>
                </a:cubicBezTo>
                <a:lnTo>
                  <a:pt x="2343150" y="2178050"/>
                </a:lnTo>
                <a:lnTo>
                  <a:pt x="1739900" y="717550"/>
                </a:lnTo>
                <a:lnTo>
                  <a:pt x="1098550" y="742950"/>
                </a:lnTo>
                <a:lnTo>
                  <a:pt x="69850" y="1028700"/>
                </a:lnTo>
                <a:close/>
              </a:path>
            </a:pathLst>
          </a:custGeom>
          <a:solidFill>
            <a:srgbClr val="00FFFF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47883" y="480974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building</a:t>
            </a:r>
            <a:r>
              <a:rPr lang="de-DE" dirty="0"/>
              <a:t> 7 (H0209A)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107950" y="3619500"/>
            <a:ext cx="21463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6076950" y="2832100"/>
            <a:ext cx="1015330" cy="2083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 flipV="1">
            <a:off x="7077844" y="2622550"/>
            <a:ext cx="973956" cy="22341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>
            <a:off x="2254250" y="3619500"/>
            <a:ext cx="1060450" cy="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 flipV="1">
            <a:off x="3314700" y="2832100"/>
            <a:ext cx="2749550" cy="76835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63" name="Textfeld 15362"/>
          <p:cNvSpPr txBox="1"/>
          <p:nvPr/>
        </p:nvSpPr>
        <p:spPr>
          <a:xfrm>
            <a:off x="6684146" y="19925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TCR1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817897" y="19925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PS01 (</a:t>
            </a:r>
            <a:r>
              <a:rPr lang="de-DE" b="1" dirty="0" err="1">
                <a:solidFill>
                  <a:srgbClr val="0070C0"/>
                </a:solidFill>
              </a:rPr>
              <a:t>vac</a:t>
            </a:r>
            <a:r>
              <a:rPr lang="de-DE" b="1" dirty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159945" y="199975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PS01 (</a:t>
            </a:r>
            <a:r>
              <a:rPr lang="de-DE" b="1" dirty="0" err="1">
                <a:solidFill>
                  <a:srgbClr val="00B0F0"/>
                </a:solidFill>
              </a:rPr>
              <a:t>air</a:t>
            </a:r>
            <a:r>
              <a:rPr lang="de-DE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76054" y="199253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solidFill>
                  <a:srgbClr val="FF0000"/>
                </a:solidFill>
              </a:rPr>
              <a:t>HEBT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341181" y="1429266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GSI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5942739" y="1412776"/>
            <a:ext cx="287170" cy="388843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D713DAC-D35A-AB43-9ECA-1CDC07A29B7D}"/>
              </a:ext>
            </a:extLst>
          </p:cNvPr>
          <p:cNvSpPr txBox="1"/>
          <p:nvPr/>
        </p:nvSpPr>
        <p:spPr>
          <a:xfrm>
            <a:off x="6045953" y="143329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BINP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A0EAEDC-8D71-DB4A-AF5D-431E8FDC2F84}"/>
              </a:ext>
            </a:extLst>
          </p:cNvPr>
          <p:cNvSpPr txBox="1"/>
          <p:nvPr/>
        </p:nvSpPr>
        <p:spPr>
          <a:xfrm>
            <a:off x="50523" y="5355006"/>
            <a:ext cx="6058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More </a:t>
            </a:r>
            <a:r>
              <a:rPr lang="de-DE" b="1" dirty="0" err="1"/>
              <a:t>precisely</a:t>
            </a:r>
            <a:r>
              <a:rPr lang="de-DE" b="1" dirty="0"/>
              <a:t>: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here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talk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about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PS01 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beamline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/>
              <a:t>PS01 </a:t>
            </a:r>
            <a:r>
              <a:rPr lang="de-DE" dirty="0" err="1"/>
              <a:t>magnets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pulsed</a:t>
            </a:r>
            <a:r>
              <a:rPr lang="de-DE" dirty="0"/>
              <a:t> (</a:t>
            </a:r>
            <a:r>
              <a:rPr lang="de-DE" dirty="0" err="1"/>
              <a:t>except</a:t>
            </a:r>
            <a:r>
              <a:rPr lang="de-DE" dirty="0"/>
              <a:t> </a:t>
            </a:r>
            <a:r>
              <a:rPr lang="de-DE" dirty="0" err="1"/>
              <a:t>dipole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8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5363" grpId="0"/>
      <p:bldP spid="36" grpId="0"/>
      <p:bldP spid="37" grpId="0"/>
      <p:bldP spid="38" grpId="0"/>
      <p:bldP spid="39" grpId="1"/>
      <p:bldP spid="21" grpId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dirty="0"/>
              <a:t>Klaus Knie, pLinac/pbar</a:t>
            </a:r>
          </a:p>
        </p:txBody>
      </p:sp>
      <p:pic>
        <p:nvPicPr>
          <p:cNvPr id="8" name="Picture 55">
            <a:extLst>
              <a:ext uri="{FF2B5EF4-FFF2-40B4-BE49-F238E27FC236}">
                <a16:creationId xmlns:a16="http://schemas.microsoft.com/office/drawing/2014/main" id="{7A0F2D04-1987-ED43-B25C-5916FE88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39775"/>
          <a:stretch/>
        </p:blipFill>
        <p:spPr>
          <a:xfrm>
            <a:off x="901485" y="1750320"/>
            <a:ext cx="7047345" cy="356783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B55F210-C012-0F4F-A568-0702D1D8601A}"/>
              </a:ext>
            </a:extLst>
          </p:cNvPr>
          <p:cNvSpPr/>
          <p:nvPr/>
        </p:nvSpPr>
        <p:spPr>
          <a:xfrm rot="20682574">
            <a:off x="3226064" y="3550509"/>
            <a:ext cx="5129549" cy="727312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2C192F-F6DA-644C-BF33-5A59837CBF14}"/>
              </a:ext>
            </a:extLst>
          </p:cNvPr>
          <p:cNvSpPr txBox="1"/>
          <p:nvPr/>
        </p:nvSpPr>
        <p:spPr>
          <a:xfrm>
            <a:off x="695049" y="5318153"/>
            <a:ext cx="168090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totally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different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TCR1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722C8D-01D7-574C-9C33-9877D40105E6}"/>
              </a:ext>
            </a:extLst>
          </p:cNvPr>
          <p:cNvSpPr txBox="1"/>
          <p:nvPr/>
        </p:nvSpPr>
        <p:spPr>
          <a:xfrm rot="20618394">
            <a:off x="5803203" y="3970085"/>
            <a:ext cx="195853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 err="1">
                <a:solidFill>
                  <a:srgbClr val="00B050"/>
                </a:solidFill>
              </a:rPr>
              <a:t>identical</a:t>
            </a:r>
            <a:r>
              <a:rPr lang="fr-FR" dirty="0">
                <a:solidFill>
                  <a:srgbClr val="00B050"/>
                </a:solidFill>
              </a:rPr>
              <a:t> to TCR1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22F4D22-1AB7-8F4E-A7C5-674AF08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Magnets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449FB7-BE92-8F47-899E-207B6CF57DFA}"/>
              </a:ext>
            </a:extLst>
          </p:cNvPr>
          <p:cNvSpPr txBox="1"/>
          <p:nvPr/>
        </p:nvSpPr>
        <p:spPr>
          <a:xfrm rot="20175289">
            <a:off x="341189" y="1732593"/>
            <a:ext cx="325120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b="1" i="1" dirty="0"/>
              <a:t>Ion </a:t>
            </a:r>
            <a:r>
              <a:rPr lang="fr-FR" b="1" i="1" dirty="0" err="1"/>
              <a:t>optics</a:t>
            </a:r>
            <a:r>
              <a:rPr lang="fr-FR" b="1" i="1" dirty="0"/>
              <a:t>, </a:t>
            </a:r>
            <a:r>
              <a:rPr lang="fr-FR" b="1" i="1" dirty="0" err="1"/>
              <a:t>magnets</a:t>
            </a:r>
            <a:r>
              <a:rPr lang="fr-FR" b="1" i="1" dirty="0"/>
              <a:t> (PS):</a:t>
            </a:r>
            <a:br>
              <a:rPr lang="fr-FR" b="1" i="1" dirty="0"/>
            </a:br>
            <a:r>
              <a:rPr lang="fr-FR" b="1" i="1" dirty="0" err="1"/>
              <a:t>Presentations</a:t>
            </a:r>
            <a:r>
              <a:rPr lang="fr-FR" b="1" i="1" dirty="0"/>
              <a:t> by </a:t>
            </a:r>
            <a:r>
              <a:rPr lang="fr-FR" b="1" i="1" dirty="0" err="1"/>
              <a:t>S.Udrea</a:t>
            </a:r>
            <a:r>
              <a:rPr lang="fr-FR" b="1" i="1" dirty="0"/>
              <a:t>, H. </a:t>
            </a:r>
            <a:r>
              <a:rPr lang="fr-FR" b="1" i="1" dirty="0" err="1"/>
              <a:t>Leibrock</a:t>
            </a:r>
            <a:r>
              <a:rPr lang="fr-FR" b="1" i="1" dirty="0"/>
              <a:t> on Friday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E4FBE-BE32-5949-96EA-FCA6492BA424}"/>
              </a:ext>
            </a:extLst>
          </p:cNvPr>
          <p:cNvSpPr/>
          <p:nvPr/>
        </p:nvSpPr>
        <p:spPr>
          <a:xfrm>
            <a:off x="655608" y="4431461"/>
            <a:ext cx="1759788" cy="838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9DD284-2E32-A84A-914D-3D129C4B2AA7}"/>
              </a:ext>
            </a:extLst>
          </p:cNvPr>
          <p:cNvSpPr/>
          <p:nvPr/>
        </p:nvSpPr>
        <p:spPr>
          <a:xfrm>
            <a:off x="2394018" y="4398501"/>
            <a:ext cx="445698" cy="838517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751F6D5-1C02-8A46-A814-9C280CC09098}"/>
              </a:ext>
            </a:extLst>
          </p:cNvPr>
          <p:cNvSpPr txBox="1"/>
          <p:nvPr/>
        </p:nvSpPr>
        <p:spPr>
          <a:xfrm>
            <a:off x="2375958" y="5293776"/>
            <a:ext cx="195853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 err="1">
                <a:solidFill>
                  <a:srgbClr val="FFC000"/>
                </a:solidFill>
              </a:rPr>
              <a:t>similar</a:t>
            </a:r>
            <a:r>
              <a:rPr lang="fr-FR" dirty="0">
                <a:solidFill>
                  <a:srgbClr val="FFC000"/>
                </a:solidFill>
              </a:rPr>
              <a:t> to TCR1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BC2DF00C-5CF2-744C-8571-BB93C6CD23D6}"/>
              </a:ext>
            </a:extLst>
          </p:cNvPr>
          <p:cNvPicPr/>
          <p:nvPr/>
        </p:nvPicPr>
        <p:blipFill rotWithShape="1">
          <a:blip r:embed="rId3"/>
          <a:srcRect l="1198" r="1" b="3529"/>
          <a:stretch/>
        </p:blipFill>
        <p:spPr bwMode="auto">
          <a:xfrm>
            <a:off x="3976778" y="1349535"/>
            <a:ext cx="4936237" cy="1299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53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1" grpId="0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22F4D22-1AB7-8F4E-A7C5-674AF08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Dipole Magnet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0C7ADD-3B94-5C41-BCB0-E59BE0746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1337786"/>
            <a:ext cx="3544142" cy="360366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DEF446-BFD5-0B48-8C9D-07DF48712533}"/>
              </a:ext>
            </a:extLst>
          </p:cNvPr>
          <p:cNvSpPr txBox="1"/>
          <p:nvPr/>
        </p:nvSpPr>
        <p:spPr>
          <a:xfrm>
            <a:off x="196839" y="5037018"/>
            <a:ext cx="3082895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fr-FR" b="1" dirty="0"/>
              <a:t>pbar </a:t>
            </a:r>
            <a:r>
              <a:rPr lang="fr-FR" b="1" dirty="0" err="1"/>
              <a:t>dipole</a:t>
            </a:r>
            <a:r>
              <a:rPr lang="fr-FR" b="1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no </a:t>
            </a:r>
            <a:r>
              <a:rPr lang="fr-FR" dirty="0" err="1"/>
              <a:t>chamber</a:t>
            </a: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rad. hard </a:t>
            </a:r>
            <a:r>
              <a:rPr lang="fr-FR" dirty="0" err="1"/>
              <a:t>coil</a:t>
            </a: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upper</a:t>
            </a:r>
            <a:r>
              <a:rPr lang="fr-FR" dirty="0"/>
              <a:t> </a:t>
            </a:r>
            <a:r>
              <a:rPr lang="fr-FR" dirty="0" err="1"/>
              <a:t>yoke</a:t>
            </a:r>
            <a:r>
              <a:rPr lang="fr-FR" dirty="0"/>
              <a:t> in parts &lt; 10 </a:t>
            </a:r>
            <a:r>
              <a:rPr lang="fr-FR" dirty="0" err="1"/>
              <a:t>t</a:t>
            </a: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connection</a:t>
            </a:r>
            <a:r>
              <a:rPr lang="fr-FR" dirty="0"/>
              <a:t> box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523774-F8DB-B549-9BCE-C311F1C668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40" y="1595098"/>
            <a:ext cx="4507471" cy="33463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E5B8AE5-100A-C74E-B2BF-BFB4EF312B64}"/>
              </a:ext>
            </a:extLst>
          </p:cNvPr>
          <p:cNvSpPr txBox="1"/>
          <p:nvPr/>
        </p:nvSpPr>
        <p:spPr>
          <a:xfrm>
            <a:off x="4498545" y="5037018"/>
            <a:ext cx="258275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fr-FR" dirty="0" err="1"/>
              <a:t>identical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CR </a:t>
            </a:r>
            <a:r>
              <a:rPr lang="fr-FR" dirty="0" err="1"/>
              <a:t>dipole</a:t>
            </a:r>
            <a:endParaRPr lang="fr-FR" dirty="0"/>
          </a:p>
        </p:txBody>
      </p:sp>
      <p:pic>
        <p:nvPicPr>
          <p:cNvPr id="8" name="Picture 2" descr="LayoutNew-4RefPkt_gr">
            <a:extLst>
              <a:ext uri="{FF2B5EF4-FFF2-40B4-BE49-F238E27FC236}">
                <a16:creationId xmlns:a16="http://schemas.microsoft.com/office/drawing/2014/main" id="{82632D36-62CB-4F4D-9AB1-6B31B613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9" y="4349527"/>
            <a:ext cx="8859731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410146-065F-894D-B347-07456639A9A6}"/>
              </a:ext>
            </a:extLst>
          </p:cNvPr>
          <p:cNvSpPr/>
          <p:nvPr/>
        </p:nvSpPr>
        <p:spPr>
          <a:xfrm>
            <a:off x="3116229" y="5395398"/>
            <a:ext cx="388189" cy="379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1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34972" y="8003894"/>
            <a:ext cx="509028" cy="133074"/>
          </a:xfrm>
        </p:spPr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436" y="8003894"/>
            <a:ext cx="579739" cy="133074"/>
          </a:xfrm>
        </p:spPr>
        <p:txBody>
          <a:bodyPr/>
          <a:lstStyle/>
          <a:p>
            <a:fld id="{7AA33901-66B9-4E21-BFCC-B76C7FE91582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92545" y="7997273"/>
            <a:ext cx="4562361" cy="130170"/>
          </a:xfrm>
        </p:spPr>
        <p:txBody>
          <a:bodyPr/>
          <a:lstStyle/>
          <a:p>
            <a:pPr algn="l"/>
            <a:r>
              <a:rPr lang="en-GB" dirty="0"/>
              <a:t>Klaus Knie, pLinac/pbar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280D01B-F570-E24E-B688-195F117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</p:spPr>
        <p:txBody>
          <a:bodyPr/>
          <a:lstStyle/>
          <a:p>
            <a:r>
              <a:rPr lang="de-DE" dirty="0"/>
              <a:t>Beam Instrumentation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7F478E-82B2-6F42-AE43-A843757C6C5F}"/>
              </a:ext>
            </a:extLst>
          </p:cNvPr>
          <p:cNvSpPr txBox="1"/>
          <p:nvPr/>
        </p:nvSpPr>
        <p:spPr>
          <a:xfrm>
            <a:off x="376383" y="1560945"/>
            <a:ext cx="8445582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2 </a:t>
            </a:r>
            <a:r>
              <a:rPr lang="fr-FR" dirty="0" err="1">
                <a:solidFill>
                  <a:srgbClr val="0070C0"/>
                </a:solidFill>
              </a:rPr>
              <a:t>screens</a:t>
            </a:r>
            <a:r>
              <a:rPr lang="fr-FR" dirty="0">
                <a:solidFill>
                  <a:srgbClr val="0070C0"/>
                </a:solidFill>
              </a:rPr>
              <a:t> and 4 </a:t>
            </a:r>
            <a:r>
              <a:rPr lang="fr-FR" dirty="0" err="1">
                <a:solidFill>
                  <a:srgbClr val="0070C0"/>
                </a:solidFill>
              </a:rPr>
              <a:t>BPMs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identical</a:t>
            </a:r>
            <a:r>
              <a:rPr lang="fr-FR" dirty="0">
                <a:solidFill>
                  <a:srgbClr val="0070C0"/>
                </a:solidFill>
              </a:rPr>
              <a:t> to TCR1/SFRS components </a:t>
            </a:r>
            <a:r>
              <a:rPr lang="fr-FR" dirty="0" err="1">
                <a:solidFill>
                  <a:srgbClr val="0070C0"/>
                </a:solidFill>
              </a:rPr>
              <a:t>needed</a:t>
            </a:r>
            <a:r>
              <a:rPr lang="fr-FR" dirty="0">
                <a:solidFill>
                  <a:srgbClr val="0070C0"/>
                </a:solidFill>
              </a:rPr>
              <a:t> for PS01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algn="l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0A86FB-C740-F54F-BF4D-F53641E8360D}"/>
              </a:ext>
            </a:extLst>
          </p:cNvPr>
          <p:cNvSpPr txBox="1"/>
          <p:nvPr/>
        </p:nvSpPr>
        <p:spPr>
          <a:xfrm rot="20175289">
            <a:off x="5955354" y="5163729"/>
            <a:ext cx="32512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b="1" i="1" dirty="0" err="1"/>
              <a:t>Presentation</a:t>
            </a:r>
            <a:r>
              <a:rPr lang="fr-FR" b="1" i="1" dirty="0"/>
              <a:t> by </a:t>
            </a:r>
            <a:br>
              <a:rPr lang="fr-FR" b="1" i="1" dirty="0"/>
            </a:br>
            <a:r>
              <a:rPr lang="fr-FR" b="1" i="1" dirty="0"/>
              <a:t>A. </a:t>
            </a:r>
            <a:r>
              <a:rPr lang="fr-FR" b="1" i="1" dirty="0" err="1"/>
              <a:t>Reiter</a:t>
            </a:r>
            <a:r>
              <a:rPr lang="fr-FR" b="1" i="1" dirty="0"/>
              <a:t> on Friday</a:t>
            </a:r>
          </a:p>
        </p:txBody>
      </p:sp>
      <p:pic>
        <p:nvPicPr>
          <p:cNvPr id="8" name="Picture 2" descr="D:\AndiPrograms\FastStone Capture\FileDump\ScreenShot00147.png">
            <a:extLst>
              <a:ext uri="{FF2B5EF4-FFF2-40B4-BE49-F238E27FC236}">
                <a16:creationId xmlns:a16="http://schemas.microsoft.com/office/drawing/2014/main" id="{C0D77CF5-104A-804C-BDFB-76AA75155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"/>
          <a:stretch/>
        </p:blipFill>
        <p:spPr bwMode="auto">
          <a:xfrm>
            <a:off x="4819270" y="2409645"/>
            <a:ext cx="3733800" cy="24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FAIR\FAIR_pBarTarget\Research&amp;Development\400mm_Diagnostics\SFRS_FREX_FRF3\ScreenShot00170.png">
            <a:extLst>
              <a:ext uri="{FF2B5EF4-FFF2-40B4-BE49-F238E27FC236}">
                <a16:creationId xmlns:a16="http://schemas.microsoft.com/office/drawing/2014/main" id="{BAD316F6-BD9D-294F-A136-6C91DAE2D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3" r="26498"/>
          <a:stretch/>
        </p:blipFill>
        <p:spPr bwMode="auto">
          <a:xfrm>
            <a:off x="181407" y="2521704"/>
            <a:ext cx="4490100" cy="405040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ADA2BE8-E805-E246-AE07-36301041DC84}"/>
              </a:ext>
            </a:extLst>
          </p:cNvPr>
          <p:cNvSpPr txBox="1"/>
          <p:nvPr/>
        </p:nvSpPr>
        <p:spPr>
          <a:xfrm>
            <a:off x="773500" y="3385610"/>
            <a:ext cx="1026243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00CC"/>
                </a:solidFill>
              </a:rPr>
              <a:t>SCR + BPM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33AA6D-5C06-4D43-A40E-353605AD5ED6}"/>
              </a:ext>
            </a:extLst>
          </p:cNvPr>
          <p:cNvSpPr txBox="1"/>
          <p:nvPr/>
        </p:nvSpPr>
        <p:spPr>
          <a:xfrm>
            <a:off x="773501" y="3671730"/>
            <a:ext cx="1026242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00CC"/>
                </a:solidFill>
              </a:rPr>
              <a:t>SCR + BPM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C10566E-8053-CD48-A181-44F7D2C5343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799743" y="3524110"/>
            <a:ext cx="908543" cy="365673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9D6EAB3-F6F5-6949-91FD-80FD8316C0F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799743" y="3810230"/>
            <a:ext cx="868264" cy="479602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5E2A3E5-1AA7-5744-813A-1529E6040CA3}"/>
              </a:ext>
            </a:extLst>
          </p:cNvPr>
          <p:cNvCxnSpPr/>
          <p:nvPr/>
        </p:nvCxnSpPr>
        <p:spPr>
          <a:xfrm>
            <a:off x="1682653" y="3019937"/>
            <a:ext cx="1072048" cy="365673"/>
          </a:xfrm>
          <a:prstGeom prst="straightConnector1">
            <a:avLst/>
          </a:prstGeom>
          <a:ln w="317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45A630F-13E0-314B-B9FE-C5B91BE3C3F8}"/>
              </a:ext>
            </a:extLst>
          </p:cNvPr>
          <p:cNvSpPr txBox="1"/>
          <p:nvPr/>
        </p:nvSpPr>
        <p:spPr>
          <a:xfrm>
            <a:off x="1002101" y="2872834"/>
            <a:ext cx="671979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00CC"/>
                </a:solidFill>
              </a:rPr>
              <a:t>2x BPM</a:t>
            </a:r>
          </a:p>
        </p:txBody>
      </p:sp>
    </p:spTree>
    <p:extLst>
      <p:ext uri="{BB962C8B-B14F-4D97-AF65-F5344CB8AC3E}">
        <p14:creationId xmlns:p14="http://schemas.microsoft.com/office/powerpoint/2010/main" val="16048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BF51A2F-4A1B-C84C-89BA-1B2EECA64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36124"/>
              </p:ext>
            </p:extLst>
          </p:nvPr>
        </p:nvGraphicFramePr>
        <p:xfrm>
          <a:off x="353264" y="1269821"/>
          <a:ext cx="8497439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298">
                  <a:extLst>
                    <a:ext uri="{9D8B030D-6E8A-4147-A177-3AD203B41FA5}">
                      <a16:colId xmlns:a16="http://schemas.microsoft.com/office/drawing/2014/main" val="3750302382"/>
                    </a:ext>
                  </a:extLst>
                </a:gridCol>
                <a:gridCol w="2001329">
                  <a:extLst>
                    <a:ext uri="{9D8B030D-6E8A-4147-A177-3AD203B41FA5}">
                      <a16:colId xmlns:a16="http://schemas.microsoft.com/office/drawing/2014/main" val="4052149192"/>
                    </a:ext>
                  </a:extLst>
                </a:gridCol>
                <a:gridCol w="1321663">
                  <a:extLst>
                    <a:ext uri="{9D8B030D-6E8A-4147-A177-3AD203B41FA5}">
                      <a16:colId xmlns:a16="http://schemas.microsoft.com/office/drawing/2014/main" val="3794744221"/>
                    </a:ext>
                  </a:extLst>
                </a:gridCol>
                <a:gridCol w="2862149">
                  <a:extLst>
                    <a:ext uri="{9D8B030D-6E8A-4147-A177-3AD203B41FA5}">
                      <a16:colId xmlns:a16="http://schemas.microsoft.com/office/drawing/2014/main" val="2482861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identical</a:t>
                      </a:r>
                      <a:r>
                        <a:rPr lang="fr-FR" dirty="0"/>
                        <a:t> to TCR1?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 </a:t>
                      </a:r>
                      <a:r>
                        <a:rPr lang="fr-FR" dirty="0" err="1"/>
                        <a:t>be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discussed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23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Dipole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✓,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Which</a:t>
                      </a:r>
                      <a:r>
                        <a:rPr lang="fr-FR" sz="1400" dirty="0"/>
                        <a:t> parts </a:t>
                      </a:r>
                      <a:r>
                        <a:rPr lang="fr-FR" sz="1400" dirty="0" err="1"/>
                        <a:t>can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produced</a:t>
                      </a:r>
                      <a:r>
                        <a:rPr lang="fr-FR" sz="1400" dirty="0"/>
                        <a:t> by BINP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38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Power </a:t>
                      </a:r>
                      <a:r>
                        <a:rPr lang="fr-FR" dirty="0" err="1"/>
                        <a:t>Supply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fr-FR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1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8 Wide Quads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now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6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  <a:r>
                        <a:rPr lang="fr-FR" dirty="0" err="1"/>
                        <a:t>Pulsed</a:t>
                      </a:r>
                      <a:r>
                        <a:rPr lang="fr-FR" dirty="0"/>
                        <a:t>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fr-FR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now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Chambers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✓</a:t>
                      </a:r>
                      <a:r>
                        <a:rPr lang="fr-FR" b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✘)</a:t>
                      </a:r>
                      <a:endParaRPr lang="fr-FR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now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ion </a:t>
                      </a:r>
                      <a:r>
                        <a:rPr lang="fr-FR" sz="1400" dirty="0" err="1"/>
                        <a:t>optics</a:t>
                      </a:r>
                      <a:r>
                        <a:rPr lang="fr-FR" sz="1400" dirty="0"/>
                        <a:t>: 3 of 8 </a:t>
                      </a:r>
                      <a:r>
                        <a:rPr lang="fr-FR" sz="1400" dirty="0" err="1"/>
                        <a:t>chambers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might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different</a:t>
                      </a:r>
                      <a:r>
                        <a:rPr lang="fr-FR" sz="1400" dirty="0"/>
                        <a:t> (star </a:t>
                      </a:r>
                      <a:r>
                        <a:rPr lang="fr-FR" sz="1400" dirty="0" err="1"/>
                        <a:t>shape</a:t>
                      </a:r>
                      <a:r>
                        <a:rPr lang="fr-FR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Sextupoles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ion </a:t>
                      </a:r>
                      <a:r>
                        <a:rPr lang="fr-FR" sz="1400" dirty="0" err="1"/>
                        <a:t>optics</a:t>
                      </a:r>
                      <a:r>
                        <a:rPr lang="fr-FR" sz="1400" dirty="0"/>
                        <a:t>: </a:t>
                      </a:r>
                      <a:r>
                        <a:rPr lang="fr-FR" sz="1400" dirty="0" err="1"/>
                        <a:t>number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unclear</a:t>
                      </a:r>
                      <a:r>
                        <a:rPr lang="fr-FR" sz="1400" dirty="0"/>
                        <a:t> (0-4)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3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  <a:r>
                        <a:rPr lang="fr-FR" dirty="0" err="1"/>
                        <a:t>Pulsed</a:t>
                      </a:r>
                      <a:r>
                        <a:rPr lang="fr-FR" dirty="0"/>
                        <a:t>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fr-FR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0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Steerers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number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unclear</a:t>
                      </a:r>
                      <a:r>
                        <a:rPr lang="fr-FR" sz="1400" dirty="0"/>
                        <a:t> (6-12),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4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/>
                        <a:t>  </a:t>
                      </a:r>
                      <a:r>
                        <a:rPr lang="fr-FR" b="0" dirty="0" err="1"/>
                        <a:t>Pulsed</a:t>
                      </a:r>
                      <a:r>
                        <a:rPr lang="fr-FR" b="0" dirty="0"/>
                        <a:t>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fr-FR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7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Rest</a:t>
                      </a:r>
                      <a:r>
                        <a:rPr lang="fr-FR" b="1" dirty="0"/>
                        <a:t>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fr-FR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Freeze</a:t>
                      </a:r>
                      <a:r>
                        <a:rPr lang="fr-FR" sz="1400" dirty="0"/>
                        <a:t> of IOL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9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Beam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Instr</a:t>
                      </a:r>
                      <a:r>
                        <a:rPr lang="fr-FR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62423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71DDAE-3648-9A4C-ADA3-C7FFD69A2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C3756C-D468-7F41-AFB1-CC5250188D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A33901-66B9-4E21-BFCC-B76C7FE91582}" type="datetime1">
              <a:rPr lang="en-US" noProof="0" smtClean="0"/>
              <a:t>5/24/20</a:t>
            </a:fld>
            <a:endParaRPr lang="en-GB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8CF1C1-B701-6F43-9668-A6DFFFE6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2DEFDC-5DF4-CF44-A004-B46D4489A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/>
              <a:t>Name of speaker / 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825717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271</Words>
  <Application>Microsoft Macintosh PowerPoint</Application>
  <PresentationFormat>Bildschirmpräsentation (4:3)</PresentationFormat>
  <Paragraphs>88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MAC-Template-V03</vt:lpstr>
      <vt:lpstr>pbar scope</vt:lpstr>
      <vt:lpstr>Sections of the pbar separator</vt:lpstr>
      <vt:lpstr>Magnets</vt:lpstr>
      <vt:lpstr>Dipole Magnet</vt:lpstr>
      <vt:lpstr>Beam Instrumentation </vt:lpstr>
      <vt:lpstr>Summary</vt:lpstr>
    </vt:vector>
  </TitlesOfParts>
  <Company>GSI Helmholzzentrum für Schwerionenforschung 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Microsoft Office-Benutzer</cp:lastModifiedBy>
  <cp:revision>60</cp:revision>
  <dcterms:created xsi:type="dcterms:W3CDTF">2017-05-03T12:35:34Z</dcterms:created>
  <dcterms:modified xsi:type="dcterms:W3CDTF">2020-05-24T19:12:45Z</dcterms:modified>
</cp:coreProperties>
</file>