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2" r:id="rId2"/>
    <p:sldId id="280" r:id="rId3"/>
    <p:sldId id="305" r:id="rId4"/>
    <p:sldId id="306" r:id="rId5"/>
    <p:sldId id="307" r:id="rId6"/>
    <p:sldId id="309" r:id="rId7"/>
    <p:sldId id="285" r:id="rId8"/>
    <p:sldId id="312" r:id="rId9"/>
    <p:sldId id="313" r:id="rId10"/>
  </p:sldIdLst>
  <p:sldSz cx="12801600" cy="9601200" type="A3"/>
  <p:notesSz cx="9926638" cy="6783388"/>
  <p:defaultTextStyle>
    <a:defPPr>
      <a:defRPr lang="en-US"/>
    </a:defPPr>
    <a:lvl1pPr marL="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85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710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56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41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271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126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5979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6834" algn="l" defTabSz="122171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7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4" autoAdjust="0"/>
    <p:restoredTop sz="96699" autoAdjust="0"/>
  </p:normalViewPr>
  <p:slideViewPr>
    <p:cSldViewPr>
      <p:cViewPr varScale="1">
        <p:scale>
          <a:sx n="83" d="100"/>
          <a:sy n="83" d="100"/>
        </p:scale>
        <p:origin x="1746" y="9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489" cy="339490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36" y="0"/>
            <a:ext cx="4301489" cy="339490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A8C7B938-9146-4E2B-9AAB-ADBBB3276041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49313"/>
            <a:ext cx="3049588" cy="2287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1" rIns="92601" bIns="4630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8" y="3265187"/>
            <a:ext cx="7940343" cy="2671079"/>
          </a:xfrm>
          <a:prstGeom prst="rect">
            <a:avLst/>
          </a:prstGeom>
        </p:spPr>
        <p:txBody>
          <a:bodyPr vert="horz" lIns="92601" tIns="46301" rIns="92601" bIns="4630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3898"/>
            <a:ext cx="4301489" cy="339490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36" y="6443898"/>
            <a:ext cx="4301489" cy="339490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BB57ED9F-BBF4-480A-8AF6-7C473851A9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7ED9F-BBF4-480A-8AF6-7C473851A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7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54612" y="1984016"/>
            <a:ext cx="12497220" cy="707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188" y="4542110"/>
            <a:ext cx="9250522" cy="1091812"/>
          </a:xfrm>
        </p:spPr>
        <p:txBody>
          <a:bodyPr anchor="b" anchorCtr="0">
            <a:noAutofit/>
          </a:bodyPr>
          <a:lstStyle>
            <a:lvl1pPr algn="ctr">
              <a:defRPr sz="50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818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66666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65728" y="9310255"/>
            <a:ext cx="4719782" cy="2909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4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Haik Simon / FAIR-BINP Workshop, Video-conference, 25-29 May,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9257375"/>
            <a:ext cx="12801600" cy="35784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1591" y="2030961"/>
            <a:ext cx="11496568" cy="6865019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50989" y="9173702"/>
            <a:ext cx="1042857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495582"/>
            <a:ext cx="128016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110258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131527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9253819"/>
            <a:ext cx="357840" cy="3578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 defTabSz="640003"/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940638" y="9173702"/>
            <a:ext cx="1187724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 defTabSz="640003">
              <a:defRPr sz="14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91591" y="9171522"/>
            <a:ext cx="9347008" cy="5000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 defTabSz="640003">
              <a:defRPr sz="14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8" y="357309"/>
            <a:ext cx="921717" cy="768097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1" y="363708"/>
            <a:ext cx="1889322" cy="6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</p:sldLayoutIdLst>
  <p:hf hdr="0" dt="0"/>
  <p:txStyles>
    <p:titleStyle>
      <a:lvl1pPr algn="l" defTabSz="640003" rtl="0" eaLnBrk="1" latinLnBrk="0" hangingPunct="1">
        <a:spcBef>
          <a:spcPct val="0"/>
        </a:spcBef>
        <a:buNone/>
        <a:defRPr sz="3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80003" indent="-480003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3400" kern="1200">
          <a:solidFill>
            <a:srgbClr val="333333"/>
          </a:solidFill>
          <a:latin typeface="Arial"/>
          <a:ea typeface="+mn-ea"/>
          <a:cs typeface="Arial"/>
        </a:defRPr>
      </a:lvl1pPr>
      <a:lvl2pPr marL="1040005" indent="-40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800" kern="1200">
          <a:solidFill>
            <a:srgbClr val="333333"/>
          </a:solidFill>
          <a:latin typeface="Arial"/>
          <a:ea typeface="+mn-ea"/>
          <a:cs typeface="Arial"/>
        </a:defRPr>
      </a:lvl2pPr>
      <a:lvl3pPr marL="1600008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500" kern="1200">
          <a:solidFill>
            <a:srgbClr val="333333"/>
          </a:solidFill>
          <a:latin typeface="Arial"/>
          <a:ea typeface="+mn-ea"/>
          <a:cs typeface="Arial"/>
        </a:defRPr>
      </a:lvl3pPr>
      <a:lvl4pPr marL="2240011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200" kern="1200">
          <a:solidFill>
            <a:srgbClr val="333333"/>
          </a:solidFill>
          <a:latin typeface="Arial"/>
          <a:ea typeface="+mn-ea"/>
          <a:cs typeface="Arial"/>
        </a:defRPr>
      </a:lvl4pPr>
      <a:lvl5pPr marL="2880014" indent="-320002" algn="l" defTabSz="640003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3520017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64000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64000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39" y="4152528"/>
            <a:ext cx="9250522" cy="1091812"/>
          </a:xfrm>
        </p:spPr>
        <p:txBody>
          <a:bodyPr/>
          <a:lstStyle/>
          <a:p>
            <a:r>
              <a:rPr lang="en-US"/>
              <a:t>Super-FRS requirements to reach intermediate results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633922"/>
            <a:ext cx="8961120" cy="103888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Haik Simon</a:t>
            </a:r>
          </a:p>
          <a:p>
            <a:r>
              <a:rPr lang="en-GB" dirty="0" smtClean="0"/>
              <a:t>FAIR</a:t>
            </a:r>
            <a:r>
              <a:rPr lang="de-DE" dirty="0" smtClean="0"/>
              <a:t>-</a:t>
            </a:r>
            <a:r>
              <a:rPr lang="en-GB" dirty="0" smtClean="0"/>
              <a:t>BINP Workshop</a:t>
            </a:r>
            <a:br>
              <a:rPr lang="en-GB" dirty="0" smtClean="0"/>
            </a:br>
            <a:r>
              <a:rPr lang="en-GB" dirty="0" smtClean="0"/>
              <a:t>May 25</a:t>
            </a:r>
            <a:r>
              <a:rPr lang="de-DE" dirty="0" smtClean="0"/>
              <a:t>-29, 2020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Delivery Matrix </a:t>
            </a:r>
            <a:r>
              <a:rPr lang="en-GB" sz="4400" dirty="0" smtClean="0">
                <a:solidFill>
                  <a:srgbClr val="C00000"/>
                </a:solidFill>
              </a:rPr>
              <a:t>Nov. 2019</a:t>
            </a:r>
            <a:endParaRPr lang="en-GB" sz="44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4096" y="1776264"/>
            <a:ext cx="12668250" cy="541401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91593" y="9149466"/>
            <a:ext cx="9347008" cy="500020"/>
          </a:xfrm>
        </p:spPr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2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80720" y="1776264"/>
            <a:ext cx="0" cy="5400600"/>
          </a:xfrm>
          <a:prstGeom prst="line">
            <a:avLst/>
          </a:prstGeom>
          <a:ln w="762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744800" y="4728592"/>
            <a:ext cx="28803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176664" y="4266000"/>
            <a:ext cx="288032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0600" y="5016624"/>
            <a:ext cx="23762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2000" smtClean="0">
                <a:solidFill>
                  <a:srgbClr val="C00000"/>
                </a:solidFill>
              </a:rPr>
              <a:t>FAT First </a:t>
            </a:r>
            <a:r>
              <a:rPr lang="en-GB" sz="2000" dirty="0" smtClean="0">
                <a:solidFill>
                  <a:srgbClr val="C00000"/>
                </a:solidFill>
              </a:rPr>
              <a:t>of 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5712" y="4485888"/>
            <a:ext cx="2397216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GB" sz="2000" dirty="0" smtClean="0">
                <a:solidFill>
                  <a:srgbClr val="C00000"/>
                </a:solidFill>
              </a:rPr>
              <a:t>FDR First of Series</a:t>
            </a:r>
          </a:p>
        </p:txBody>
      </p:sp>
    </p:spTree>
    <p:extLst>
      <p:ext uri="{BB962C8B-B14F-4D97-AF65-F5344CB8AC3E}">
        <p14:creationId xmlns:p14="http://schemas.microsoft.com/office/powerpoint/2010/main" val="1000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Overview components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84" y="1928523"/>
            <a:ext cx="11609188" cy="65489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6184" y="2928392"/>
            <a:ext cx="11609188" cy="57606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840284" y="4080520"/>
            <a:ext cx="11609188" cy="57606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856184" y="5837590"/>
            <a:ext cx="11609188" cy="907226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856184" y="2326450"/>
            <a:ext cx="11609188" cy="24190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856184" y="3783862"/>
            <a:ext cx="2304256" cy="28803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3137106" y="3763797"/>
            <a:ext cx="6144014" cy="308097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856184" y="4944616"/>
            <a:ext cx="11609188" cy="576064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Overview components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91" y="1368103"/>
            <a:ext cx="11618713" cy="7722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382" y="2352328"/>
            <a:ext cx="11609188" cy="279406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607008" y="1776264"/>
            <a:ext cx="11609188" cy="24190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15634" y="3513082"/>
            <a:ext cx="11609188" cy="2794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76778" y="2640360"/>
            <a:ext cx="11609188" cy="2794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576778" y="3809739"/>
            <a:ext cx="11609188" cy="282407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576778" y="4397430"/>
            <a:ext cx="11609188" cy="889974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0856670" y="5261317"/>
            <a:ext cx="1322488" cy="2794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576778" y="6736190"/>
            <a:ext cx="11609188" cy="2794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559526" y="7312253"/>
            <a:ext cx="11609188" cy="890183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/>
        </p:nvSpPr>
        <p:spPr>
          <a:xfrm>
            <a:off x="559526" y="7024220"/>
            <a:ext cx="11609188" cy="28803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589756" y="8196601"/>
            <a:ext cx="11609188" cy="267782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10865296" y="8481634"/>
            <a:ext cx="1322488" cy="2794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1593" y="378002"/>
            <a:ext cx="8218575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Potential resource issue?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152328" y="8036938"/>
            <a:ext cx="69621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All delays seem to be related to the design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Prioritization of resources?</a:t>
            </a:r>
            <a:endParaRPr lang="de-DE" sz="2800" dirty="0">
              <a:solidFill>
                <a:srgbClr val="C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99354"/>
              </p:ext>
            </p:extLst>
          </p:nvPr>
        </p:nvGraphicFramePr>
        <p:xfrm>
          <a:off x="280120" y="2064296"/>
          <a:ext cx="12169352" cy="5042938"/>
        </p:xfrm>
        <a:graphic>
          <a:graphicData uri="http://schemas.openxmlformats.org/drawingml/2006/table">
            <a:tbl>
              <a:tblPr/>
              <a:tblGrid>
                <a:gridCol w="3349633">
                  <a:extLst>
                    <a:ext uri="{9D8B030D-6E8A-4147-A177-3AD203B41FA5}">
                      <a16:colId xmlns:a16="http://schemas.microsoft.com/office/drawing/2014/main" val="210743508"/>
                    </a:ext>
                  </a:extLst>
                </a:gridCol>
                <a:gridCol w="5876548">
                  <a:extLst>
                    <a:ext uri="{9D8B030D-6E8A-4147-A177-3AD203B41FA5}">
                      <a16:colId xmlns:a16="http://schemas.microsoft.com/office/drawing/2014/main" val="1599889413"/>
                    </a:ext>
                  </a:extLst>
                </a:gridCol>
                <a:gridCol w="1513211">
                  <a:extLst>
                    <a:ext uri="{9D8B030D-6E8A-4147-A177-3AD203B41FA5}">
                      <a16:colId xmlns:a16="http://schemas.microsoft.com/office/drawing/2014/main" val="2950782337"/>
                    </a:ext>
                  </a:extLst>
                </a:gridCol>
                <a:gridCol w="1429960">
                  <a:extLst>
                    <a:ext uri="{9D8B030D-6E8A-4147-A177-3AD203B41FA5}">
                      <a16:colId xmlns:a16="http://schemas.microsoft.com/office/drawing/2014/main" val="1045104448"/>
                    </a:ext>
                  </a:extLst>
                </a:gridCol>
              </a:tblGrid>
              <a:tr h="332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GB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Milestone</a:t>
                      </a:r>
                      <a:endParaRPr lang="en-GB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date</a:t>
                      </a:r>
                      <a:endParaRPr lang="en-GB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date</a:t>
                      </a:r>
                      <a:endParaRPr lang="en-GB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6319"/>
                  </a:ext>
                </a:extLst>
              </a:tr>
              <a:tr h="332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dipoles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accepted (M7) (payment associate)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16/12/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025047"/>
                  </a:ext>
                </a:extLst>
              </a:tr>
              <a:tr h="6966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dipoles chambers R&amp;D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 meeting: preliminary 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design 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(PDR) with preliminary 3D-Model (payment associated)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20/05/2020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94410"/>
                  </a:ext>
                </a:extLst>
              </a:tr>
              <a:tr h="332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Multipoles R&amp;D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Mid-term report R&amp;D (after 3 months) </a:t>
                      </a:r>
                      <a:b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(acceptance of IK – mechanical design)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24204"/>
                  </a:ext>
                </a:extLst>
              </a:tr>
              <a:tr h="316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Standard-Dipoles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FoS accepted (M6)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28/11/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27276"/>
                  </a:ext>
                </a:extLst>
              </a:tr>
              <a:tr h="316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Standard-Dipoles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FoS accepted (M7)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20/02/2020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43661"/>
                  </a:ext>
                </a:extLst>
              </a:tr>
              <a:tr h="316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Standard-Dipoles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accepted (M6)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26/03/2020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46946"/>
                  </a:ext>
                </a:extLst>
              </a:tr>
              <a:tr h="332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Standard-Dipoles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 FoS </a:t>
                      </a:r>
                      <a:r>
                        <a:rPr lang="en-GB" sz="18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accepted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(M9)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30/04/2020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31852"/>
                  </a:ext>
                </a:extLst>
              </a:tr>
              <a:tr h="316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M7 FoS diagnostic chamber (payment associate)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18557"/>
                  </a:ext>
                </a:extLst>
              </a:tr>
              <a:tr h="316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accepted (M6) (payment associate)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21/12/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13844"/>
                  </a:ext>
                </a:extLst>
              </a:tr>
              <a:tr h="316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 FoS diagnostic chamber (payment associate)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40672"/>
                  </a:ext>
                </a:extLst>
              </a:tr>
              <a:tr h="332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accepted (M7) (payment associate)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31/03/2020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52138"/>
                  </a:ext>
                </a:extLst>
              </a:tr>
              <a:tr h="3324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 Branched-Dipoles Chambers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M4 - contract - vacuum chamber sc branched dipoles </a:t>
                      </a:r>
                      <a:b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8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(design issue)</a:t>
                      </a:r>
                      <a:endParaRPr lang="en-GB" sz="1800" b="0" i="0" u="none" strike="noStrike" baseline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5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12" y="264096"/>
            <a:ext cx="8602056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Status of vacuum components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81795" y="2330354"/>
            <a:ext cx="2896445" cy="1341668"/>
            <a:chOff x="591592" y="2294284"/>
            <a:chExt cx="3149420" cy="1533358"/>
          </a:xfrm>
        </p:grpSpPr>
        <p:grpSp>
          <p:nvGrpSpPr>
            <p:cNvPr id="10" name="Gruppieren 27"/>
            <p:cNvGrpSpPr/>
            <p:nvPr/>
          </p:nvGrpSpPr>
          <p:grpSpPr>
            <a:xfrm>
              <a:off x="591592" y="2294284"/>
              <a:ext cx="3149420" cy="1533358"/>
              <a:chOff x="9036497" y="2157590"/>
              <a:chExt cx="2219859" cy="1038225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6497" y="2157590"/>
                <a:ext cx="1776412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2909" y="2316703"/>
                <a:ext cx="443447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2008312" y="3502468"/>
              <a:ext cx="720080" cy="311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2834" y="3519220"/>
            <a:ext cx="23936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late, but still ok</a:t>
            </a:r>
            <a:endParaRPr lang="de-DE" sz="2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57" y="2381998"/>
            <a:ext cx="3453271" cy="1614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8187" y="1830795"/>
            <a:ext cx="4358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NC-dipole chamber R&amp;D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08357" y="1833422"/>
            <a:ext cx="5279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SC-standard dipole chambers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91208" y="3970819"/>
            <a:ext cx="7638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C00000"/>
                </a:solidFill>
              </a:rPr>
              <a:t>Pre-assembly FoS dipole:       Q1/Q2 2021</a:t>
            </a:r>
          </a:p>
          <a:p>
            <a:r>
              <a:rPr lang="en-GB" sz="2600" b="1" dirty="0" smtClean="0">
                <a:solidFill>
                  <a:schemeClr val="tx2"/>
                </a:solidFill>
              </a:rPr>
              <a:t>Logistic issue (~ 60 tons/magnet)</a:t>
            </a:r>
            <a:endParaRPr lang="en-GB" sz="2600" b="1" dirty="0">
              <a:solidFill>
                <a:schemeClr val="tx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96744" y="5438130"/>
            <a:ext cx="5956308" cy="1792655"/>
            <a:chOff x="3113325" y="6070479"/>
            <a:chExt cx="5956308" cy="17926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t="58058"/>
            <a:stretch/>
          </p:blipFill>
          <p:spPr>
            <a:xfrm>
              <a:off x="3113325" y="6456784"/>
              <a:ext cx="5956308" cy="140635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5400000">
              <a:off x="5404597" y="6520461"/>
              <a:ext cx="720080" cy="311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 rot="5975877">
              <a:off x="3916526" y="6274593"/>
              <a:ext cx="720080" cy="311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" name="Rectangle 21"/>
            <p:cNvSpPr/>
            <p:nvPr/>
          </p:nvSpPr>
          <p:spPr>
            <a:xfrm rot="5196429">
              <a:off x="7552929" y="6662111"/>
              <a:ext cx="720080" cy="298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6418465" y="5989361"/>
              <a:ext cx="720080" cy="13740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896744" y="5474774"/>
            <a:ext cx="5378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SC-branched dipole chambers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96744" y="7068269"/>
            <a:ext cx="595630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/>
              <a:t>Contract not finalised due to </a:t>
            </a:r>
            <a:r>
              <a:rPr lang="en-GB" sz="2600" dirty="0" smtClean="0">
                <a:solidFill>
                  <a:srgbClr val="C00000"/>
                </a:solidFill>
              </a:rPr>
              <a:t>potential</a:t>
            </a:r>
            <a:r>
              <a:rPr lang="en-GB" sz="2600" dirty="0" smtClean="0"/>
              <a:t> design issue. Production(s) to be scheduled in accordance to magnet delivery schedule</a:t>
            </a:r>
            <a:endParaRPr lang="de-DE" sz="2600" dirty="0"/>
          </a:p>
        </p:txBody>
      </p:sp>
      <p:sp>
        <p:nvSpPr>
          <p:cNvPr id="27" name="Rectangle 26"/>
          <p:cNvSpPr/>
          <p:nvPr/>
        </p:nvSpPr>
        <p:spPr>
          <a:xfrm>
            <a:off x="9476925" y="2361672"/>
            <a:ext cx="3270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Apparent slight delay: </a:t>
            </a:r>
          </a:p>
          <a:p>
            <a:r>
              <a:rPr lang="en-GB" dirty="0" smtClean="0"/>
              <a:t>FoS design (02/2020) not ready</a:t>
            </a:r>
          </a:p>
          <a:p>
            <a:r>
              <a:rPr lang="en-GB" dirty="0" smtClean="0"/>
              <a:t>FAT </a:t>
            </a:r>
            <a:r>
              <a:rPr lang="en-GB" dirty="0"/>
              <a:t>FoS </a:t>
            </a:r>
            <a:r>
              <a:rPr lang="en-GB" dirty="0" smtClean="0"/>
              <a:t>(04/2020): ?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04" y="5142441"/>
            <a:ext cx="1503868" cy="134219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8104" y="4449665"/>
            <a:ext cx="3821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Diagnostic chambers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5452" y="4944616"/>
            <a:ext cx="4066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elay: </a:t>
            </a:r>
          </a:p>
          <a:p>
            <a:r>
              <a:rPr lang="en-GB" dirty="0" smtClean="0"/>
              <a:t>FoS design  </a:t>
            </a:r>
            <a:br>
              <a:rPr lang="en-GB" dirty="0" smtClean="0"/>
            </a:br>
            <a:r>
              <a:rPr lang="en-GB" dirty="0" smtClean="0"/>
              <a:t>( 09/2019 </a:t>
            </a:r>
            <a:r>
              <a:rPr lang="en-GB" dirty="0" smtClean="0">
                <a:sym typeface="Wingdings" panose="05000000000000000000" pitchFamily="2" charset="2"/>
              </a:rPr>
              <a:t> ~ today </a:t>
            </a:r>
            <a:r>
              <a:rPr lang="en-GB" dirty="0" smtClean="0"/>
              <a:t>)</a:t>
            </a:r>
          </a:p>
          <a:p>
            <a:r>
              <a:rPr lang="en-GB" dirty="0" smtClean="0"/>
              <a:t>FAT </a:t>
            </a:r>
            <a:r>
              <a:rPr lang="en-GB" dirty="0"/>
              <a:t>FoS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( 02/2020 </a:t>
            </a:r>
            <a:r>
              <a:rPr lang="en-GB" dirty="0" smtClean="0">
                <a:sym typeface="Wingdings" panose="05000000000000000000" pitchFamily="2" charset="2"/>
              </a:rPr>
              <a:t>   ?   material procurements started </a:t>
            </a:r>
            <a:r>
              <a:rPr lang="en-GB" dirty="0" smtClean="0"/>
              <a:t>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b="37214"/>
          <a:stretch/>
        </p:blipFill>
        <p:spPr>
          <a:xfrm>
            <a:off x="3315528" y="7165789"/>
            <a:ext cx="1816405" cy="20528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08112" y="7165789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BPM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8112" y="7650722"/>
            <a:ext cx="37919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Necessary design adaptations may still delay the contract finalization</a:t>
            </a:r>
            <a:endParaRPr lang="de-DE" sz="2600" dirty="0"/>
          </a:p>
        </p:txBody>
      </p:sp>
      <p:sp>
        <p:nvSpPr>
          <p:cNvPr id="4" name="Oval 3"/>
          <p:cNvSpPr/>
          <p:nvPr/>
        </p:nvSpPr>
        <p:spPr>
          <a:xfrm>
            <a:off x="8588629" y="6488880"/>
            <a:ext cx="284200" cy="300364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528773" y="8833048"/>
            <a:ext cx="5352747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chemeClr val="tx2"/>
                </a:solidFill>
              </a:rPr>
              <a:t>Few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remaining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contracts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standard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err="1" smtClean="0">
                <a:solidFill>
                  <a:schemeClr val="tx2"/>
                </a:solidFill>
              </a:rPr>
              <a:t>components</a:t>
            </a:r>
            <a:r>
              <a:rPr lang="de-DE" dirty="0" smtClean="0">
                <a:solidFill>
                  <a:schemeClr val="tx2"/>
                </a:solidFill>
              </a:rPr>
              <a:t> on </a:t>
            </a:r>
            <a:r>
              <a:rPr lang="de-DE" dirty="0" err="1" smtClean="0">
                <a:solidFill>
                  <a:schemeClr val="tx2"/>
                </a:solidFill>
              </a:rPr>
              <a:t>their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way</a:t>
            </a:r>
            <a:r>
              <a:rPr lang="de-DE" dirty="0" smtClean="0">
                <a:solidFill>
                  <a:schemeClr val="tx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60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51" y="6526784"/>
            <a:ext cx="6130592" cy="25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r="7863"/>
          <a:stretch/>
        </p:blipFill>
        <p:spPr bwMode="auto">
          <a:xfrm>
            <a:off x="7418319" y="1902192"/>
            <a:ext cx="4439056" cy="390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4"/>
          <p:cNvSpPr txBox="1"/>
          <p:nvPr/>
        </p:nvSpPr>
        <p:spPr>
          <a:xfrm>
            <a:off x="6810796" y="2437303"/>
            <a:ext cx="1334148" cy="51706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dirty="0">
                <a:latin typeface="Arial"/>
                <a:cs typeface="Arial"/>
              </a:rPr>
              <a:t>≈95 ton</a:t>
            </a:r>
            <a:endParaRPr lang="de-DE" sz="2520" dirty="0"/>
          </a:p>
        </p:txBody>
      </p:sp>
      <p:sp>
        <p:nvSpPr>
          <p:cNvPr id="33" name="Textfeld 38"/>
          <p:cNvSpPr txBox="1"/>
          <p:nvPr/>
        </p:nvSpPr>
        <p:spPr>
          <a:xfrm>
            <a:off x="8698528" y="8277562"/>
            <a:ext cx="2026569" cy="517065"/>
          </a:xfrm>
          <a:prstGeom prst="rect">
            <a:avLst/>
          </a:prstGeom>
          <a:solidFill>
            <a:srgbClr val="CCFFFF"/>
          </a:solidFill>
          <a:ln>
            <a:solidFill>
              <a:srgbClr val="FFFFCC"/>
            </a:solidFill>
          </a:ln>
        </p:spPr>
        <p:txBody>
          <a:bodyPr vert="horz" wrap="square" lIns="128016" tIns="64008" rIns="128016" bIns="64008" rtlCol="0" anchor="t">
            <a:spAutoFit/>
          </a:bodyPr>
          <a:lstStyle/>
          <a:p>
            <a:pPr algn="l"/>
            <a:r>
              <a:rPr lang="en-GB" sz="2520" dirty="0">
                <a:latin typeface="Arial"/>
                <a:cs typeface="Arial"/>
              </a:rPr>
              <a:t>Target Area</a:t>
            </a:r>
            <a:endParaRPr lang="en-GB" sz="252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6218" y="2101191"/>
            <a:ext cx="7119659" cy="2257010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Detailed specs released </a:t>
            </a:r>
            <a:endParaRPr lang="en-US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MIC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ordered by FAIR </a:t>
            </a:r>
            <a:endParaRPr lang="en-US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  <a:cs typeface="Times New Roman" pitchFamily="18" charset="0"/>
              </a:rPr>
              <a:t>Contract signed on 15/03/2019</a:t>
            </a:r>
          </a:p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  <a:cs typeface="Times New Roman" pitchFamily="18" charset="0"/>
              </a:rPr>
              <a:t>Conceptual Design </a:t>
            </a:r>
            <a:r>
              <a:rPr lang="en-US" dirty="0" smtClean="0">
                <a:latin typeface="+mn-lt"/>
                <a:cs typeface="Times New Roman" pitchFamily="18" charset="0"/>
              </a:rPr>
              <a:t>Review (02/03/2020)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96938" algn="l"/>
                <a:tab pos="1346200" algn="l"/>
                <a:tab pos="143192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Final Design Review: expected on 09/2020 (delay: 9 months)                </a:t>
            </a:r>
            <a: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en-US" dirty="0" smtClean="0">
              <a:solidFill>
                <a:srgbClr val="C00000"/>
              </a:solidFill>
              <a:latin typeface="+mn-lt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00225" y="264096"/>
            <a:ext cx="8602056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Status of NC dipoles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225" y="5301090"/>
            <a:ext cx="55659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Issue: </a:t>
            </a:r>
            <a:r>
              <a:rPr lang="en-US" sz="2600" dirty="0" smtClean="0">
                <a:solidFill>
                  <a:srgbClr val="C00000"/>
                </a:solidFill>
              </a:rPr>
              <a:t>purchase of iron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Originally planned </a:t>
            </a:r>
            <a:r>
              <a:rPr lang="en-US" sz="2600" dirty="0" smtClean="0"/>
              <a:t>purchasing </a:t>
            </a:r>
            <a:r>
              <a:rPr lang="en-US" sz="2600" b="1" u="sng" dirty="0" smtClean="0">
                <a:solidFill>
                  <a:schemeClr val="tx2"/>
                </a:solidFill>
              </a:rPr>
              <a:t>together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with </a:t>
            </a:r>
            <a:r>
              <a:rPr lang="en-US" sz="2600" dirty="0" smtClean="0">
                <a:solidFill>
                  <a:srgbClr val="C00000"/>
                </a:solidFill>
              </a:rPr>
              <a:t>nc multipoles </a:t>
            </a:r>
            <a:r>
              <a:rPr lang="en-US" sz="2600" dirty="0" smtClean="0"/>
              <a:t>may not occur. 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smtClean="0">
                <a:solidFill>
                  <a:srgbClr val="C00000"/>
                </a:solidFill>
              </a:rPr>
              <a:t>Cost of iron would be higher than expected</a:t>
            </a:r>
          </a:p>
          <a:p>
            <a:r>
              <a:rPr lang="en-US" sz="2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smtClean="0">
                <a:solidFill>
                  <a:srgbClr val="C00000"/>
                </a:solidFill>
              </a:rPr>
              <a:t>purchasing strategy affects real cost of nc dipoles </a:t>
            </a:r>
            <a:r>
              <a:rPr lang="en-US" sz="2600" b="1" u="sng" dirty="0" smtClean="0">
                <a:solidFill>
                  <a:srgbClr val="C00000"/>
                </a:solidFill>
              </a:rPr>
              <a:t>and</a:t>
            </a:r>
            <a:r>
              <a:rPr lang="en-US" sz="2600" dirty="0" smtClean="0">
                <a:solidFill>
                  <a:srgbClr val="C00000"/>
                </a:solidFill>
              </a:rPr>
              <a:t> multipoles!</a:t>
            </a:r>
            <a:endParaRPr lang="de-DE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91590" y="9171522"/>
            <a:ext cx="11929889" cy="500020"/>
          </a:xfrm>
        </p:spPr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cxnSp>
        <p:nvCxnSpPr>
          <p:cNvPr id="38" name="Gerade Verbindung mit Pfeil 31"/>
          <p:cNvCxnSpPr/>
          <p:nvPr/>
        </p:nvCxnSpPr>
        <p:spPr>
          <a:xfrm>
            <a:off x="8517835" y="5405467"/>
            <a:ext cx="892503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3"/>
          <a:stretch/>
        </p:blipFill>
        <p:spPr bwMode="auto">
          <a:xfrm>
            <a:off x="8628281" y="5279300"/>
            <a:ext cx="4118744" cy="30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Grafik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-2370" r="13952" b="2370"/>
          <a:stretch/>
        </p:blipFill>
        <p:spPr bwMode="auto">
          <a:xfrm>
            <a:off x="6724679" y="6114096"/>
            <a:ext cx="2448273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feld 27"/>
          <p:cNvSpPr txBox="1"/>
          <p:nvPr/>
        </p:nvSpPr>
        <p:spPr>
          <a:xfrm>
            <a:off x="8632716" y="8577445"/>
            <a:ext cx="1334148" cy="51706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dirty="0">
                <a:latin typeface="Arial"/>
                <a:cs typeface="Arial"/>
              </a:rPr>
              <a:t>≈30 ton</a:t>
            </a:r>
            <a:endParaRPr lang="de-DE" sz="2520" dirty="0"/>
          </a:p>
        </p:txBody>
      </p:sp>
      <p:sp>
        <p:nvSpPr>
          <p:cNvPr id="44" name="Textfeld 33"/>
          <p:cNvSpPr txBox="1"/>
          <p:nvPr/>
        </p:nvSpPr>
        <p:spPr>
          <a:xfrm>
            <a:off x="11330556" y="8014430"/>
            <a:ext cx="1334148" cy="51706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vert="horz" wrap="none" lIns="128016" tIns="64008" rIns="128016" bIns="64008" rtlCol="0" anchor="t">
            <a:spAutoFit/>
          </a:bodyPr>
          <a:lstStyle/>
          <a:p>
            <a:pPr algn="l"/>
            <a:r>
              <a:rPr lang="de-DE" sz="2520" dirty="0">
                <a:latin typeface="Arial"/>
                <a:cs typeface="Arial"/>
              </a:rPr>
              <a:t>≈30 ton</a:t>
            </a:r>
            <a:endParaRPr lang="de-DE" sz="252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81" y="308748"/>
            <a:ext cx="4027670" cy="26168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797364" y="3122293"/>
            <a:ext cx="4949661" cy="1968865"/>
            <a:chOff x="6299989" y="3008112"/>
            <a:chExt cx="6130592" cy="2526376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989" y="3008112"/>
              <a:ext cx="6130592" cy="2526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Ellipse 23"/>
            <p:cNvSpPr>
              <a:spLocks noChangeAspect="1"/>
            </p:cNvSpPr>
            <p:nvPr/>
          </p:nvSpPr>
          <p:spPr>
            <a:xfrm>
              <a:off x="11729392" y="3551608"/>
              <a:ext cx="464454" cy="100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3360"/>
            </a:p>
          </p:txBody>
        </p:sp>
        <p:sp>
          <p:nvSpPr>
            <p:cNvPr id="48" name="Ellipse 23"/>
            <p:cNvSpPr>
              <a:spLocks noChangeAspect="1"/>
            </p:cNvSpPr>
            <p:nvPr/>
          </p:nvSpPr>
          <p:spPr>
            <a:xfrm>
              <a:off x="7937748" y="3897102"/>
              <a:ext cx="392495" cy="100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3360"/>
            </a:p>
          </p:txBody>
        </p:sp>
        <p:sp>
          <p:nvSpPr>
            <p:cNvPr id="50" name="Ellipse 23"/>
            <p:cNvSpPr>
              <a:spLocks noChangeAspect="1"/>
            </p:cNvSpPr>
            <p:nvPr/>
          </p:nvSpPr>
          <p:spPr>
            <a:xfrm>
              <a:off x="7581734" y="4029156"/>
              <a:ext cx="449403" cy="100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3360"/>
            </a:p>
          </p:txBody>
        </p:sp>
        <p:sp>
          <p:nvSpPr>
            <p:cNvPr id="51" name="Ellipse 23"/>
            <p:cNvSpPr>
              <a:spLocks noChangeAspect="1"/>
            </p:cNvSpPr>
            <p:nvPr/>
          </p:nvSpPr>
          <p:spPr>
            <a:xfrm>
              <a:off x="6976864" y="4152818"/>
              <a:ext cx="564382" cy="100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3360"/>
            </a:p>
          </p:txBody>
        </p:sp>
        <p:sp>
          <p:nvSpPr>
            <p:cNvPr id="52" name="Ellipse 23"/>
            <p:cNvSpPr>
              <a:spLocks noChangeAspect="1"/>
            </p:cNvSpPr>
            <p:nvPr/>
          </p:nvSpPr>
          <p:spPr>
            <a:xfrm>
              <a:off x="6611510" y="4271300"/>
              <a:ext cx="614210" cy="10080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3360"/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07179" y="2192057"/>
            <a:ext cx="8763943" cy="5474563"/>
          </a:xfrm>
          <a:prstGeom prst="rect">
            <a:avLst/>
          </a:prstGeom>
          <a:noFill/>
          <a:ln>
            <a:noFill/>
          </a:ln>
          <a:extLst/>
        </p:spPr>
        <p:txBody>
          <a:bodyPr lIns="126000" tIns="85176" rIns="126000" bIns="63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02400" indent="-302400" defTabSz="64008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R&amp;D contract signed on 16/09/2019</a:t>
            </a:r>
          </a:p>
          <a:p>
            <a:pPr defTabSz="640080" eaLnBrk="1" hangingPunct="1">
              <a:lnSpc>
                <a:spcPct val="110000"/>
              </a:lnSpc>
            </a:pPr>
            <a:endParaRPr lang="en-GB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R&amp;D first results basis for closure of IKC due on 11/2019</a:t>
            </a:r>
          </a:p>
          <a:p>
            <a:pPr defTabSz="640080" eaLnBrk="1" hangingPunct="1">
              <a:lnSpc>
                <a:spcPct val="110000"/>
              </a:lnSpc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IKC Contract signature expected Q4/2019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End of R&amp;D (CDR): March 2020 (not yet  achieved)</a:t>
            </a:r>
          </a:p>
          <a:p>
            <a:pPr marL="263525" indent="-263525" defTabSz="640080" eaLnBrk="1" hangingPunct="1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GB" sz="2520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defTabSz="640080" eaLnBrk="1" hangingPunct="1">
              <a:lnSpc>
                <a:spcPct val="110000"/>
              </a:lnSpc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Actual MSP Plan:</a:t>
            </a:r>
          </a:p>
          <a:p>
            <a:pPr marL="457200" indent="-457200" defTabSz="64008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Contract signature: if now (?)</a:t>
            </a:r>
          </a:p>
          <a:p>
            <a:pPr marL="457200" indent="-457200" defTabSz="64008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FDR: 11/2020</a:t>
            </a:r>
          </a:p>
          <a:p>
            <a:pPr marL="457200" indent="-457200" defTabSz="64008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End of SAT: Dec 2022</a:t>
            </a:r>
          </a:p>
          <a:p>
            <a:pPr defTabSz="640080" eaLnBrk="1" hangingPunct="1">
              <a:lnSpc>
                <a:spcPct val="110000"/>
              </a:lnSpc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GB" sz="2520" b="1" u="sng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defTabSz="640080" eaLnBrk="1" hangingPunct="1">
              <a:lnSpc>
                <a:spcPct val="110000"/>
              </a:lnSpc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dirty="0" smtClean="0">
                <a:latin typeface="+mn-lt"/>
                <a:cs typeface="Times New Roman" pitchFamily="18" charset="0"/>
              </a:rPr>
              <a:t>Installation (actual LCM): January 2023</a:t>
            </a:r>
            <a:endParaRPr lang="en-GB" sz="2520" dirty="0">
              <a:cs typeface="Times New Roman" pitchFamily="18" charset="0"/>
            </a:endParaRPr>
          </a:p>
          <a:p>
            <a:pPr defTabSz="640080" eaLnBrk="1" hangingPunct="1">
              <a:lnSpc>
                <a:spcPct val="110000"/>
              </a:lnSpc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520" b="1" u="sng" dirty="0">
                <a:solidFill>
                  <a:srgbClr val="C00000"/>
                </a:solidFill>
                <a:cs typeface="Times New Roman" pitchFamily="18" charset="0"/>
                <a:sym typeface="Wingdings" panose="05000000000000000000" pitchFamily="2" charset="2"/>
              </a:rPr>
              <a:t>no buffer anymore </a:t>
            </a:r>
            <a:r>
              <a:rPr lang="en-GB" sz="4400" b="1" u="sng" dirty="0">
                <a:solidFill>
                  <a:srgbClr val="C00000"/>
                </a:solidFill>
                <a:latin typeface="72 Black" panose="020B0A04030603020204" pitchFamily="34" charset="0"/>
                <a:cs typeface="72 Black" panose="020B0A04030603020204" pitchFamily="34" charset="0"/>
                <a:sym typeface="Wingdings" panose="05000000000000000000" pitchFamily="2" charset="2"/>
              </a:rPr>
              <a:t>!</a:t>
            </a:r>
            <a:endParaRPr lang="en-GB" sz="4400" b="1" u="sng" dirty="0">
              <a:solidFill>
                <a:srgbClr val="C0000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defTabSz="640080" eaLnBrk="1" hangingPunct="1">
              <a:lnSpc>
                <a:spcPct val="110000"/>
              </a:lnSpc>
              <a:tabLst>
                <a:tab pos="0" algn="l"/>
                <a:tab pos="8032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en-GB" sz="2520" b="1" u="sng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208112" y="183616"/>
            <a:ext cx="8602056" cy="894206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 algn="l" defTabSz="640003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400" dirty="0" smtClean="0">
                <a:solidFill>
                  <a:srgbClr val="0070C0"/>
                </a:solidFill>
              </a:rPr>
              <a:t>Status of NC multipoles</a:t>
            </a:r>
            <a:endParaRPr lang="en-GB" sz="4400" dirty="0">
              <a:solidFill>
                <a:srgbClr val="0070C0"/>
              </a:solidFill>
            </a:endParaRPr>
          </a:p>
        </p:txBody>
      </p:sp>
      <p:cxnSp>
        <p:nvCxnSpPr>
          <p:cNvPr id="28" name="Gerade Verbindung mit Pfeil 32"/>
          <p:cNvCxnSpPr>
            <a:stCxn id="46" idx="1"/>
          </p:cNvCxnSpPr>
          <p:nvPr/>
        </p:nvCxnSpPr>
        <p:spPr>
          <a:xfrm flipH="1" flipV="1">
            <a:off x="11556751" y="2636301"/>
            <a:ext cx="679070" cy="102459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8112" y="264096"/>
            <a:ext cx="8602056" cy="894206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0070C0"/>
                </a:solidFill>
              </a:rPr>
              <a:t>Conclusions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Haik Simon / FAIR-BINP Workshop, Video-conference, 25-29 May, 2020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5439" y="2280320"/>
            <a:ext cx="12085360" cy="397031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3600" dirty="0" smtClean="0"/>
              <a:t>Urgent: </a:t>
            </a:r>
            <a:r>
              <a:rPr lang="de-DE" sz="3600" dirty="0" err="1" smtClean="0"/>
              <a:t>enabling</a:t>
            </a:r>
            <a:r>
              <a:rPr lang="de-DE" sz="3600" dirty="0" smtClean="0"/>
              <a:t> </a:t>
            </a:r>
            <a:r>
              <a:rPr lang="de-DE" sz="3600" dirty="0" err="1" smtClean="0"/>
              <a:t>decision</a:t>
            </a:r>
            <a:r>
              <a:rPr lang="de-DE" sz="3600" dirty="0" smtClean="0"/>
              <a:t> on nc multipole </a:t>
            </a:r>
            <a:r>
              <a:rPr lang="de-DE" sz="3600" dirty="0" err="1" smtClean="0"/>
              <a:t>production</a:t>
            </a:r>
            <a:r>
              <a:rPr lang="de-DE" sz="3600" dirty="0" smtClean="0"/>
              <a:t> !</a:t>
            </a:r>
          </a:p>
          <a:p>
            <a:pPr algn="l"/>
            <a:endParaRPr lang="de-DE" sz="3600" dirty="0"/>
          </a:p>
          <a:p>
            <a:pPr algn="l"/>
            <a:r>
              <a:rPr lang="de-DE" sz="3600" dirty="0" err="1" smtClean="0"/>
              <a:t>Issues</a:t>
            </a:r>
            <a:r>
              <a:rPr lang="de-DE" sz="3600" dirty="0" smtClean="0"/>
              <a:t>: </a:t>
            </a:r>
            <a:r>
              <a:rPr lang="de-DE" sz="3600" dirty="0" err="1" smtClean="0"/>
              <a:t>assure</a:t>
            </a:r>
            <a:r>
              <a:rPr lang="de-DE" sz="3600" dirty="0" smtClean="0"/>
              <a:t> </a:t>
            </a:r>
            <a:r>
              <a:rPr lang="de-DE" sz="3600" dirty="0" err="1" smtClean="0"/>
              <a:t>production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delivery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/>
              <a:t> </a:t>
            </a:r>
            <a:r>
              <a:rPr lang="de-DE" sz="3600" dirty="0" err="1" smtClean="0"/>
              <a:t>assembly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            </a:t>
            </a:r>
            <a:r>
              <a:rPr lang="de-DE" sz="3600" dirty="0" err="1" smtClean="0"/>
              <a:t>components</a:t>
            </a:r>
            <a:r>
              <a:rPr lang="de-DE" sz="3600" dirty="0" smtClean="0"/>
              <a:t> </a:t>
            </a:r>
            <a:r>
              <a:rPr lang="de-DE" sz="3600" dirty="0" err="1" smtClean="0"/>
              <a:t>according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harmonized</a:t>
            </a:r>
            <a:r>
              <a:rPr lang="de-DE" sz="3600" dirty="0" smtClean="0"/>
              <a:t> </a:t>
            </a:r>
            <a:r>
              <a:rPr lang="de-DE" sz="3600" dirty="0" err="1" smtClean="0"/>
              <a:t>schedule</a:t>
            </a:r>
            <a:endParaRPr lang="de-DE" sz="3600" dirty="0" smtClean="0"/>
          </a:p>
          <a:p>
            <a:pPr algn="l"/>
            <a:endParaRPr lang="de-DE" sz="3600" dirty="0"/>
          </a:p>
          <a:p>
            <a:pPr algn="l"/>
            <a:r>
              <a:rPr lang="de-DE" sz="3600" dirty="0" err="1" smtClean="0"/>
              <a:t>Readiness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Super-FRS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one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few</a:t>
            </a:r>
            <a:r>
              <a:rPr lang="de-DE" sz="3600" dirty="0"/>
              <a:t> </a:t>
            </a:r>
            <a:r>
              <a:rPr lang="de-DE" sz="3600" dirty="0" err="1" smtClean="0"/>
              <a:t>projects</a:t>
            </a:r>
            <a:r>
              <a:rPr lang="de-DE" sz="3600" dirty="0" smtClean="0"/>
              <a:t> </a:t>
            </a:r>
            <a:r>
              <a:rPr lang="de-DE" sz="3600" dirty="0" err="1" smtClean="0"/>
              <a:t>goals</a:t>
            </a:r>
            <a:r>
              <a:rPr lang="de-DE" sz="3600" dirty="0" smtClean="0"/>
              <a:t> </a:t>
            </a:r>
            <a:r>
              <a:rPr lang="de-DE" sz="3600" dirty="0" err="1" smtClean="0"/>
              <a:t>with</a:t>
            </a:r>
            <a:r>
              <a:rPr lang="de-DE" sz="3600" dirty="0" smtClean="0"/>
              <a:t> </a:t>
            </a:r>
            <a:r>
              <a:rPr lang="de-DE" sz="3600" smtClean="0"/>
              <a:t/>
            </a:r>
            <a:br>
              <a:rPr lang="de-DE" sz="3600" smtClean="0"/>
            </a:br>
            <a:r>
              <a:rPr lang="de-DE" sz="3600" smtClean="0"/>
              <a:t>priority</a:t>
            </a:r>
            <a:r>
              <a:rPr lang="de-DE" sz="3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1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A3-Papier (297 x 420 mm)</PresentationFormat>
  <Paragraphs>131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72 Black</vt:lpstr>
      <vt:lpstr>Arial</vt:lpstr>
      <vt:lpstr>Calibri</vt:lpstr>
      <vt:lpstr>Symbol</vt:lpstr>
      <vt:lpstr>Times New Roman</vt:lpstr>
      <vt:lpstr>Wingdings</vt:lpstr>
      <vt:lpstr>MAC-Template-V03</vt:lpstr>
      <vt:lpstr>Super-FRS requirements to reach intermediate results</vt:lpstr>
      <vt:lpstr>Delivery Matrix Nov. 2019</vt:lpstr>
      <vt:lpstr>Overview components</vt:lpstr>
      <vt:lpstr>Overview components</vt:lpstr>
      <vt:lpstr>Potential resource issue?</vt:lpstr>
      <vt:lpstr>Status of vacuum components</vt:lpstr>
      <vt:lpstr>Status of NC dipoles</vt:lpstr>
      <vt:lpstr>PowerPoint-Präsentation</vt:lpstr>
      <vt:lpstr>Conclusions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Ricciardi, Maria Valentina Dr.</dc:creator>
  <cp:lastModifiedBy>Simon, Haik Dr.</cp:lastModifiedBy>
  <cp:revision>157</cp:revision>
  <cp:lastPrinted>2019-11-19T13:22:42Z</cp:lastPrinted>
  <dcterms:created xsi:type="dcterms:W3CDTF">2017-08-11T11:14:23Z</dcterms:created>
  <dcterms:modified xsi:type="dcterms:W3CDTF">2020-05-25T06:32:00Z</dcterms:modified>
</cp:coreProperties>
</file>