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2" r:id="rId3"/>
    <p:sldId id="376" r:id="rId4"/>
    <p:sldId id="383" r:id="rId5"/>
    <p:sldId id="377" r:id="rId6"/>
    <p:sldId id="371" r:id="rId7"/>
    <p:sldId id="378" r:id="rId8"/>
    <p:sldId id="372" r:id="rId9"/>
    <p:sldId id="373" r:id="rId10"/>
    <p:sldId id="379" r:id="rId11"/>
    <p:sldId id="381" r:id="rId12"/>
  </p:sldIdLst>
  <p:sldSz cx="9144000" cy="6858000" type="screen4x3"/>
  <p:notesSz cx="7099300" cy="102346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2472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8000"/>
    <a:srgbClr val="FF9900"/>
    <a:srgbClr val="CCCCFF"/>
    <a:srgbClr val="CC99FF"/>
    <a:srgbClr val="FF99FF"/>
    <a:srgbClr val="CC66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2" autoAdjust="0"/>
    <p:restoredTop sz="97995" autoAdjust="0"/>
  </p:normalViewPr>
  <p:slideViewPr>
    <p:cSldViewPr snapToGrid="0" snapToObjects="1" showGuides="1">
      <p:cViewPr varScale="1">
        <p:scale>
          <a:sx n="96" d="100"/>
          <a:sy n="96" d="100"/>
        </p:scale>
        <p:origin x="216" y="72"/>
      </p:cViewPr>
      <p:guideLst>
        <p:guide orient="horz" pos="2818"/>
        <p:guide orient="horz" pos="1026"/>
        <p:guide pos="589"/>
        <p:guide pos="2472"/>
        <p:guide pos="5760"/>
        <p:guide orient="horz" pos="1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208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A247C6A-7CF3-4AD2-ABA0-6F4B90E46677}" type="datetimeFigureOut">
              <a:rPr lang="de-DE"/>
              <a:pPr>
                <a:defRPr/>
              </a:pPr>
              <a:t>25.05.2020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F429A8-021B-4F5C-BE0C-50F9C36CB3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36D26BE-B349-48AF-B1EF-2D6E5461201C}" type="datetimeFigureOut">
              <a:rPr lang="de-DE"/>
              <a:pPr>
                <a:defRPr/>
              </a:pPr>
              <a:t>25.05.2020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473902-978A-4DCD-8414-6AF5C746E5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E0469D-8A8B-498F-A1A7-ECC8B2EDFBD8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427928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11125" y="1417638"/>
            <a:ext cx="89265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7031038" y="150813"/>
            <a:ext cx="1778000" cy="560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GSI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3525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2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684620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33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92341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5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395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76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C5C5175-9A96-4AFB-AE77-A897FCF756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990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1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0350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7848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3" name="Grafi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55588"/>
            <a:ext cx="6588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feld 14"/>
          <p:cNvSpPr txBox="1">
            <a:spLocks noChangeArrowheads="1"/>
          </p:cNvSpPr>
          <p:nvPr/>
        </p:nvSpPr>
        <p:spPr bwMode="auto">
          <a:xfrm>
            <a:off x="6621463" y="662146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 smtClean="0">
                <a:solidFill>
                  <a:srgbClr val="333333"/>
                </a:solidFill>
              </a:rPr>
              <a:t>25/05/2020</a:t>
            </a:r>
          </a:p>
        </p:txBody>
      </p:sp>
      <p:sp>
        <p:nvSpPr>
          <p:cNvPr id="1037" name="Textfeld 15"/>
          <p:cNvSpPr txBox="1">
            <a:spLocks noChangeArrowheads="1"/>
          </p:cNvSpPr>
          <p:nvPr/>
        </p:nvSpPr>
        <p:spPr bwMode="auto">
          <a:xfrm>
            <a:off x="255588" y="6621463"/>
            <a:ext cx="2709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charset="0"/>
              </a:rPr>
              <a:t>F. Hagenbuck / HEBT </a:t>
            </a:r>
          </a:p>
        </p:txBody>
      </p:sp>
      <p:sp>
        <p:nvSpPr>
          <p:cNvPr id="1038" name="Textfeld 16"/>
          <p:cNvSpPr txBox="1">
            <a:spLocks noChangeArrowheads="1"/>
          </p:cNvSpPr>
          <p:nvPr/>
        </p:nvSpPr>
        <p:spPr bwMode="auto">
          <a:xfrm>
            <a:off x="8634413" y="6621463"/>
            <a:ext cx="509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C6AF054-33B9-4B17-AB8C-055DFF8C30A7}" type="slidenum">
              <a:rPr lang="en-US" altLang="de-DE" sz="1000" smtClean="0">
                <a:solidFill>
                  <a:srgbClr val="333333"/>
                </a:solidFill>
              </a:rPr>
              <a:pPr algn="ctr" eaLnBrk="1" hangingPunct="1">
                <a:defRPr/>
              </a:pPr>
              <a:t>‹Nr.›</a:t>
            </a:fld>
            <a:endParaRPr lang="de-DE" altLang="de-DE" sz="1000" smtClean="0">
              <a:solidFill>
                <a:srgbClr val="3333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097" r:id="rId3"/>
    <p:sldLayoutId id="2147484100" r:id="rId4"/>
    <p:sldLayoutId id="2147484101" r:id="rId5"/>
    <p:sldLayoutId id="214748410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1250950" y="3244850"/>
            <a:ext cx="6608763" cy="779463"/>
          </a:xfrm>
        </p:spPr>
        <p:txBody>
          <a:bodyPr/>
          <a:lstStyle/>
          <a:p>
            <a:pPr eaLnBrk="1" hangingPunct="1"/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HEBT                                </a:t>
            </a:r>
            <a:r>
              <a:rPr lang="de-DE" altLang="de-DE" sz="2400" smtClean="0">
                <a:latin typeface="Arial" panose="020B0604020202020204" pitchFamily="34" charset="0"/>
                <a:cs typeface="Arial" panose="020B0604020202020204" pitchFamily="34" charset="0"/>
              </a:rPr>
              <a:t>requirements to reach intermediate objective</a:t>
            </a:r>
          </a:p>
        </p:txBody>
      </p:sp>
      <p:sp>
        <p:nvSpPr>
          <p:cNvPr id="9219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313"/>
            <a:ext cx="6400800" cy="58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1700" smtClean="0">
                <a:latin typeface="Arial" panose="020B0604020202020204" pitchFamily="34" charset="0"/>
                <a:cs typeface="Arial" panose="020B0604020202020204" pitchFamily="34" charset="0"/>
              </a:rPr>
              <a:t>F. Hagenbuck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700" smtClean="0">
                <a:latin typeface="Arial" panose="020B0604020202020204" pitchFamily="34" charset="0"/>
                <a:cs typeface="Arial" panose="020B0604020202020204" pitchFamily="34" charset="0"/>
              </a:rPr>
              <a:t>4th joint BINP-FAIR Collaboration Coordination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44607" y="1325144"/>
            <a:ext cx="75658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600" dirty="0"/>
              <a:t>Start </a:t>
            </a:r>
            <a:r>
              <a:rPr lang="de-DE" sz="1600" dirty="0" err="1"/>
              <a:t>installation</a:t>
            </a:r>
            <a:r>
              <a:rPr lang="de-DE" sz="1600" dirty="0"/>
              <a:t> 09/2022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magnets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related</a:t>
            </a:r>
            <a:r>
              <a:rPr lang="de-DE" sz="1600" dirty="0"/>
              <a:t> </a:t>
            </a:r>
            <a:r>
              <a:rPr lang="de-DE" sz="1600" dirty="0" err="1"/>
              <a:t>vacuum</a:t>
            </a:r>
            <a:r>
              <a:rPr lang="de-DE" sz="1600" dirty="0"/>
              <a:t> </a:t>
            </a:r>
            <a:r>
              <a:rPr lang="de-DE" sz="1600" dirty="0" err="1"/>
              <a:t>chambers</a:t>
            </a:r>
            <a:r>
              <a:rPr lang="de-DE" sz="1600" dirty="0"/>
              <a:t>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at FAIR/GSI in </a:t>
            </a:r>
            <a:r>
              <a:rPr lang="de-DE" sz="1600" dirty="0" smtClean="0"/>
              <a:t>05/2022 </a:t>
            </a:r>
            <a:r>
              <a:rPr lang="de-DE" sz="1600" dirty="0" err="1"/>
              <a:t>for</a:t>
            </a:r>
            <a:r>
              <a:rPr lang="de-DE" sz="1600" dirty="0"/>
              <a:t> SAT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pre-assembly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drawings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pre-assembly</a:t>
            </a:r>
            <a:r>
              <a:rPr lang="de-DE" sz="1600" dirty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prepared</a:t>
            </a:r>
            <a:r>
              <a:rPr lang="de-DE" sz="1600" dirty="0"/>
              <a:t> in time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 smtClean="0"/>
              <a:t>pre-assembly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pre-assembly</a:t>
            </a:r>
            <a:r>
              <a:rPr lang="de-DE" sz="1600" dirty="0" smtClean="0"/>
              <a:t> at FAIR/GSI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vacuum</a:t>
            </a:r>
            <a:r>
              <a:rPr lang="de-DE" sz="1600" dirty="0"/>
              <a:t> </a:t>
            </a:r>
            <a:r>
              <a:rPr lang="de-DE" sz="1600" dirty="0" err="1"/>
              <a:t>chambers</a:t>
            </a:r>
            <a:r>
              <a:rPr lang="de-DE" sz="1600" dirty="0"/>
              <a:t> Batch4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at FAIR/GSI in </a:t>
            </a:r>
            <a:r>
              <a:rPr lang="de-DE" sz="1600" dirty="0" smtClean="0"/>
              <a:t>05/2022 </a:t>
            </a:r>
            <a:r>
              <a:rPr lang="de-DE" sz="1600" dirty="0" err="1"/>
              <a:t>for</a:t>
            </a:r>
            <a:r>
              <a:rPr lang="de-DE" sz="1600" dirty="0"/>
              <a:t> SAT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pre-assembly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installation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tunnel</a:t>
            </a:r>
            <a:endParaRPr lang="de-DE" sz="1600" dirty="0"/>
          </a:p>
          <a:p>
            <a:pPr>
              <a:defRPr/>
            </a:pPr>
            <a:endParaRPr lang="de-DE" sz="1600" dirty="0"/>
          </a:p>
        </p:txBody>
      </p:sp>
      <p:sp>
        <p:nvSpPr>
          <p:cNvPr id="23555" name="Titel 1"/>
          <p:cNvSpPr>
            <a:spLocks noGrp="1"/>
          </p:cNvSpPr>
          <p:nvPr>
            <p:ph type="title"/>
          </p:nvPr>
        </p:nvSpPr>
        <p:spPr>
          <a:xfrm>
            <a:off x="181116" y="269875"/>
            <a:ext cx="5988572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HEBT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HEBTC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44606" y="3939847"/>
            <a:ext cx="65347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600" dirty="0" smtClean="0"/>
              <a:t>Further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–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contract</a:t>
            </a:r>
            <a:r>
              <a:rPr lang="de-DE" sz="1600" dirty="0" smtClean="0"/>
              <a:t> </a:t>
            </a:r>
            <a:r>
              <a:rPr lang="de-DE" sz="1600" dirty="0" err="1" smtClean="0"/>
              <a:t>yet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smtClean="0"/>
              <a:t>2 CR „like“ </a:t>
            </a:r>
            <a:r>
              <a:rPr lang="de-DE" sz="1600" dirty="0" err="1" smtClean="0"/>
              <a:t>dipoles</a:t>
            </a:r>
            <a:r>
              <a:rPr lang="de-DE" sz="1600" dirty="0" smtClean="0"/>
              <a:t> (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 on </a:t>
            </a:r>
            <a:r>
              <a:rPr lang="de-DE" sz="1600" dirty="0" err="1" smtClean="0"/>
              <a:t>Wednesday</a:t>
            </a:r>
            <a:r>
              <a:rPr lang="de-DE" sz="1600" dirty="0" smtClean="0"/>
              <a:t>, Session 7)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smtClean="0"/>
              <a:t>4 CR </a:t>
            </a:r>
            <a:r>
              <a:rPr lang="de-DE" sz="1600" dirty="0" err="1" smtClean="0"/>
              <a:t>wide</a:t>
            </a:r>
            <a:r>
              <a:rPr lang="de-DE" sz="1600" dirty="0" smtClean="0"/>
              <a:t> type </a:t>
            </a:r>
            <a:r>
              <a:rPr lang="de-DE" sz="1600" dirty="0" err="1" smtClean="0"/>
              <a:t>Quadrupoles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Related</a:t>
            </a:r>
            <a:r>
              <a:rPr lang="de-DE" sz="1600" dirty="0" smtClean="0"/>
              <a:t>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</a:t>
            </a:r>
            <a:r>
              <a:rPr lang="de-DE" sz="1600" dirty="0" err="1" smtClean="0"/>
              <a:t>chambers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smtClean="0"/>
              <a:t>400mm Beam </a:t>
            </a:r>
            <a:r>
              <a:rPr lang="de-DE" sz="1600" dirty="0" err="1" smtClean="0"/>
              <a:t>Diagnostics</a:t>
            </a:r>
            <a:r>
              <a:rPr lang="de-DE" sz="1600" dirty="0" smtClean="0"/>
              <a:t> (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 on </a:t>
            </a:r>
            <a:r>
              <a:rPr lang="de-DE" sz="1600" dirty="0" err="1" smtClean="0"/>
              <a:t>Friday</a:t>
            </a:r>
            <a:r>
              <a:rPr lang="de-DE" sz="1600" dirty="0" smtClean="0"/>
              <a:t>, Session 13)  </a:t>
            </a:r>
            <a:endParaRPr lang="de-DE" sz="1600" dirty="0"/>
          </a:p>
          <a:p>
            <a:pPr>
              <a:defRPr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30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31006"/>
            <a:ext cx="8001000" cy="53340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940158" y="3734029"/>
            <a:ext cx="726368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4000" b="1" dirty="0" err="1" smtClean="0">
                <a:solidFill>
                  <a:srgbClr val="FFC000"/>
                </a:solidFill>
              </a:rPr>
              <a:t>Thank</a:t>
            </a:r>
            <a:r>
              <a:rPr lang="de-DE" sz="4000" b="1" dirty="0" smtClean="0">
                <a:solidFill>
                  <a:srgbClr val="FFC000"/>
                </a:solidFill>
              </a:rPr>
              <a:t> </a:t>
            </a:r>
            <a:r>
              <a:rPr lang="de-DE" sz="4000" b="1" dirty="0" err="1" smtClean="0">
                <a:solidFill>
                  <a:srgbClr val="FFC000"/>
                </a:solidFill>
              </a:rPr>
              <a:t>you</a:t>
            </a:r>
            <a:r>
              <a:rPr lang="de-DE" sz="4000" b="1" dirty="0" smtClean="0">
                <a:solidFill>
                  <a:srgbClr val="FFC000"/>
                </a:solidFill>
              </a:rPr>
              <a:t> </a:t>
            </a:r>
            <a:r>
              <a:rPr lang="de-DE" sz="4000" b="1" dirty="0" err="1" smtClean="0">
                <a:solidFill>
                  <a:srgbClr val="FFC000"/>
                </a:solidFill>
              </a:rPr>
              <a:t>for</a:t>
            </a:r>
            <a:r>
              <a:rPr lang="de-DE" sz="4000" b="1" dirty="0" smtClean="0">
                <a:solidFill>
                  <a:srgbClr val="FFC000"/>
                </a:solidFill>
              </a:rPr>
              <a:t> </a:t>
            </a:r>
            <a:r>
              <a:rPr lang="de-DE" sz="4000" b="1" dirty="0" err="1" smtClean="0">
                <a:solidFill>
                  <a:srgbClr val="FFC000"/>
                </a:solidFill>
              </a:rPr>
              <a:t>your</a:t>
            </a:r>
            <a:r>
              <a:rPr lang="de-DE" sz="4000" b="1" dirty="0" smtClean="0">
                <a:solidFill>
                  <a:srgbClr val="FFC000"/>
                </a:solidFill>
              </a:rPr>
              <a:t> </a:t>
            </a:r>
            <a:r>
              <a:rPr lang="de-DE" sz="4000" b="1" dirty="0" err="1" smtClean="0">
                <a:solidFill>
                  <a:srgbClr val="FFC000"/>
                </a:solidFill>
              </a:rPr>
              <a:t>attention</a:t>
            </a:r>
            <a:r>
              <a:rPr lang="de-DE" sz="4000" b="1" dirty="0" smtClean="0">
                <a:solidFill>
                  <a:srgbClr val="FFC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8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1"/>
          <p:cNvSpPr>
            <a:spLocks noGrp="1"/>
          </p:cNvSpPr>
          <p:nvPr>
            <p:ph type="title" idx="4294967295"/>
          </p:nvPr>
        </p:nvSpPr>
        <p:spPr>
          <a:xfrm>
            <a:off x="174625" y="269875"/>
            <a:ext cx="6149975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HEBT</a:t>
            </a:r>
          </a:p>
        </p:txBody>
      </p:sp>
      <p:pic>
        <p:nvPicPr>
          <p:cNvPr id="1126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-314"/>
          <a:stretch>
            <a:fillRect/>
          </a:stretch>
        </p:blipFill>
        <p:spPr bwMode="auto">
          <a:xfrm>
            <a:off x="98425" y="1912938"/>
            <a:ext cx="32639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50"/>
          <p:cNvSpPr txBox="1">
            <a:spLocks noChangeArrowheads="1"/>
          </p:cNvSpPr>
          <p:nvPr/>
        </p:nvSpPr>
        <p:spPr bwMode="auto">
          <a:xfrm>
            <a:off x="30957" y="3579911"/>
            <a:ext cx="804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SIS18</a:t>
            </a:r>
          </a:p>
        </p:txBody>
      </p:sp>
      <p:sp>
        <p:nvSpPr>
          <p:cNvPr id="63" name="Textfeld 51"/>
          <p:cNvSpPr txBox="1">
            <a:spLocks noChangeArrowheads="1"/>
          </p:cNvSpPr>
          <p:nvPr/>
        </p:nvSpPr>
        <p:spPr bwMode="auto">
          <a:xfrm>
            <a:off x="1068387" y="3360302"/>
            <a:ext cx="1001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SIS100</a:t>
            </a:r>
          </a:p>
        </p:txBody>
      </p:sp>
      <p:sp>
        <p:nvSpPr>
          <p:cNvPr id="64" name="Textfeld 54"/>
          <p:cNvSpPr txBox="1">
            <a:spLocks noChangeArrowheads="1"/>
          </p:cNvSpPr>
          <p:nvPr/>
        </p:nvSpPr>
        <p:spPr bwMode="auto">
          <a:xfrm>
            <a:off x="924719" y="5500687"/>
            <a:ext cx="623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65" name="Textfeld 53"/>
          <p:cNvSpPr txBox="1">
            <a:spLocks noChangeArrowheads="1"/>
          </p:cNvSpPr>
          <p:nvPr/>
        </p:nvSpPr>
        <p:spPr bwMode="auto">
          <a:xfrm>
            <a:off x="323453" y="4603750"/>
            <a:ext cx="80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HESR</a:t>
            </a:r>
          </a:p>
        </p:txBody>
      </p:sp>
      <p:sp>
        <p:nvSpPr>
          <p:cNvPr id="66" name="Textfeld 52"/>
          <p:cNvSpPr txBox="1">
            <a:spLocks noChangeArrowheads="1"/>
          </p:cNvSpPr>
          <p:nvPr/>
        </p:nvSpPr>
        <p:spPr bwMode="auto">
          <a:xfrm>
            <a:off x="1892050" y="3883124"/>
            <a:ext cx="754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CBM</a:t>
            </a:r>
          </a:p>
        </p:txBody>
      </p:sp>
      <p:sp>
        <p:nvSpPr>
          <p:cNvPr id="67" name="Textfeld 55"/>
          <p:cNvSpPr txBox="1">
            <a:spLocks noChangeArrowheads="1"/>
          </p:cNvSpPr>
          <p:nvPr/>
        </p:nvSpPr>
        <p:spPr bwMode="auto">
          <a:xfrm>
            <a:off x="1797050" y="4261756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Super-FRS</a:t>
            </a:r>
          </a:p>
        </p:txBody>
      </p:sp>
      <p:sp>
        <p:nvSpPr>
          <p:cNvPr id="68" name="Textfeld 56"/>
          <p:cNvSpPr txBox="1">
            <a:spLocks noChangeArrowheads="1"/>
          </p:cNvSpPr>
          <p:nvPr/>
        </p:nvSpPr>
        <p:spPr bwMode="auto">
          <a:xfrm>
            <a:off x="832644" y="4470498"/>
            <a:ext cx="754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APPA</a:t>
            </a:r>
          </a:p>
        </p:txBody>
      </p:sp>
      <p:grpSp>
        <p:nvGrpSpPr>
          <p:cNvPr id="41" name="Gruppieren 40"/>
          <p:cNvGrpSpPr/>
          <p:nvPr/>
        </p:nvGrpSpPr>
        <p:grpSpPr>
          <a:xfrm>
            <a:off x="3495088" y="1760161"/>
            <a:ext cx="5556837" cy="4400297"/>
            <a:chOff x="3495088" y="1760161"/>
            <a:chExt cx="5556837" cy="4400297"/>
          </a:xfrm>
        </p:grpSpPr>
        <p:pic>
          <p:nvPicPr>
            <p:cNvPr id="11291" name="Picture 6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1880723"/>
              <a:ext cx="2808287" cy="39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5088" y="1760161"/>
              <a:ext cx="648873" cy="4400297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222250" y="1760161"/>
            <a:ext cx="8601075" cy="2612938"/>
            <a:chOff x="222250" y="1760161"/>
            <a:chExt cx="8601075" cy="2612938"/>
          </a:xfrm>
        </p:grpSpPr>
        <p:grpSp>
          <p:nvGrpSpPr>
            <p:cNvPr id="11293" name="Gruppieren 21"/>
            <p:cNvGrpSpPr>
              <a:grpSpLocks/>
            </p:cNvGrpSpPr>
            <p:nvPr/>
          </p:nvGrpSpPr>
          <p:grpSpPr bwMode="auto">
            <a:xfrm>
              <a:off x="7123112" y="2206161"/>
              <a:ext cx="1700213" cy="2166938"/>
              <a:chOff x="7181850" y="1681734"/>
              <a:chExt cx="1700213" cy="2166938"/>
            </a:xfrm>
          </p:grpSpPr>
          <p:cxnSp>
            <p:nvCxnSpPr>
              <p:cNvPr id="29" name="Gerade Verbindung 28"/>
              <p:cNvCxnSpPr/>
              <p:nvPr/>
            </p:nvCxnSpPr>
            <p:spPr bwMode="auto">
              <a:xfrm>
                <a:off x="7191376" y="1681734"/>
                <a:ext cx="0" cy="403225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7181851" y="2084959"/>
                <a:ext cx="506412" cy="171450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7519988" y="2223071"/>
                <a:ext cx="0" cy="263525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7191376" y="2099246"/>
                <a:ext cx="0" cy="676275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 bwMode="auto">
              <a:xfrm>
                <a:off x="7181851" y="2775521"/>
                <a:ext cx="676275" cy="219075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 bwMode="auto">
              <a:xfrm>
                <a:off x="7858126" y="2999359"/>
                <a:ext cx="0" cy="396875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 bwMode="auto">
              <a:xfrm>
                <a:off x="7858126" y="2373884"/>
                <a:ext cx="0" cy="196850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 bwMode="auto">
              <a:xfrm>
                <a:off x="7858126" y="2546921"/>
                <a:ext cx="338137" cy="114300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 bwMode="auto">
              <a:xfrm>
                <a:off x="8196263" y="2651696"/>
                <a:ext cx="0" cy="966788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8196263" y="3443859"/>
                <a:ext cx="685800" cy="236537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 bwMode="auto">
              <a:xfrm>
                <a:off x="8872538" y="3680396"/>
                <a:ext cx="0" cy="168275"/>
              </a:xfrm>
              <a:prstGeom prst="line">
                <a:avLst/>
              </a:prstGeom>
              <a:ln w="1016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3" name="Gruppieren 43"/>
            <p:cNvGrpSpPr>
              <a:grpSpLocks/>
            </p:cNvGrpSpPr>
            <p:nvPr/>
          </p:nvGrpSpPr>
          <p:grpSpPr bwMode="auto">
            <a:xfrm>
              <a:off x="222250" y="3549650"/>
              <a:ext cx="1639888" cy="615378"/>
              <a:chOff x="222250" y="3549650"/>
              <a:chExt cx="1639888" cy="615378"/>
            </a:xfrm>
          </p:grpSpPr>
          <p:sp>
            <p:nvSpPr>
              <p:cNvPr id="45" name="Freihandform 44"/>
              <p:cNvSpPr/>
              <p:nvPr/>
            </p:nvSpPr>
            <p:spPr>
              <a:xfrm>
                <a:off x="222250" y="3721100"/>
                <a:ext cx="1485900" cy="266700"/>
              </a:xfrm>
              <a:custGeom>
                <a:avLst/>
                <a:gdLst>
                  <a:gd name="connsiteX0" fmla="*/ 0 w 1485900"/>
                  <a:gd name="connsiteY0" fmla="*/ 158750 h 266342"/>
                  <a:gd name="connsiteX1" fmla="*/ 76200 w 1485900"/>
                  <a:gd name="connsiteY1" fmla="*/ 254000 h 266342"/>
                  <a:gd name="connsiteX2" fmla="*/ 203200 w 1485900"/>
                  <a:gd name="connsiteY2" fmla="*/ 260350 h 266342"/>
                  <a:gd name="connsiteX3" fmla="*/ 520700 w 1485900"/>
                  <a:gd name="connsiteY3" fmla="*/ 209550 h 266342"/>
                  <a:gd name="connsiteX4" fmla="*/ 1117600 w 1485900"/>
                  <a:gd name="connsiteY4" fmla="*/ 76200 h 266342"/>
                  <a:gd name="connsiteX5" fmla="*/ 1485900 w 1485900"/>
                  <a:gd name="connsiteY5" fmla="*/ 0 h 26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5900" h="266342">
                    <a:moveTo>
                      <a:pt x="0" y="158750"/>
                    </a:moveTo>
                    <a:cubicBezTo>
                      <a:pt x="21166" y="197908"/>
                      <a:pt x="42333" y="237067"/>
                      <a:pt x="76200" y="254000"/>
                    </a:cubicBezTo>
                    <a:cubicBezTo>
                      <a:pt x="110067" y="270933"/>
                      <a:pt x="129117" y="267758"/>
                      <a:pt x="203200" y="260350"/>
                    </a:cubicBezTo>
                    <a:cubicBezTo>
                      <a:pt x="277283" y="252942"/>
                      <a:pt x="368300" y="240242"/>
                      <a:pt x="520700" y="209550"/>
                    </a:cubicBezTo>
                    <a:cubicBezTo>
                      <a:pt x="673100" y="178858"/>
                      <a:pt x="956733" y="111125"/>
                      <a:pt x="1117600" y="76200"/>
                    </a:cubicBezTo>
                    <a:cubicBezTo>
                      <a:pt x="1278467" y="41275"/>
                      <a:pt x="1382183" y="20637"/>
                      <a:pt x="14859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46" name="Gerader Verbinder 45"/>
              <p:cNvCxnSpPr/>
              <p:nvPr/>
            </p:nvCxnSpPr>
            <p:spPr>
              <a:xfrm>
                <a:off x="874713" y="3549650"/>
                <a:ext cx="696912" cy="6032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reihandform 46"/>
              <p:cNvSpPr/>
              <p:nvPr/>
            </p:nvSpPr>
            <p:spPr>
              <a:xfrm>
                <a:off x="860425" y="3863975"/>
                <a:ext cx="549275" cy="144463"/>
              </a:xfrm>
              <a:custGeom>
                <a:avLst/>
                <a:gdLst>
                  <a:gd name="connsiteX0" fmla="*/ 0 w 549275"/>
                  <a:gd name="connsiteY0" fmla="*/ 38672 h 108522"/>
                  <a:gd name="connsiteX1" fmla="*/ 136525 w 549275"/>
                  <a:gd name="connsiteY1" fmla="*/ 6922 h 108522"/>
                  <a:gd name="connsiteX2" fmla="*/ 244475 w 549275"/>
                  <a:gd name="connsiteY2" fmla="*/ 572 h 108522"/>
                  <a:gd name="connsiteX3" fmla="*/ 339725 w 549275"/>
                  <a:gd name="connsiteY3" fmla="*/ 16447 h 108522"/>
                  <a:gd name="connsiteX4" fmla="*/ 444500 w 549275"/>
                  <a:gd name="connsiteY4" fmla="*/ 51372 h 108522"/>
                  <a:gd name="connsiteX5" fmla="*/ 549275 w 549275"/>
                  <a:gd name="connsiteY5" fmla="*/ 108522 h 10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9275" h="108522">
                    <a:moveTo>
                      <a:pt x="0" y="38672"/>
                    </a:moveTo>
                    <a:cubicBezTo>
                      <a:pt x="47889" y="25972"/>
                      <a:pt x="95779" y="13272"/>
                      <a:pt x="136525" y="6922"/>
                    </a:cubicBezTo>
                    <a:cubicBezTo>
                      <a:pt x="177271" y="572"/>
                      <a:pt x="210608" y="-1015"/>
                      <a:pt x="244475" y="572"/>
                    </a:cubicBezTo>
                    <a:cubicBezTo>
                      <a:pt x="278342" y="2159"/>
                      <a:pt x="306388" y="7980"/>
                      <a:pt x="339725" y="16447"/>
                    </a:cubicBezTo>
                    <a:cubicBezTo>
                      <a:pt x="373062" y="24914"/>
                      <a:pt x="409575" y="36026"/>
                      <a:pt x="444500" y="51372"/>
                    </a:cubicBezTo>
                    <a:cubicBezTo>
                      <a:pt x="479425" y="66718"/>
                      <a:pt x="514350" y="87620"/>
                      <a:pt x="549275" y="10852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48" name="Gerader Verbinder 47"/>
              <p:cNvCxnSpPr/>
              <p:nvPr/>
            </p:nvCxnSpPr>
            <p:spPr>
              <a:xfrm flipH="1" flipV="1">
                <a:off x="1409700" y="3952875"/>
                <a:ext cx="452438" cy="20002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>
              <a:xfrm flipH="1" flipV="1">
                <a:off x="1009650" y="3660775"/>
                <a:ext cx="492125" cy="371475"/>
              </a:xfrm>
              <a:prstGeom prst="line">
                <a:avLst/>
              </a:prstGeom>
              <a:ln>
                <a:solidFill>
                  <a:srgbClr val="FF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ihandform 49"/>
              <p:cNvSpPr/>
              <p:nvPr/>
            </p:nvSpPr>
            <p:spPr>
              <a:xfrm>
                <a:off x="222250" y="3733800"/>
                <a:ext cx="1485900" cy="266700"/>
              </a:xfrm>
              <a:custGeom>
                <a:avLst/>
                <a:gdLst>
                  <a:gd name="connsiteX0" fmla="*/ 0 w 1485900"/>
                  <a:gd name="connsiteY0" fmla="*/ 158750 h 266342"/>
                  <a:gd name="connsiteX1" fmla="*/ 76200 w 1485900"/>
                  <a:gd name="connsiteY1" fmla="*/ 254000 h 266342"/>
                  <a:gd name="connsiteX2" fmla="*/ 203200 w 1485900"/>
                  <a:gd name="connsiteY2" fmla="*/ 260350 h 266342"/>
                  <a:gd name="connsiteX3" fmla="*/ 520700 w 1485900"/>
                  <a:gd name="connsiteY3" fmla="*/ 209550 h 266342"/>
                  <a:gd name="connsiteX4" fmla="*/ 1117600 w 1485900"/>
                  <a:gd name="connsiteY4" fmla="*/ 76200 h 266342"/>
                  <a:gd name="connsiteX5" fmla="*/ 1485900 w 1485900"/>
                  <a:gd name="connsiteY5" fmla="*/ 0 h 26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5900" h="266342">
                    <a:moveTo>
                      <a:pt x="0" y="158750"/>
                    </a:moveTo>
                    <a:cubicBezTo>
                      <a:pt x="21166" y="197908"/>
                      <a:pt x="42333" y="237067"/>
                      <a:pt x="76200" y="254000"/>
                    </a:cubicBezTo>
                    <a:cubicBezTo>
                      <a:pt x="110067" y="270933"/>
                      <a:pt x="129117" y="267758"/>
                      <a:pt x="203200" y="260350"/>
                    </a:cubicBezTo>
                    <a:cubicBezTo>
                      <a:pt x="277283" y="252942"/>
                      <a:pt x="368300" y="240242"/>
                      <a:pt x="520700" y="209550"/>
                    </a:cubicBezTo>
                    <a:cubicBezTo>
                      <a:pt x="673100" y="178858"/>
                      <a:pt x="956733" y="111125"/>
                      <a:pt x="1117600" y="76200"/>
                    </a:cubicBezTo>
                    <a:cubicBezTo>
                      <a:pt x="1278467" y="41275"/>
                      <a:pt x="1382183" y="20637"/>
                      <a:pt x="14859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51" name="Gerader Verbinder 50"/>
              <p:cNvCxnSpPr/>
              <p:nvPr/>
            </p:nvCxnSpPr>
            <p:spPr>
              <a:xfrm>
                <a:off x="874713" y="3562350"/>
                <a:ext cx="696912" cy="6032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>
              <a:xfrm flipH="1" flipV="1">
                <a:off x="1409700" y="3965575"/>
                <a:ext cx="452438" cy="20002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>
              <a:xfrm flipH="1" flipV="1">
                <a:off x="1009650" y="3671888"/>
                <a:ext cx="492125" cy="373062"/>
              </a:xfrm>
              <a:prstGeom prst="line">
                <a:avLst/>
              </a:prstGeom>
              <a:ln>
                <a:solidFill>
                  <a:srgbClr val="FF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7554" y="1760161"/>
              <a:ext cx="2102078" cy="2017367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1237454" y="3096749"/>
            <a:ext cx="6561934" cy="1873210"/>
            <a:chOff x="1237454" y="3096749"/>
            <a:chExt cx="6561934" cy="1873210"/>
          </a:xfrm>
        </p:grpSpPr>
        <p:grpSp>
          <p:nvGrpSpPr>
            <p:cNvPr id="11294" name="Gruppieren 22"/>
            <p:cNvGrpSpPr>
              <a:grpSpLocks/>
            </p:cNvGrpSpPr>
            <p:nvPr/>
          </p:nvGrpSpPr>
          <p:grpSpPr bwMode="auto">
            <a:xfrm>
              <a:off x="6604000" y="3096749"/>
              <a:ext cx="1195388" cy="1052512"/>
              <a:chOff x="6662738" y="2572322"/>
              <a:chExt cx="1195387" cy="1052512"/>
            </a:xfrm>
          </p:grpSpPr>
          <p:cxnSp>
            <p:nvCxnSpPr>
              <p:cNvPr id="23" name="Gerade Verbindung 22"/>
              <p:cNvCxnSpPr/>
              <p:nvPr/>
            </p:nvCxnSpPr>
            <p:spPr bwMode="auto">
              <a:xfrm>
                <a:off x="7858125" y="2551684"/>
                <a:ext cx="0" cy="461962"/>
              </a:xfrm>
              <a:prstGeom prst="line">
                <a:avLst/>
              </a:prstGeom>
              <a:ln w="1016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 bwMode="auto">
              <a:xfrm flipH="1">
                <a:off x="7181851" y="2773934"/>
                <a:ext cx="676274" cy="220662"/>
              </a:xfrm>
              <a:prstGeom prst="line">
                <a:avLst/>
              </a:prstGeom>
              <a:ln w="1016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 bwMode="auto">
              <a:xfrm>
                <a:off x="7181851" y="3004121"/>
                <a:ext cx="0" cy="244475"/>
              </a:xfrm>
              <a:prstGeom prst="line">
                <a:avLst/>
              </a:prstGeom>
              <a:ln w="1016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 bwMode="auto">
              <a:xfrm>
                <a:off x="7191376" y="2785046"/>
                <a:ext cx="0" cy="219075"/>
              </a:xfrm>
              <a:prstGeom prst="line">
                <a:avLst/>
              </a:prstGeom>
              <a:ln w="1016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6662738" y="3226371"/>
                <a:ext cx="519113" cy="174625"/>
              </a:xfrm>
              <a:prstGeom prst="line">
                <a:avLst/>
              </a:prstGeom>
              <a:ln w="1016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 bwMode="auto">
              <a:xfrm>
                <a:off x="6843713" y="3327971"/>
                <a:ext cx="0" cy="296863"/>
              </a:xfrm>
              <a:prstGeom prst="line">
                <a:avLst/>
              </a:prstGeom>
              <a:ln w="101600">
                <a:solidFill>
                  <a:srgbClr val="00B0F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2" name="Gruppieren 42"/>
            <p:cNvGrpSpPr>
              <a:grpSpLocks/>
            </p:cNvGrpSpPr>
            <p:nvPr/>
          </p:nvGrpSpPr>
          <p:grpSpPr bwMode="auto">
            <a:xfrm>
              <a:off x="1237454" y="3979069"/>
              <a:ext cx="325200" cy="958056"/>
              <a:chOff x="1237454" y="3979069"/>
              <a:chExt cx="325200" cy="958056"/>
            </a:xfrm>
          </p:grpSpPr>
          <p:cxnSp>
            <p:nvCxnSpPr>
              <p:cNvPr id="54" name="Gerader Verbinder 53"/>
              <p:cNvCxnSpPr/>
              <p:nvPr/>
            </p:nvCxnSpPr>
            <p:spPr>
              <a:xfrm flipH="1">
                <a:off x="1236663" y="4721225"/>
                <a:ext cx="187325" cy="18415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ihandform 54"/>
              <p:cNvSpPr/>
              <p:nvPr/>
            </p:nvSpPr>
            <p:spPr>
              <a:xfrm>
                <a:off x="1268413" y="3979863"/>
                <a:ext cx="293687" cy="957262"/>
              </a:xfrm>
              <a:custGeom>
                <a:avLst/>
                <a:gdLst>
                  <a:gd name="connsiteX0" fmla="*/ 80962 w 279159"/>
                  <a:gd name="connsiteY0" fmla="*/ 0 h 926306"/>
                  <a:gd name="connsiteX1" fmla="*/ 171450 w 279159"/>
                  <a:gd name="connsiteY1" fmla="*/ 97631 h 926306"/>
                  <a:gd name="connsiteX2" fmla="*/ 235744 w 279159"/>
                  <a:gd name="connsiteY2" fmla="*/ 190500 h 926306"/>
                  <a:gd name="connsiteX3" fmla="*/ 273844 w 279159"/>
                  <a:gd name="connsiteY3" fmla="*/ 309562 h 926306"/>
                  <a:gd name="connsiteX4" fmla="*/ 278606 w 279159"/>
                  <a:gd name="connsiteY4" fmla="*/ 414337 h 926306"/>
                  <a:gd name="connsiteX5" fmla="*/ 271462 w 279159"/>
                  <a:gd name="connsiteY5" fmla="*/ 492919 h 926306"/>
                  <a:gd name="connsiteX6" fmla="*/ 245269 w 279159"/>
                  <a:gd name="connsiteY6" fmla="*/ 569119 h 926306"/>
                  <a:gd name="connsiteX7" fmla="*/ 200025 w 279159"/>
                  <a:gd name="connsiteY7" fmla="*/ 645319 h 926306"/>
                  <a:gd name="connsiteX8" fmla="*/ 92869 w 279159"/>
                  <a:gd name="connsiteY8" fmla="*/ 804862 h 926306"/>
                  <a:gd name="connsiteX9" fmla="*/ 0 w 279159"/>
                  <a:gd name="connsiteY9" fmla="*/ 926306 h 9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159" h="926306">
                    <a:moveTo>
                      <a:pt x="80962" y="0"/>
                    </a:moveTo>
                    <a:cubicBezTo>
                      <a:pt x="113307" y="32940"/>
                      <a:pt x="145653" y="65881"/>
                      <a:pt x="171450" y="97631"/>
                    </a:cubicBezTo>
                    <a:cubicBezTo>
                      <a:pt x="197247" y="129381"/>
                      <a:pt x="218678" y="155178"/>
                      <a:pt x="235744" y="190500"/>
                    </a:cubicBezTo>
                    <a:cubicBezTo>
                      <a:pt x="252810" y="225822"/>
                      <a:pt x="266700" y="272256"/>
                      <a:pt x="273844" y="309562"/>
                    </a:cubicBezTo>
                    <a:cubicBezTo>
                      <a:pt x="280988" y="346868"/>
                      <a:pt x="279003" y="383778"/>
                      <a:pt x="278606" y="414337"/>
                    </a:cubicBezTo>
                    <a:cubicBezTo>
                      <a:pt x="278209" y="444896"/>
                      <a:pt x="277018" y="467122"/>
                      <a:pt x="271462" y="492919"/>
                    </a:cubicBezTo>
                    <a:cubicBezTo>
                      <a:pt x="265906" y="518716"/>
                      <a:pt x="257175" y="543719"/>
                      <a:pt x="245269" y="569119"/>
                    </a:cubicBezTo>
                    <a:cubicBezTo>
                      <a:pt x="233363" y="594519"/>
                      <a:pt x="225425" y="606029"/>
                      <a:pt x="200025" y="645319"/>
                    </a:cubicBezTo>
                    <a:cubicBezTo>
                      <a:pt x="174625" y="684609"/>
                      <a:pt x="126206" y="758031"/>
                      <a:pt x="92869" y="804862"/>
                    </a:cubicBezTo>
                    <a:cubicBezTo>
                      <a:pt x="59532" y="851693"/>
                      <a:pt x="29766" y="888999"/>
                      <a:pt x="0" y="926306"/>
                    </a:cubicBezTo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7554" y="3764954"/>
              <a:ext cx="2102078" cy="1205005"/>
            </a:xfrm>
            <a:prstGeom prst="rect">
              <a:avLst/>
            </a:prstGeom>
          </p:spPr>
        </p:pic>
      </p:grpSp>
      <p:grpSp>
        <p:nvGrpSpPr>
          <p:cNvPr id="40" name="Gruppieren 39"/>
          <p:cNvGrpSpPr/>
          <p:nvPr/>
        </p:nvGrpSpPr>
        <p:grpSpPr>
          <a:xfrm>
            <a:off x="950646" y="3761911"/>
            <a:ext cx="6878904" cy="2399831"/>
            <a:chOff x="950646" y="3761911"/>
            <a:chExt cx="6878904" cy="2399831"/>
          </a:xfrm>
        </p:grpSpPr>
        <p:grpSp>
          <p:nvGrpSpPr>
            <p:cNvPr id="11295" name="Gruppieren 20"/>
            <p:cNvGrpSpPr>
              <a:grpSpLocks/>
            </p:cNvGrpSpPr>
            <p:nvPr/>
          </p:nvGrpSpPr>
          <p:grpSpPr bwMode="auto">
            <a:xfrm>
              <a:off x="6451600" y="3761911"/>
              <a:ext cx="1377950" cy="1968500"/>
              <a:chOff x="6510338" y="3237484"/>
              <a:chExt cx="1377950" cy="1968500"/>
            </a:xfrm>
          </p:grpSpPr>
          <p:cxnSp>
            <p:nvCxnSpPr>
              <p:cNvPr id="15" name="Gerade Verbindung 14"/>
              <p:cNvCxnSpPr/>
              <p:nvPr/>
            </p:nvCxnSpPr>
            <p:spPr bwMode="auto">
              <a:xfrm flipH="1">
                <a:off x="6510338" y="4848796"/>
                <a:ext cx="523875" cy="180975"/>
              </a:xfrm>
              <a:prstGeom prst="line">
                <a:avLst/>
              </a:prstGeom>
              <a:ln w="101600">
                <a:solidFill>
                  <a:srgbClr val="AE62F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 bwMode="auto">
              <a:xfrm>
                <a:off x="6510338" y="5029771"/>
                <a:ext cx="0" cy="176213"/>
              </a:xfrm>
              <a:prstGeom prst="line">
                <a:avLst/>
              </a:prstGeom>
              <a:ln w="101600">
                <a:solidFill>
                  <a:srgbClr val="AE62F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 bwMode="auto">
              <a:xfrm>
                <a:off x="7867651" y="4156646"/>
                <a:ext cx="0" cy="180975"/>
              </a:xfrm>
              <a:prstGeom prst="line">
                <a:avLst/>
              </a:prstGeom>
              <a:ln w="101600">
                <a:solidFill>
                  <a:srgbClr val="AE62F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 bwMode="auto">
              <a:xfrm flipH="1">
                <a:off x="7181851" y="4348734"/>
                <a:ext cx="676275" cy="236537"/>
              </a:xfrm>
              <a:prstGeom prst="line">
                <a:avLst/>
              </a:prstGeom>
              <a:ln w="101600">
                <a:solidFill>
                  <a:srgbClr val="AE62F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 bwMode="auto">
              <a:xfrm>
                <a:off x="7191376" y="3216846"/>
                <a:ext cx="0" cy="763588"/>
              </a:xfrm>
              <a:prstGeom prst="line">
                <a:avLst/>
              </a:prstGeom>
              <a:ln w="101600">
                <a:solidFill>
                  <a:srgbClr val="AE62F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>
                <a:cxnSpLocks noChangeAspect="1"/>
              </p:cNvCxnSpPr>
              <p:nvPr/>
            </p:nvCxnSpPr>
            <p:spPr bwMode="auto">
              <a:xfrm>
                <a:off x="7172326" y="3429571"/>
                <a:ext cx="411162" cy="142875"/>
              </a:xfrm>
              <a:prstGeom prst="line">
                <a:avLst/>
              </a:prstGeom>
              <a:ln w="101600">
                <a:solidFill>
                  <a:srgbClr val="AE62FA">
                    <a:alpha val="49804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>
                <a:off x="7539038" y="3566096"/>
                <a:ext cx="0" cy="450850"/>
              </a:xfrm>
              <a:prstGeom prst="line">
                <a:avLst/>
              </a:prstGeom>
              <a:ln w="101600">
                <a:solidFill>
                  <a:srgbClr val="AE62FA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>
                <a:cxnSpLocks noChangeAspect="1"/>
              </p:cNvCxnSpPr>
              <p:nvPr/>
            </p:nvCxnSpPr>
            <p:spPr bwMode="auto">
              <a:xfrm>
                <a:off x="7477126" y="4010596"/>
                <a:ext cx="411162" cy="141288"/>
              </a:xfrm>
              <a:prstGeom prst="line">
                <a:avLst/>
              </a:prstGeom>
              <a:ln w="101600">
                <a:solidFill>
                  <a:srgbClr val="AE62FA">
                    <a:alpha val="49804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1" name="Gruppieren 41"/>
            <p:cNvGrpSpPr>
              <a:grpSpLocks/>
            </p:cNvGrpSpPr>
            <p:nvPr/>
          </p:nvGrpSpPr>
          <p:grpSpPr bwMode="auto">
            <a:xfrm>
              <a:off x="950646" y="4567695"/>
              <a:ext cx="576383" cy="1013955"/>
              <a:chOff x="950646" y="4567695"/>
              <a:chExt cx="576383" cy="1013955"/>
            </a:xfrm>
          </p:grpSpPr>
          <p:cxnSp>
            <p:nvCxnSpPr>
              <p:cNvPr id="56" name="Gerader Verbinder 55"/>
              <p:cNvCxnSpPr>
                <a:stCxn id="55" idx="6"/>
              </p:cNvCxnSpPr>
              <p:nvPr/>
            </p:nvCxnSpPr>
            <p:spPr>
              <a:xfrm flipH="1">
                <a:off x="1365250" y="4567238"/>
                <a:ext cx="161925" cy="436562"/>
              </a:xfrm>
              <a:prstGeom prst="line">
                <a:avLst/>
              </a:prstGeom>
              <a:ln>
                <a:solidFill>
                  <a:srgbClr val="CC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/>
              <p:cNvCxnSpPr/>
              <p:nvPr/>
            </p:nvCxnSpPr>
            <p:spPr>
              <a:xfrm flipV="1">
                <a:off x="1365250" y="4781550"/>
                <a:ext cx="136525" cy="412750"/>
              </a:xfrm>
              <a:prstGeom prst="line">
                <a:avLst/>
              </a:prstGeom>
              <a:ln>
                <a:solidFill>
                  <a:srgbClr val="CC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/>
              <p:cNvCxnSpPr/>
              <p:nvPr/>
            </p:nvCxnSpPr>
            <p:spPr>
              <a:xfrm flipV="1">
                <a:off x="1501775" y="4667250"/>
                <a:ext cx="0" cy="114300"/>
              </a:xfrm>
              <a:prstGeom prst="line">
                <a:avLst/>
              </a:prstGeom>
              <a:ln>
                <a:solidFill>
                  <a:srgbClr val="CC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/>
              <p:cNvCxnSpPr>
                <a:cxnSpLocks noChangeAspect="1"/>
              </p:cNvCxnSpPr>
              <p:nvPr/>
            </p:nvCxnSpPr>
            <p:spPr>
              <a:xfrm flipH="1">
                <a:off x="1322388" y="5214938"/>
                <a:ext cx="34925" cy="96837"/>
              </a:xfrm>
              <a:prstGeom prst="line">
                <a:avLst/>
              </a:prstGeom>
              <a:ln>
                <a:solidFill>
                  <a:srgbClr val="CC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/>
              <p:cNvCxnSpPr/>
              <p:nvPr/>
            </p:nvCxnSpPr>
            <p:spPr>
              <a:xfrm flipH="1">
                <a:off x="1270000" y="5311775"/>
                <a:ext cx="52388" cy="101600"/>
              </a:xfrm>
              <a:prstGeom prst="line">
                <a:avLst/>
              </a:prstGeom>
              <a:ln>
                <a:solidFill>
                  <a:srgbClr val="CC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ihandform 60"/>
              <p:cNvSpPr/>
              <p:nvPr/>
            </p:nvSpPr>
            <p:spPr>
              <a:xfrm>
                <a:off x="950913" y="5029200"/>
                <a:ext cx="46037" cy="552450"/>
              </a:xfrm>
              <a:custGeom>
                <a:avLst/>
                <a:gdLst>
                  <a:gd name="connsiteX0" fmla="*/ 0 w 40690"/>
                  <a:gd name="connsiteY0" fmla="*/ 0 h 533400"/>
                  <a:gd name="connsiteX1" fmla="*/ 38100 w 40690"/>
                  <a:gd name="connsiteY1" fmla="*/ 114300 h 533400"/>
                  <a:gd name="connsiteX2" fmla="*/ 34925 w 40690"/>
                  <a:gd name="connsiteY2" fmla="*/ 247650 h 533400"/>
                  <a:gd name="connsiteX3" fmla="*/ 15875 w 40690"/>
                  <a:gd name="connsiteY3" fmla="*/ 346075 h 533400"/>
                  <a:gd name="connsiteX4" fmla="*/ 31750 w 40690"/>
                  <a:gd name="connsiteY4" fmla="*/ 5334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90" h="533400">
                    <a:moveTo>
                      <a:pt x="0" y="0"/>
                    </a:moveTo>
                    <a:cubicBezTo>
                      <a:pt x="16139" y="36512"/>
                      <a:pt x="32279" y="73025"/>
                      <a:pt x="38100" y="114300"/>
                    </a:cubicBezTo>
                    <a:cubicBezTo>
                      <a:pt x="43921" y="155575"/>
                      <a:pt x="38629" y="209021"/>
                      <a:pt x="34925" y="247650"/>
                    </a:cubicBezTo>
                    <a:cubicBezTo>
                      <a:pt x="31221" y="286279"/>
                      <a:pt x="16404" y="298450"/>
                      <a:pt x="15875" y="346075"/>
                    </a:cubicBezTo>
                    <a:cubicBezTo>
                      <a:pt x="15346" y="393700"/>
                      <a:pt x="23548" y="463550"/>
                      <a:pt x="31750" y="533400"/>
                    </a:cubicBezTo>
                  </a:path>
                </a:pathLst>
              </a:custGeom>
              <a:noFill/>
              <a:ln w="25400">
                <a:solidFill>
                  <a:srgbClr val="CC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4851" y="4956737"/>
              <a:ext cx="2102078" cy="1205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8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t="32236" r="26920"/>
          <a:stretch>
            <a:fillRect/>
          </a:stretch>
        </p:blipFill>
        <p:spPr bwMode="auto">
          <a:xfrm>
            <a:off x="66675" y="1420813"/>
            <a:ext cx="378142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el 1"/>
          <p:cNvSpPr>
            <a:spLocks noGrp="1"/>
          </p:cNvSpPr>
          <p:nvPr>
            <p:ph type="title" idx="4294967295"/>
          </p:nvPr>
        </p:nvSpPr>
        <p:spPr>
          <a:xfrm>
            <a:off x="174625" y="269875"/>
            <a:ext cx="5659505" cy="787400"/>
          </a:xfrm>
        </p:spPr>
        <p:txBody>
          <a:bodyPr/>
          <a:lstStyle/>
          <a:p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/LCM 2019)</a:t>
            </a:r>
          </a:p>
        </p:txBody>
      </p:sp>
      <p:sp>
        <p:nvSpPr>
          <p:cNvPr id="31" name="Rechteck 30"/>
          <p:cNvSpPr/>
          <p:nvPr/>
        </p:nvSpPr>
        <p:spPr bwMode="auto">
          <a:xfrm rot="2100000" flipV="1">
            <a:off x="1882139" y="4575175"/>
            <a:ext cx="180975" cy="1079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2" name="Rechteck 31"/>
          <p:cNvSpPr/>
          <p:nvPr/>
        </p:nvSpPr>
        <p:spPr bwMode="auto">
          <a:xfrm flipV="1">
            <a:off x="2034541" y="6127750"/>
            <a:ext cx="179387" cy="1079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3" name="Rechteck 32"/>
          <p:cNvSpPr/>
          <p:nvPr/>
        </p:nvSpPr>
        <p:spPr bwMode="auto">
          <a:xfrm rot="21000000" flipV="1">
            <a:off x="900113" y="2579688"/>
            <a:ext cx="180975" cy="1079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367" name="Textfeld 69"/>
          <p:cNvSpPr txBox="1">
            <a:spLocks noChangeArrowheads="1"/>
          </p:cNvSpPr>
          <p:nvPr/>
        </p:nvSpPr>
        <p:spPr bwMode="auto">
          <a:xfrm>
            <a:off x="557213" y="207168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0000FF"/>
                </a:solidFill>
              </a:rPr>
              <a:t>opening G004A</a:t>
            </a:r>
          </a:p>
        </p:txBody>
      </p:sp>
      <p:sp>
        <p:nvSpPr>
          <p:cNvPr id="15368" name="Textfeld 71"/>
          <p:cNvSpPr txBox="1">
            <a:spLocks noChangeArrowheads="1"/>
          </p:cNvSpPr>
          <p:nvPr/>
        </p:nvSpPr>
        <p:spPr bwMode="auto">
          <a:xfrm>
            <a:off x="2147094" y="5937886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 err="1">
                <a:solidFill>
                  <a:srgbClr val="0000FF"/>
                </a:solidFill>
              </a:rPr>
              <a:t>opening</a:t>
            </a:r>
            <a:r>
              <a:rPr lang="de-DE" altLang="de-DE" sz="1200" b="1" dirty="0">
                <a:solidFill>
                  <a:srgbClr val="0000FF"/>
                </a:solidFill>
              </a:rPr>
              <a:t> G007</a:t>
            </a:r>
          </a:p>
        </p:txBody>
      </p:sp>
      <p:sp>
        <p:nvSpPr>
          <p:cNvPr id="15369" name="Textfeld 35"/>
          <p:cNvSpPr txBox="1">
            <a:spLocks noChangeArrowheads="1"/>
          </p:cNvSpPr>
          <p:nvPr/>
        </p:nvSpPr>
        <p:spPr bwMode="auto">
          <a:xfrm>
            <a:off x="1398625" y="4145572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 err="1">
                <a:solidFill>
                  <a:srgbClr val="0000FF"/>
                </a:solidFill>
              </a:rPr>
              <a:t>opening</a:t>
            </a:r>
            <a:r>
              <a:rPr lang="de-DE" altLang="de-DE" sz="1200" b="1" dirty="0">
                <a:solidFill>
                  <a:srgbClr val="0000FF"/>
                </a:solidFill>
              </a:rPr>
              <a:t> G050</a:t>
            </a:r>
          </a:p>
        </p:txBody>
      </p:sp>
      <p:sp>
        <p:nvSpPr>
          <p:cNvPr id="15370" name="Textfeld 50"/>
          <p:cNvSpPr txBox="1">
            <a:spLocks noChangeArrowheads="1"/>
          </p:cNvSpPr>
          <p:nvPr/>
        </p:nvSpPr>
        <p:spPr bwMode="auto">
          <a:xfrm>
            <a:off x="-7938" y="2162810"/>
            <a:ext cx="80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SIS18</a:t>
            </a:r>
          </a:p>
        </p:txBody>
      </p:sp>
      <p:sp>
        <p:nvSpPr>
          <p:cNvPr id="15371" name="Textfeld 51"/>
          <p:cNvSpPr txBox="1">
            <a:spLocks noChangeArrowheads="1"/>
          </p:cNvSpPr>
          <p:nvPr/>
        </p:nvSpPr>
        <p:spPr bwMode="auto">
          <a:xfrm>
            <a:off x="2567781" y="1791812"/>
            <a:ext cx="1001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SIS100</a:t>
            </a:r>
          </a:p>
        </p:txBody>
      </p:sp>
      <p:sp>
        <p:nvSpPr>
          <p:cNvPr id="15372" name="Textfeld 52"/>
          <p:cNvSpPr txBox="1">
            <a:spLocks noChangeArrowheads="1"/>
          </p:cNvSpPr>
          <p:nvPr/>
        </p:nvSpPr>
        <p:spPr bwMode="auto">
          <a:xfrm>
            <a:off x="3148012" y="2736850"/>
            <a:ext cx="754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CBM</a:t>
            </a:r>
          </a:p>
        </p:txBody>
      </p:sp>
      <p:sp>
        <p:nvSpPr>
          <p:cNvPr id="15373" name="Textfeld 53"/>
          <p:cNvSpPr txBox="1">
            <a:spLocks noChangeArrowheads="1"/>
          </p:cNvSpPr>
          <p:nvPr/>
        </p:nvSpPr>
        <p:spPr bwMode="auto">
          <a:xfrm>
            <a:off x="673735" y="4141788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>
                <a:solidFill>
                  <a:schemeClr val="tx1"/>
                </a:solidFill>
              </a:rPr>
              <a:t>HESR</a:t>
            </a:r>
          </a:p>
        </p:txBody>
      </p:sp>
      <p:sp>
        <p:nvSpPr>
          <p:cNvPr id="15374" name="Textfeld 54"/>
          <p:cNvSpPr txBox="1">
            <a:spLocks noChangeArrowheads="1"/>
          </p:cNvSpPr>
          <p:nvPr/>
        </p:nvSpPr>
        <p:spPr bwMode="auto">
          <a:xfrm>
            <a:off x="1579563" y="5613400"/>
            <a:ext cx="623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5375" name="Textfeld 55"/>
          <p:cNvSpPr txBox="1">
            <a:spLocks noChangeArrowheads="1"/>
          </p:cNvSpPr>
          <p:nvPr/>
        </p:nvSpPr>
        <p:spPr bwMode="auto">
          <a:xfrm>
            <a:off x="3113490" y="34845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Super-FRS</a:t>
            </a:r>
          </a:p>
        </p:txBody>
      </p:sp>
      <p:sp>
        <p:nvSpPr>
          <p:cNvPr id="15376" name="Textfeld 56"/>
          <p:cNvSpPr txBox="1">
            <a:spLocks noChangeArrowheads="1"/>
          </p:cNvSpPr>
          <p:nvPr/>
        </p:nvSpPr>
        <p:spPr bwMode="auto">
          <a:xfrm>
            <a:off x="1527615" y="3957503"/>
            <a:ext cx="754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APPA</a:t>
            </a:r>
          </a:p>
        </p:txBody>
      </p:sp>
      <p:sp>
        <p:nvSpPr>
          <p:cNvPr id="63" name="Rechteck 62"/>
          <p:cNvSpPr/>
          <p:nvPr/>
        </p:nvSpPr>
        <p:spPr bwMode="auto">
          <a:xfrm rot="2400000" flipV="1">
            <a:off x="1906588" y="2292350"/>
            <a:ext cx="180975" cy="1079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378" name="Textfeld 69"/>
          <p:cNvSpPr txBox="1">
            <a:spLocks noChangeArrowheads="1"/>
          </p:cNvSpPr>
          <p:nvPr/>
        </p:nvSpPr>
        <p:spPr bwMode="auto">
          <a:xfrm>
            <a:off x="1851025" y="1876425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0000FF"/>
                </a:solidFill>
              </a:rPr>
              <a:t>opening G17.1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508952" y="4761707"/>
            <a:ext cx="7547736" cy="1412398"/>
            <a:chOff x="1508952" y="4761707"/>
            <a:chExt cx="7547736" cy="1412398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508952" y="4761707"/>
              <a:ext cx="722558" cy="999013"/>
              <a:chOff x="1508952" y="4761707"/>
              <a:chExt cx="722558" cy="999013"/>
            </a:xfrm>
          </p:grpSpPr>
          <p:cxnSp>
            <p:nvCxnSpPr>
              <p:cNvPr id="80" name="Gerade Verbindung 45"/>
              <p:cNvCxnSpPr/>
              <p:nvPr/>
            </p:nvCxnSpPr>
            <p:spPr bwMode="auto">
              <a:xfrm flipH="1">
                <a:off x="2101088" y="5122053"/>
                <a:ext cx="130422" cy="368546"/>
              </a:xfrm>
              <a:prstGeom prst="line">
                <a:avLst/>
              </a:prstGeom>
              <a:ln w="50800">
                <a:solidFill>
                  <a:srgbClr val="CB9A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ihandform 80"/>
              <p:cNvSpPr/>
              <p:nvPr/>
            </p:nvSpPr>
            <p:spPr bwMode="auto">
              <a:xfrm>
                <a:off x="1508952" y="4761707"/>
                <a:ext cx="45719" cy="999013"/>
              </a:xfrm>
              <a:custGeom>
                <a:avLst/>
                <a:gdLst>
                  <a:gd name="connsiteX0" fmla="*/ 61913 w 71636"/>
                  <a:gd name="connsiteY0" fmla="*/ 1138237 h 1138237"/>
                  <a:gd name="connsiteX1" fmla="*/ 33338 w 71636"/>
                  <a:gd name="connsiteY1" fmla="*/ 1014412 h 1138237"/>
                  <a:gd name="connsiteX2" fmla="*/ 19050 w 71636"/>
                  <a:gd name="connsiteY2" fmla="*/ 923925 h 1138237"/>
                  <a:gd name="connsiteX3" fmla="*/ 14288 w 71636"/>
                  <a:gd name="connsiteY3" fmla="*/ 695325 h 1138237"/>
                  <a:gd name="connsiteX4" fmla="*/ 66675 w 71636"/>
                  <a:gd name="connsiteY4" fmla="*/ 481012 h 1138237"/>
                  <a:gd name="connsiteX5" fmla="*/ 61913 w 71636"/>
                  <a:gd name="connsiteY5" fmla="*/ 200025 h 1138237"/>
                  <a:gd name="connsiteX6" fmla="*/ 0 w 71636"/>
                  <a:gd name="connsiteY6" fmla="*/ 0 h 113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36" h="1138237">
                    <a:moveTo>
                      <a:pt x="61913" y="1138237"/>
                    </a:moveTo>
                    <a:cubicBezTo>
                      <a:pt x="51197" y="1094184"/>
                      <a:pt x="40482" y="1050131"/>
                      <a:pt x="33338" y="1014412"/>
                    </a:cubicBezTo>
                    <a:cubicBezTo>
                      <a:pt x="26194" y="978693"/>
                      <a:pt x="22225" y="977106"/>
                      <a:pt x="19050" y="923925"/>
                    </a:cubicBezTo>
                    <a:cubicBezTo>
                      <a:pt x="15875" y="870744"/>
                      <a:pt x="6350" y="769144"/>
                      <a:pt x="14288" y="695325"/>
                    </a:cubicBezTo>
                    <a:cubicBezTo>
                      <a:pt x="22226" y="621506"/>
                      <a:pt x="58737" y="563562"/>
                      <a:pt x="66675" y="481012"/>
                    </a:cubicBezTo>
                    <a:cubicBezTo>
                      <a:pt x="74613" y="398462"/>
                      <a:pt x="73025" y="280194"/>
                      <a:pt x="61913" y="200025"/>
                    </a:cubicBezTo>
                    <a:cubicBezTo>
                      <a:pt x="50801" y="119856"/>
                      <a:pt x="25400" y="59928"/>
                      <a:pt x="0" y="0"/>
                    </a:cubicBezTo>
                  </a:path>
                </a:pathLst>
              </a:custGeom>
              <a:noFill/>
              <a:ln w="50800">
                <a:solidFill>
                  <a:srgbClr val="CB9A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3922713" y="5137150"/>
              <a:ext cx="5133975" cy="1036955"/>
              <a:chOff x="3922713" y="5137150"/>
              <a:chExt cx="5133975" cy="1036955"/>
            </a:xfrm>
          </p:grpSpPr>
          <p:grpSp>
            <p:nvGrpSpPr>
              <p:cNvPr id="15383" name="Gruppieren 76"/>
              <p:cNvGrpSpPr>
                <a:grpSpLocks/>
              </p:cNvGrpSpPr>
              <p:nvPr/>
            </p:nvGrpSpPr>
            <p:grpSpPr bwMode="auto">
              <a:xfrm>
                <a:off x="3940175" y="5137150"/>
                <a:ext cx="5116513" cy="1022350"/>
                <a:chOff x="3940631" y="5137607"/>
                <a:chExt cx="5115600" cy="1021557"/>
              </a:xfrm>
            </p:grpSpPr>
            <p:sp>
              <p:nvSpPr>
                <p:cNvPr id="15396" name="Textfeld 52"/>
                <p:cNvSpPr txBox="1">
                  <a:spLocks noChangeArrowheads="1"/>
                </p:cNvSpPr>
                <p:nvPr/>
              </p:nvSpPr>
              <p:spPr bwMode="auto">
                <a:xfrm>
                  <a:off x="3948112" y="5137607"/>
                  <a:ext cx="4052888" cy="369332"/>
                </a:xfrm>
                <a:prstGeom prst="rect">
                  <a:avLst/>
                </a:prstGeom>
                <a:solidFill>
                  <a:srgbClr val="CC99FF">
                    <a:alpha val="59999"/>
                  </a:srgbClr>
                </a:solidFill>
                <a:ln w="44450">
                  <a:solidFill>
                    <a:srgbClr val="92D05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de-DE" sz="1800" dirty="0" err="1">
                      <a:solidFill>
                        <a:schemeClr val="tx1"/>
                      </a:solidFill>
                    </a:rPr>
                    <a:t>start</a:t>
                  </a:r>
                  <a:r>
                    <a:rPr lang="de-DE" altLang="de-DE" sz="1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altLang="de-DE" sz="1800" dirty="0" err="1">
                      <a:solidFill>
                        <a:schemeClr val="tx1"/>
                      </a:solidFill>
                    </a:rPr>
                    <a:t>installation</a:t>
                  </a:r>
                  <a:r>
                    <a:rPr lang="de-DE" altLang="de-DE" sz="1800" dirty="0">
                      <a:solidFill>
                        <a:schemeClr val="tx1"/>
                      </a:solidFill>
                    </a:rPr>
                    <a:t> 09/2022 </a:t>
                  </a:r>
                  <a:r>
                    <a:rPr lang="de-DE" altLang="de-DE" sz="1200" dirty="0">
                      <a:solidFill>
                        <a:schemeClr val="tx1"/>
                      </a:solidFill>
                    </a:rPr>
                    <a:t>(LCM 30.07.2019)</a:t>
                  </a:r>
                </a:p>
              </p:txBody>
            </p:sp>
            <p:pic>
              <p:nvPicPr>
                <p:cNvPr id="15397" name="Grafik 7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631" y="5583807"/>
                  <a:ext cx="5115600" cy="575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" name="Rechteck 50"/>
              <p:cNvSpPr/>
              <p:nvPr/>
            </p:nvSpPr>
            <p:spPr>
              <a:xfrm>
                <a:off x="3922713" y="5834380"/>
                <a:ext cx="774700" cy="339725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4" name="Gruppieren 3"/>
          <p:cNvGrpSpPr/>
          <p:nvPr/>
        </p:nvGrpSpPr>
        <p:grpSpPr>
          <a:xfrm>
            <a:off x="2020131" y="3029269"/>
            <a:ext cx="7017507" cy="2028781"/>
            <a:chOff x="2020131" y="3029269"/>
            <a:chExt cx="7017507" cy="2028781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3908425" y="3413125"/>
              <a:ext cx="5129213" cy="1376363"/>
              <a:chOff x="3908425" y="3413125"/>
              <a:chExt cx="5129213" cy="1376363"/>
            </a:xfrm>
          </p:grpSpPr>
          <p:sp>
            <p:nvSpPr>
              <p:cNvPr id="15385" name="Textfeld 53"/>
              <p:cNvSpPr txBox="1">
                <a:spLocks noChangeArrowheads="1"/>
              </p:cNvSpPr>
              <p:nvPr/>
            </p:nvSpPr>
            <p:spPr bwMode="auto">
              <a:xfrm>
                <a:off x="3940175" y="3413125"/>
                <a:ext cx="4464050" cy="369888"/>
              </a:xfrm>
              <a:prstGeom prst="rect">
                <a:avLst/>
              </a:prstGeom>
              <a:gradFill flip="none" rotWithShape="0">
                <a:gsLst>
                  <a:gs pos="0">
                    <a:srgbClr val="00B0F0"/>
                  </a:gs>
                  <a:gs pos="30000">
                    <a:srgbClr val="00B0F0"/>
                  </a:gs>
                  <a:gs pos="100000">
                    <a:srgbClr val="CC99FF">
                      <a:alpha val="80000"/>
                    </a:srgbClr>
                  </a:gs>
                </a:gsLst>
                <a:lin ang="5400000" scaled="1"/>
                <a:tileRect/>
              </a:gradFill>
              <a:ln w="444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800" dirty="0" err="1">
                    <a:solidFill>
                      <a:schemeClr val="tx1"/>
                    </a:solidFill>
                  </a:rPr>
                  <a:t>start</a:t>
                </a:r>
                <a:r>
                  <a:rPr lang="de-DE" altLang="de-DE" sz="1800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1800" dirty="0" err="1">
                    <a:solidFill>
                      <a:schemeClr val="tx1"/>
                    </a:solidFill>
                  </a:rPr>
                  <a:t>installation</a:t>
                </a:r>
                <a:r>
                  <a:rPr lang="de-DE" altLang="de-DE" sz="1800" dirty="0">
                    <a:solidFill>
                      <a:schemeClr val="tx1"/>
                    </a:solidFill>
                  </a:rPr>
                  <a:t> 05/2022 </a:t>
                </a:r>
                <a:r>
                  <a:rPr lang="de-DE" altLang="de-DE" sz="1200" dirty="0">
                    <a:solidFill>
                      <a:schemeClr val="tx1"/>
                    </a:solidFill>
                  </a:rPr>
                  <a:t>(LCM, 20.05/01.07 2019) </a:t>
                </a: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3908425" y="4186238"/>
                <a:ext cx="773113" cy="603250"/>
              </a:xfrm>
              <a:prstGeom prst="rect">
                <a:avLst/>
              </a:prstGeom>
              <a:noFill/>
              <a:ln w="508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15388" name="Grafik 6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713" y="3937000"/>
                <a:ext cx="5114925" cy="82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uppieren 12"/>
            <p:cNvGrpSpPr/>
            <p:nvPr/>
          </p:nvGrpSpPr>
          <p:grpSpPr>
            <a:xfrm>
              <a:off x="2020131" y="3029269"/>
              <a:ext cx="560351" cy="2028781"/>
              <a:chOff x="2020131" y="3029269"/>
              <a:chExt cx="560351" cy="2028781"/>
            </a:xfrm>
          </p:grpSpPr>
          <p:cxnSp>
            <p:nvCxnSpPr>
              <p:cNvPr id="68" name="Gerade Verbindung 37"/>
              <p:cNvCxnSpPr/>
              <p:nvPr/>
            </p:nvCxnSpPr>
            <p:spPr bwMode="auto">
              <a:xfrm>
                <a:off x="2489200" y="4068763"/>
                <a:ext cx="0" cy="333375"/>
              </a:xfrm>
              <a:prstGeom prst="line">
                <a:avLst/>
              </a:prstGeom>
              <a:ln w="50800">
                <a:solidFill>
                  <a:srgbClr val="CC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44"/>
              <p:cNvCxnSpPr/>
              <p:nvPr/>
            </p:nvCxnSpPr>
            <p:spPr bwMode="auto">
              <a:xfrm flipH="1">
                <a:off x="2238902" y="4367371"/>
                <a:ext cx="248710" cy="690679"/>
              </a:xfrm>
              <a:prstGeom prst="line">
                <a:avLst/>
              </a:prstGeom>
              <a:ln w="50800">
                <a:solidFill>
                  <a:srgbClr val="CC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36"/>
              <p:cNvCxnSpPr/>
              <p:nvPr/>
            </p:nvCxnSpPr>
            <p:spPr bwMode="auto">
              <a:xfrm flipH="1">
                <a:off x="2232852" y="4117108"/>
                <a:ext cx="254760" cy="668497"/>
              </a:xfrm>
              <a:prstGeom prst="line">
                <a:avLst/>
              </a:prstGeom>
              <a:ln w="50800">
                <a:solidFill>
                  <a:srgbClr val="CC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reihandform 76"/>
              <p:cNvSpPr/>
              <p:nvPr/>
            </p:nvSpPr>
            <p:spPr bwMode="auto">
              <a:xfrm>
                <a:off x="2334419" y="3029269"/>
                <a:ext cx="246063" cy="1249363"/>
              </a:xfrm>
              <a:custGeom>
                <a:avLst/>
                <a:gdLst>
                  <a:gd name="connsiteX0" fmla="*/ 85725 w 333643"/>
                  <a:gd name="connsiteY0" fmla="*/ 0 h 1438275"/>
                  <a:gd name="connsiteX1" fmla="*/ 176212 w 333643"/>
                  <a:gd name="connsiteY1" fmla="*/ 114300 h 1438275"/>
                  <a:gd name="connsiteX2" fmla="*/ 219075 w 333643"/>
                  <a:gd name="connsiteY2" fmla="*/ 180975 h 1438275"/>
                  <a:gd name="connsiteX3" fmla="*/ 276225 w 333643"/>
                  <a:gd name="connsiteY3" fmla="*/ 309563 h 1438275"/>
                  <a:gd name="connsiteX4" fmla="*/ 323850 w 333643"/>
                  <a:gd name="connsiteY4" fmla="*/ 471488 h 1438275"/>
                  <a:gd name="connsiteX5" fmla="*/ 333375 w 333643"/>
                  <a:gd name="connsiteY5" fmla="*/ 652463 h 1438275"/>
                  <a:gd name="connsiteX6" fmla="*/ 328612 w 333643"/>
                  <a:gd name="connsiteY6" fmla="*/ 800100 h 1438275"/>
                  <a:gd name="connsiteX7" fmla="*/ 304800 w 333643"/>
                  <a:gd name="connsiteY7" fmla="*/ 923925 h 1438275"/>
                  <a:gd name="connsiteX8" fmla="*/ 252412 w 333643"/>
                  <a:gd name="connsiteY8" fmla="*/ 1076325 h 1438275"/>
                  <a:gd name="connsiteX9" fmla="*/ 204787 w 333643"/>
                  <a:gd name="connsiteY9" fmla="*/ 1162050 h 1438275"/>
                  <a:gd name="connsiteX10" fmla="*/ 138112 w 333643"/>
                  <a:gd name="connsiteY10" fmla="*/ 1266825 h 1438275"/>
                  <a:gd name="connsiteX11" fmla="*/ 71437 w 333643"/>
                  <a:gd name="connsiteY11" fmla="*/ 1357313 h 1438275"/>
                  <a:gd name="connsiteX12" fmla="*/ 0 w 333643"/>
                  <a:gd name="connsiteY12" fmla="*/ 143827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643" h="1438275">
                    <a:moveTo>
                      <a:pt x="85725" y="0"/>
                    </a:moveTo>
                    <a:cubicBezTo>
                      <a:pt x="119856" y="42069"/>
                      <a:pt x="153987" y="84138"/>
                      <a:pt x="176212" y="114300"/>
                    </a:cubicBezTo>
                    <a:cubicBezTo>
                      <a:pt x="198437" y="144462"/>
                      <a:pt x="202406" y="148431"/>
                      <a:pt x="219075" y="180975"/>
                    </a:cubicBezTo>
                    <a:cubicBezTo>
                      <a:pt x="235744" y="213519"/>
                      <a:pt x="258762" y="261144"/>
                      <a:pt x="276225" y="309563"/>
                    </a:cubicBezTo>
                    <a:cubicBezTo>
                      <a:pt x="293688" y="357982"/>
                      <a:pt x="314325" y="414338"/>
                      <a:pt x="323850" y="471488"/>
                    </a:cubicBezTo>
                    <a:cubicBezTo>
                      <a:pt x="333375" y="528638"/>
                      <a:pt x="332581" y="597694"/>
                      <a:pt x="333375" y="652463"/>
                    </a:cubicBezTo>
                    <a:cubicBezTo>
                      <a:pt x="334169" y="707232"/>
                      <a:pt x="333374" y="754856"/>
                      <a:pt x="328612" y="800100"/>
                    </a:cubicBezTo>
                    <a:cubicBezTo>
                      <a:pt x="323850" y="845344"/>
                      <a:pt x="317500" y="877888"/>
                      <a:pt x="304800" y="923925"/>
                    </a:cubicBezTo>
                    <a:cubicBezTo>
                      <a:pt x="292100" y="969962"/>
                      <a:pt x="269081" y="1036638"/>
                      <a:pt x="252412" y="1076325"/>
                    </a:cubicBezTo>
                    <a:cubicBezTo>
                      <a:pt x="235743" y="1116012"/>
                      <a:pt x="223837" y="1130300"/>
                      <a:pt x="204787" y="1162050"/>
                    </a:cubicBezTo>
                    <a:cubicBezTo>
                      <a:pt x="185737" y="1193800"/>
                      <a:pt x="160337" y="1234281"/>
                      <a:pt x="138112" y="1266825"/>
                    </a:cubicBezTo>
                    <a:cubicBezTo>
                      <a:pt x="115887" y="1299369"/>
                      <a:pt x="94456" y="1328738"/>
                      <a:pt x="71437" y="1357313"/>
                    </a:cubicBezTo>
                    <a:cubicBezTo>
                      <a:pt x="48418" y="1385888"/>
                      <a:pt x="0" y="1438275"/>
                      <a:pt x="0" y="1438275"/>
                    </a:cubicBezTo>
                  </a:path>
                </a:pathLst>
              </a:custGeom>
              <a:noFill/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cxnSp>
            <p:nvCxnSpPr>
              <p:cNvPr id="67" name="Gerader Verbinder 66"/>
              <p:cNvCxnSpPr/>
              <p:nvPr/>
            </p:nvCxnSpPr>
            <p:spPr bwMode="auto">
              <a:xfrm flipH="1">
                <a:off x="2103120" y="4254659"/>
                <a:ext cx="252539" cy="302101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>
                <a:stCxn id="77" idx="11"/>
              </p:cNvCxnSpPr>
              <p:nvPr/>
            </p:nvCxnSpPr>
            <p:spPr bwMode="auto">
              <a:xfrm flipH="1">
                <a:off x="2020131" y="4208304"/>
                <a:ext cx="366973" cy="317499"/>
              </a:xfrm>
              <a:prstGeom prst="line">
                <a:avLst/>
              </a:prstGeom>
              <a:ln w="50800"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feld 56"/>
          <p:cNvSpPr txBox="1">
            <a:spLocks noChangeArrowheads="1"/>
          </p:cNvSpPr>
          <p:nvPr/>
        </p:nvSpPr>
        <p:spPr bwMode="auto">
          <a:xfrm>
            <a:off x="1609490" y="4751070"/>
            <a:ext cx="754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1" dirty="0" smtClean="0">
                <a:solidFill>
                  <a:schemeClr val="tx1"/>
                </a:solidFill>
              </a:rPr>
              <a:t>p-bar</a:t>
            </a:r>
            <a:endParaRPr lang="de-DE" altLang="de-DE" sz="1600" b="1" dirty="0">
              <a:solidFill>
                <a:schemeClr val="tx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63513" y="1574800"/>
            <a:ext cx="8890675" cy="1612900"/>
            <a:chOff x="163513" y="1574800"/>
            <a:chExt cx="8890675" cy="1612900"/>
          </a:xfrm>
        </p:grpSpPr>
        <p:grpSp>
          <p:nvGrpSpPr>
            <p:cNvPr id="15379" name="Gruppieren 13"/>
            <p:cNvGrpSpPr>
              <a:grpSpLocks/>
            </p:cNvGrpSpPr>
            <p:nvPr/>
          </p:nvGrpSpPr>
          <p:grpSpPr bwMode="auto">
            <a:xfrm>
              <a:off x="163513" y="1876425"/>
              <a:ext cx="3062287" cy="1311275"/>
              <a:chOff x="163512" y="1876657"/>
              <a:chExt cx="3061660" cy="1310487"/>
            </a:xfrm>
          </p:grpSpPr>
          <p:sp>
            <p:nvSpPr>
              <p:cNvPr id="56" name="Freihandform 55"/>
              <p:cNvSpPr/>
              <p:nvPr/>
            </p:nvSpPr>
            <p:spPr bwMode="auto">
              <a:xfrm>
                <a:off x="1693549" y="2615987"/>
                <a:ext cx="685660" cy="342694"/>
              </a:xfrm>
              <a:custGeom>
                <a:avLst/>
                <a:gdLst>
                  <a:gd name="connsiteX0" fmla="*/ 0 w 685800"/>
                  <a:gd name="connsiteY0" fmla="*/ 0 h 342900"/>
                  <a:gd name="connsiteX1" fmla="*/ 176212 w 685800"/>
                  <a:gd name="connsiteY1" fmla="*/ 23813 h 342900"/>
                  <a:gd name="connsiteX2" fmla="*/ 333375 w 685800"/>
                  <a:gd name="connsiteY2" fmla="*/ 100013 h 342900"/>
                  <a:gd name="connsiteX3" fmla="*/ 481012 w 685800"/>
                  <a:gd name="connsiteY3" fmla="*/ 185738 h 342900"/>
                  <a:gd name="connsiteX4" fmla="*/ 685800 w 685800"/>
                  <a:gd name="connsiteY4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0" h="342900">
                    <a:moveTo>
                      <a:pt x="0" y="0"/>
                    </a:moveTo>
                    <a:cubicBezTo>
                      <a:pt x="60325" y="3572"/>
                      <a:pt x="120650" y="7144"/>
                      <a:pt x="176212" y="23813"/>
                    </a:cubicBezTo>
                    <a:cubicBezTo>
                      <a:pt x="231775" y="40482"/>
                      <a:pt x="282575" y="73026"/>
                      <a:pt x="333375" y="100013"/>
                    </a:cubicBezTo>
                    <a:cubicBezTo>
                      <a:pt x="384175" y="127000"/>
                      <a:pt x="422275" y="145257"/>
                      <a:pt x="481012" y="185738"/>
                    </a:cubicBezTo>
                    <a:cubicBezTo>
                      <a:pt x="539749" y="226219"/>
                      <a:pt x="685800" y="342900"/>
                      <a:pt x="685800" y="342900"/>
                    </a:cubicBezTo>
                  </a:path>
                </a:pathLst>
              </a:custGeom>
              <a:noFill/>
              <a:ln w="508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cxnSp>
            <p:nvCxnSpPr>
              <p:cNvPr id="57" name="Gerade Verbindung 48"/>
              <p:cNvCxnSpPr/>
              <p:nvPr/>
            </p:nvCxnSpPr>
            <p:spPr bwMode="auto">
              <a:xfrm>
                <a:off x="1496739" y="2186034"/>
                <a:ext cx="1034838" cy="799619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04" name="Gruppieren 12"/>
              <p:cNvGrpSpPr>
                <a:grpSpLocks/>
              </p:cNvGrpSpPr>
              <p:nvPr/>
            </p:nvGrpSpPr>
            <p:grpSpPr bwMode="auto">
              <a:xfrm>
                <a:off x="163512" y="1876657"/>
                <a:ext cx="3061660" cy="1310487"/>
                <a:chOff x="163512" y="1876657"/>
                <a:chExt cx="3061660" cy="1310487"/>
              </a:xfrm>
            </p:grpSpPr>
            <p:cxnSp>
              <p:nvCxnSpPr>
                <p:cNvPr id="58" name="Gerade Verbindung 40"/>
                <p:cNvCxnSpPr/>
                <p:nvPr/>
              </p:nvCxnSpPr>
              <p:spPr bwMode="auto">
                <a:xfrm>
                  <a:off x="2342703" y="2831758"/>
                  <a:ext cx="882469" cy="355386"/>
                </a:xfrm>
                <a:prstGeom prst="line">
                  <a:avLst/>
                </a:prstGeom>
                <a:ln w="50800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Freihandform 59"/>
                <p:cNvSpPr/>
                <p:nvPr/>
              </p:nvSpPr>
              <p:spPr bwMode="auto">
                <a:xfrm>
                  <a:off x="163512" y="2370073"/>
                  <a:ext cx="2604554" cy="491829"/>
                </a:xfrm>
                <a:custGeom>
                  <a:avLst/>
                  <a:gdLst>
                    <a:gd name="connsiteX0" fmla="*/ 0 w 2413250"/>
                    <a:gd name="connsiteY0" fmla="*/ 329507 h 448802"/>
                    <a:gd name="connsiteX1" fmla="*/ 61913 w 2413250"/>
                    <a:gd name="connsiteY1" fmla="*/ 391420 h 448802"/>
                    <a:gd name="connsiteX2" fmla="*/ 138113 w 2413250"/>
                    <a:gd name="connsiteY2" fmla="*/ 439045 h 448802"/>
                    <a:gd name="connsiteX3" fmla="*/ 252413 w 2413250"/>
                    <a:gd name="connsiteY3" fmla="*/ 448570 h 448802"/>
                    <a:gd name="connsiteX4" fmla="*/ 395288 w 2413250"/>
                    <a:gd name="connsiteY4" fmla="*/ 434282 h 448802"/>
                    <a:gd name="connsiteX5" fmla="*/ 781050 w 2413250"/>
                    <a:gd name="connsiteY5" fmla="*/ 367607 h 448802"/>
                    <a:gd name="connsiteX6" fmla="*/ 2066925 w 2413250"/>
                    <a:gd name="connsiteY6" fmla="*/ 100907 h 448802"/>
                    <a:gd name="connsiteX7" fmla="*/ 2376488 w 2413250"/>
                    <a:gd name="connsiteY7" fmla="*/ 10420 h 448802"/>
                    <a:gd name="connsiteX8" fmla="*/ 2395538 w 2413250"/>
                    <a:gd name="connsiteY8" fmla="*/ 5657 h 44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3250" h="448802">
                      <a:moveTo>
                        <a:pt x="0" y="329507"/>
                      </a:moveTo>
                      <a:cubicBezTo>
                        <a:pt x="19447" y="351335"/>
                        <a:pt x="38894" y="373164"/>
                        <a:pt x="61913" y="391420"/>
                      </a:cubicBezTo>
                      <a:cubicBezTo>
                        <a:pt x="84932" y="409676"/>
                        <a:pt x="106363" y="429520"/>
                        <a:pt x="138113" y="439045"/>
                      </a:cubicBezTo>
                      <a:cubicBezTo>
                        <a:pt x="169863" y="448570"/>
                        <a:pt x="209551" y="449364"/>
                        <a:pt x="252413" y="448570"/>
                      </a:cubicBezTo>
                      <a:cubicBezTo>
                        <a:pt x="295275" y="447776"/>
                        <a:pt x="307182" y="447776"/>
                        <a:pt x="395288" y="434282"/>
                      </a:cubicBezTo>
                      <a:cubicBezTo>
                        <a:pt x="483394" y="420788"/>
                        <a:pt x="781050" y="367607"/>
                        <a:pt x="781050" y="367607"/>
                      </a:cubicBezTo>
                      <a:lnTo>
                        <a:pt x="2066925" y="100907"/>
                      </a:lnTo>
                      <a:cubicBezTo>
                        <a:pt x="2332831" y="41376"/>
                        <a:pt x="2321719" y="26295"/>
                        <a:pt x="2376488" y="10420"/>
                      </a:cubicBezTo>
                      <a:cubicBezTo>
                        <a:pt x="2431257" y="-5455"/>
                        <a:pt x="2413397" y="101"/>
                        <a:pt x="2395538" y="5657"/>
                      </a:cubicBezTo>
                    </a:path>
                  </a:pathLst>
                </a:custGeom>
                <a:noFill/>
                <a:ln w="50800">
                  <a:solidFill>
                    <a:srgbClr val="FF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61" name="Freihandform 60"/>
                <p:cNvSpPr/>
                <p:nvPr/>
              </p:nvSpPr>
              <p:spPr bwMode="auto">
                <a:xfrm>
                  <a:off x="1136450" y="1876657"/>
                  <a:ext cx="1352273" cy="1188323"/>
                </a:xfrm>
                <a:custGeom>
                  <a:avLst/>
                  <a:gdLst>
                    <a:gd name="connsiteX0" fmla="*/ 0 w 1190625"/>
                    <a:gd name="connsiteY0" fmla="*/ 0 h 1176338"/>
                    <a:gd name="connsiteX1" fmla="*/ 1190625 w 1190625"/>
                    <a:gd name="connsiteY1" fmla="*/ 1176338 h 1176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0625" h="1176338">
                      <a:moveTo>
                        <a:pt x="0" y="0"/>
                      </a:moveTo>
                      <a:lnTo>
                        <a:pt x="1190625" y="1176338"/>
                      </a:lnTo>
                    </a:path>
                  </a:pathLst>
                </a:custGeom>
                <a:noFill/>
                <a:ln w="50800">
                  <a:solidFill>
                    <a:srgbClr val="FF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de-DE"/>
                </a:p>
              </p:txBody>
            </p:sp>
            <p:cxnSp>
              <p:nvCxnSpPr>
                <p:cNvPr id="64" name="Gerade Verbindung 49"/>
                <p:cNvCxnSpPr/>
                <p:nvPr/>
              </p:nvCxnSpPr>
              <p:spPr bwMode="auto">
                <a:xfrm flipH="1" flipV="1">
                  <a:off x="2314134" y="2893633"/>
                  <a:ext cx="247599" cy="247501"/>
                </a:xfrm>
                <a:prstGeom prst="line">
                  <a:avLst/>
                </a:prstGeom>
                <a:ln w="50800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pieren 9"/>
            <p:cNvGrpSpPr/>
            <p:nvPr/>
          </p:nvGrpSpPr>
          <p:grpSpPr>
            <a:xfrm>
              <a:off x="3922713" y="1574800"/>
              <a:ext cx="5131475" cy="1420019"/>
              <a:chOff x="3922713" y="1574800"/>
              <a:chExt cx="5131475" cy="1420019"/>
            </a:xfrm>
          </p:grpSpPr>
          <p:sp>
            <p:nvSpPr>
              <p:cNvPr id="15400" name="Textfeld 5"/>
              <p:cNvSpPr txBox="1">
                <a:spLocks noChangeArrowheads="1"/>
              </p:cNvSpPr>
              <p:nvPr/>
            </p:nvSpPr>
            <p:spPr bwMode="auto">
              <a:xfrm>
                <a:off x="3951288" y="1574800"/>
                <a:ext cx="4989512" cy="369332"/>
              </a:xfrm>
              <a:prstGeom prst="rect">
                <a:avLst/>
              </a:prstGeom>
              <a:solidFill>
                <a:srgbClr val="FF0000"/>
              </a:solidFill>
              <a:ln w="444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800" dirty="0" err="1">
                    <a:solidFill>
                      <a:schemeClr val="tx1"/>
                    </a:solidFill>
                  </a:rPr>
                  <a:t>start</a:t>
                </a:r>
                <a:r>
                  <a:rPr lang="de-DE" altLang="de-DE" sz="1800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1800" dirty="0" err="1">
                    <a:solidFill>
                      <a:schemeClr val="tx1"/>
                    </a:solidFill>
                  </a:rPr>
                  <a:t>installation</a:t>
                </a:r>
                <a:r>
                  <a:rPr lang="de-DE" altLang="de-DE" sz="1800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1800" dirty="0" smtClean="0">
                    <a:solidFill>
                      <a:schemeClr val="tx1"/>
                    </a:solidFill>
                  </a:rPr>
                  <a:t>06/2021</a:t>
                </a:r>
                <a:endParaRPr lang="de-DE" altLang="de-DE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hteck 2"/>
              <p:cNvSpPr/>
              <p:nvPr/>
            </p:nvSpPr>
            <p:spPr>
              <a:xfrm>
                <a:off x="3922713" y="2325688"/>
                <a:ext cx="774700" cy="665162"/>
              </a:xfrm>
              <a:prstGeom prst="rect">
                <a:avLst/>
              </a:prstGeom>
              <a:noFill/>
              <a:ln w="508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8588" y="2083487"/>
                <a:ext cx="5115600" cy="9113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844459" y="1137327"/>
            <a:ext cx="7977989" cy="2520187"/>
            <a:chOff x="844459" y="1306290"/>
            <a:chExt cx="7977989" cy="2520187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966380" y="2693570"/>
              <a:ext cx="1600254" cy="1115900"/>
              <a:chOff x="693738" y="2682759"/>
              <a:chExt cx="1600254" cy="1115900"/>
            </a:xfrm>
          </p:grpSpPr>
          <p:pic>
            <p:nvPicPr>
              <p:cNvPr id="5" name="Grafi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38" y="2682759"/>
                <a:ext cx="1600254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feld 7"/>
              <p:cNvSpPr txBox="1">
                <a:spLocks noChangeArrowheads="1"/>
              </p:cNvSpPr>
              <p:nvPr/>
            </p:nvSpPr>
            <p:spPr bwMode="auto">
              <a:xfrm>
                <a:off x="693738" y="3582759"/>
                <a:ext cx="1600254" cy="215900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800" dirty="0">
                    <a:solidFill>
                      <a:schemeClr val="tx1"/>
                    </a:solidFill>
                  </a:rPr>
                  <a:t>dip15_0 at GSI</a:t>
                </a:r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2694693" y="2691966"/>
              <a:ext cx="1600254" cy="1116784"/>
              <a:chOff x="3065463" y="2682759"/>
              <a:chExt cx="1600254" cy="1116784"/>
            </a:xfrm>
          </p:grpSpPr>
          <p:pic>
            <p:nvPicPr>
              <p:cNvPr id="6" name="Grafik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5463" y="2682759"/>
                <a:ext cx="1600254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feld 8"/>
              <p:cNvSpPr txBox="1">
                <a:spLocks noChangeArrowheads="1"/>
              </p:cNvSpPr>
              <p:nvPr/>
            </p:nvSpPr>
            <p:spPr bwMode="auto">
              <a:xfrm>
                <a:off x="3065463" y="3583643"/>
                <a:ext cx="1600254" cy="215900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800" dirty="0">
                    <a:solidFill>
                      <a:schemeClr val="tx1"/>
                    </a:solidFill>
                  </a:rPr>
                  <a:t>quad2 at GSI</a:t>
                </a:r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4423007" y="2699961"/>
              <a:ext cx="1199242" cy="1109509"/>
              <a:chOff x="5497513" y="2695459"/>
              <a:chExt cx="1199242" cy="1109509"/>
            </a:xfrm>
          </p:grpSpPr>
          <p:pic>
            <p:nvPicPr>
              <p:cNvPr id="8" name="Grafik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7513" y="2695459"/>
                <a:ext cx="1199242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feld 9"/>
              <p:cNvSpPr txBox="1">
                <a:spLocks noChangeArrowheads="1"/>
              </p:cNvSpPr>
              <p:nvPr/>
            </p:nvSpPr>
            <p:spPr bwMode="auto">
              <a:xfrm>
                <a:off x="5497513" y="3589524"/>
                <a:ext cx="1199242" cy="215444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800" dirty="0">
                    <a:solidFill>
                      <a:schemeClr val="tx1"/>
                    </a:solidFill>
                  </a:rPr>
                  <a:t>quad11 </a:t>
                </a:r>
                <a:r>
                  <a:rPr lang="de-DE" altLang="de-DE" sz="800" dirty="0" smtClean="0">
                    <a:solidFill>
                      <a:schemeClr val="tx1"/>
                    </a:solidFill>
                  </a:rPr>
                  <a:t>at </a:t>
                </a:r>
                <a:r>
                  <a:rPr lang="de-DE" altLang="de-DE" sz="800" dirty="0">
                    <a:solidFill>
                      <a:schemeClr val="tx1"/>
                    </a:solidFill>
                  </a:rPr>
                  <a:t>BINP</a:t>
                </a: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5750309" y="2706270"/>
              <a:ext cx="1199243" cy="1120207"/>
              <a:chOff x="7327901" y="2695459"/>
              <a:chExt cx="1199243" cy="1120207"/>
            </a:xfrm>
          </p:grpSpPr>
          <p:pic>
            <p:nvPicPr>
              <p:cNvPr id="7" name="Grafik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7901" y="2695459"/>
                <a:ext cx="1199242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feld 10"/>
              <p:cNvSpPr txBox="1">
                <a:spLocks noChangeArrowheads="1"/>
              </p:cNvSpPr>
              <p:nvPr/>
            </p:nvSpPr>
            <p:spPr bwMode="auto">
              <a:xfrm>
                <a:off x="7327902" y="3599766"/>
                <a:ext cx="1199242" cy="215900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DBB63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800" dirty="0">
                    <a:solidFill>
                      <a:schemeClr val="tx1"/>
                    </a:solidFill>
                  </a:rPr>
                  <a:t>quad10 at BINP</a:t>
                </a: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844459" y="1306290"/>
              <a:ext cx="7977989" cy="132343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600" dirty="0" smtClean="0"/>
                <a:t>Magnets Batch2&amp;3 (incl. FBL&amp;HED) </a:t>
              </a:r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smtClean="0"/>
                <a:t>in total 303 </a:t>
              </a:r>
              <a:r>
                <a:rPr lang="de-DE" sz="1400" dirty="0" err="1" smtClean="0"/>
                <a:t>magnets</a:t>
              </a:r>
              <a:endParaRPr lang="de-DE" sz="1400" dirty="0" smtClean="0"/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smtClean="0"/>
                <a:t>Design </a:t>
              </a:r>
              <a:r>
                <a:rPr lang="de-DE" sz="1400" dirty="0" err="1" smtClean="0"/>
                <a:t>phase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almost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completed</a:t>
              </a:r>
              <a:r>
                <a:rPr lang="de-DE" sz="1400" dirty="0" smtClean="0"/>
                <a:t> (80%)</a:t>
              </a:r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smtClean="0"/>
                <a:t>Series </a:t>
              </a:r>
              <a:r>
                <a:rPr lang="de-DE" sz="1400" dirty="0" err="1" smtClean="0"/>
                <a:t>production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running</a:t>
              </a:r>
              <a:endParaRPr lang="de-DE" sz="1400" dirty="0" smtClean="0"/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smtClean="0"/>
                <a:t>42 </a:t>
              </a:r>
              <a:r>
                <a:rPr lang="de-DE" sz="1400" dirty="0" err="1" smtClean="0"/>
                <a:t>magnets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delivered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to</a:t>
              </a:r>
              <a:r>
                <a:rPr lang="de-DE" sz="1400" dirty="0" smtClean="0"/>
                <a:t> FAIR/GSI (+34 </a:t>
              </a:r>
              <a:r>
                <a:rPr lang="de-DE" sz="1400" dirty="0" err="1" smtClean="0"/>
                <a:t>pending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delivery</a:t>
              </a:r>
              <a:r>
                <a:rPr lang="de-DE" sz="1400" dirty="0" smtClean="0"/>
                <a:t> after </a:t>
              </a:r>
              <a:r>
                <a:rPr lang="de-DE" sz="1400" dirty="0" err="1" smtClean="0"/>
                <a:t>closing</a:t>
              </a:r>
              <a:r>
                <a:rPr lang="de-DE" sz="1400" dirty="0" smtClean="0"/>
                <a:t> open FAT </a:t>
              </a:r>
              <a:r>
                <a:rPr lang="de-DE" sz="1400" dirty="0" err="1" smtClean="0"/>
                <a:t>points</a:t>
              </a:r>
              <a:r>
                <a:rPr lang="de-DE" sz="1400" dirty="0" smtClean="0"/>
                <a:t> )</a:t>
              </a:r>
            </a:p>
          </p:txBody>
        </p:sp>
      </p:grpSp>
      <p:sp>
        <p:nvSpPr>
          <p:cNvPr id="16" name="Titel 1"/>
          <p:cNvSpPr>
            <a:spLocks noGrp="1"/>
          </p:cNvSpPr>
          <p:nvPr>
            <p:ph type="title" idx="4294967295"/>
          </p:nvPr>
        </p:nvSpPr>
        <p:spPr>
          <a:xfrm>
            <a:off x="174625" y="269875"/>
            <a:ext cx="6303448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BINP–FAIR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Status@HEBT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44459" y="3816367"/>
            <a:ext cx="7742950" cy="2706634"/>
            <a:chOff x="844459" y="3816367"/>
            <a:chExt cx="7742950" cy="2706634"/>
          </a:xfrm>
        </p:grpSpPr>
        <p:sp>
          <p:nvSpPr>
            <p:cNvPr id="14" name="Textfeld 13"/>
            <p:cNvSpPr txBox="1"/>
            <p:nvPr/>
          </p:nvSpPr>
          <p:spPr>
            <a:xfrm>
              <a:off x="844460" y="4332146"/>
              <a:ext cx="7206236" cy="110799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600" dirty="0" err="1" smtClean="0"/>
                <a:t>Vacuum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chambers</a:t>
              </a:r>
              <a:r>
                <a:rPr lang="de-DE" sz="1600" dirty="0" smtClean="0"/>
                <a:t> Batch2&amp;3</a:t>
              </a:r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err="1"/>
                <a:t>V</a:t>
              </a:r>
              <a:r>
                <a:rPr lang="de-DE" sz="1400" dirty="0" err="1" smtClean="0"/>
                <a:t>acuum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chambers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magnets</a:t>
              </a:r>
              <a:r>
                <a:rPr lang="de-DE" sz="1400" dirty="0"/>
                <a:t>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Batch2&amp;3 – in total 272 </a:t>
              </a:r>
              <a:r>
                <a:rPr lang="de-DE" sz="1400" dirty="0" err="1" smtClean="0"/>
                <a:t>pieces</a:t>
              </a:r>
              <a:endParaRPr lang="de-DE" sz="1400" dirty="0" smtClean="0"/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/>
                <a:t>D</a:t>
              </a:r>
              <a:r>
                <a:rPr lang="de-DE" sz="1400" dirty="0" smtClean="0"/>
                <a:t>esign </a:t>
              </a:r>
              <a:r>
                <a:rPr lang="de-DE" sz="1400" dirty="0" err="1" smtClean="0"/>
                <a:t>phase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ongoing</a:t>
              </a:r>
              <a:r>
                <a:rPr lang="de-DE" sz="1400" dirty="0" smtClean="0"/>
                <a:t> (</a:t>
              </a:r>
              <a:r>
                <a:rPr lang="de-DE" sz="1400" dirty="0" err="1" smtClean="0"/>
                <a:t>approved</a:t>
              </a:r>
              <a:r>
                <a:rPr lang="de-DE" sz="1400" dirty="0" smtClean="0"/>
                <a:t> 3D </a:t>
              </a:r>
              <a:r>
                <a:rPr lang="de-DE" sz="1400" dirty="0" err="1" smtClean="0"/>
                <a:t>models</a:t>
              </a:r>
              <a:r>
                <a:rPr lang="de-DE" sz="1400" dirty="0" smtClean="0"/>
                <a:t> </a:t>
              </a:r>
              <a:r>
                <a:rPr lang="de-DE" sz="1400" dirty="0"/>
                <a:t>~</a:t>
              </a:r>
              <a:r>
                <a:rPr lang="de-DE" sz="1400" dirty="0" smtClean="0"/>
                <a:t>40%, </a:t>
              </a:r>
              <a:r>
                <a:rPr lang="de-DE" sz="1400" dirty="0" err="1" smtClean="0"/>
                <a:t>approved</a:t>
              </a:r>
              <a:r>
                <a:rPr lang="de-DE" sz="1400" dirty="0" smtClean="0"/>
                <a:t> 2D </a:t>
              </a:r>
              <a:r>
                <a:rPr lang="de-DE" sz="1400" dirty="0" err="1" smtClean="0"/>
                <a:t>drawings</a:t>
              </a:r>
              <a:r>
                <a:rPr lang="de-DE" sz="1400" dirty="0" smtClean="0"/>
                <a:t> ~10%)</a:t>
              </a:r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smtClean="0"/>
                <a:t>3 </a:t>
              </a:r>
              <a:r>
                <a:rPr lang="de-DE" sz="1400" dirty="0" err="1" smtClean="0"/>
                <a:t>chambers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manufactured</a:t>
              </a:r>
              <a:r>
                <a:rPr lang="de-DE" sz="1400" dirty="0" smtClean="0"/>
                <a:t> (type </a:t>
              </a:r>
              <a:r>
                <a:rPr lang="de-DE" sz="1400" dirty="0" err="1" smtClean="0"/>
                <a:t>known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from</a:t>
              </a:r>
              <a:r>
                <a:rPr lang="de-DE" sz="1400" dirty="0" smtClean="0"/>
                <a:t> Batch1), FAT </a:t>
              </a:r>
              <a:r>
                <a:rPr lang="de-DE" sz="1400" dirty="0" err="1" smtClean="0"/>
                <a:t>pending</a:t>
              </a:r>
              <a:endParaRPr lang="de-DE" sz="1400" dirty="0" smtClean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44459" y="5415005"/>
              <a:ext cx="7742950" cy="110799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600" dirty="0" err="1" smtClean="0"/>
                <a:t>Vacuum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chambers</a:t>
              </a:r>
              <a:r>
                <a:rPr lang="de-DE" sz="1600" dirty="0" smtClean="0"/>
                <a:t> Batch4</a:t>
              </a:r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err="1"/>
                <a:t>P</a:t>
              </a:r>
              <a:r>
                <a:rPr lang="de-DE" sz="1400" dirty="0" err="1" smtClean="0"/>
                <a:t>umping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chambers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straight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tubes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bellows</a:t>
              </a:r>
              <a:r>
                <a:rPr lang="de-DE" sz="1400" dirty="0" smtClean="0"/>
                <a:t> etc. – in total ~1440 </a:t>
              </a:r>
              <a:r>
                <a:rPr lang="de-DE" sz="1400" dirty="0" err="1" smtClean="0"/>
                <a:t>pieces</a:t>
              </a:r>
              <a:endParaRPr lang="de-DE" sz="1400" dirty="0" smtClean="0"/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/>
                <a:t>D</a:t>
              </a:r>
              <a:r>
                <a:rPr lang="de-DE" sz="1400" dirty="0" smtClean="0"/>
                <a:t>esign </a:t>
              </a:r>
              <a:r>
                <a:rPr lang="de-DE" sz="1400" dirty="0" err="1" smtClean="0"/>
                <a:t>phase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started</a:t>
              </a:r>
              <a:endParaRPr lang="de-DE" sz="1400" dirty="0"/>
            </a:p>
            <a:p>
              <a:pPr marL="285750" indent="-285750" algn="l">
                <a:buClr>
                  <a:srgbClr val="FFC000"/>
                </a:buClr>
                <a:buFont typeface="Wingdings" panose="05000000000000000000" pitchFamily="2" charset="2"/>
                <a:buChar char="Ø"/>
              </a:pPr>
              <a:r>
                <a:rPr lang="de-DE" sz="1400" dirty="0" err="1"/>
                <a:t>S</a:t>
              </a:r>
              <a:r>
                <a:rPr lang="de-DE" sz="1400" dirty="0" err="1" smtClean="0"/>
                <a:t>pecification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drawings</a:t>
              </a:r>
              <a:r>
                <a:rPr lang="de-DE" sz="1400" dirty="0"/>
                <a:t> </a:t>
              </a:r>
              <a:r>
                <a:rPr lang="de-DE" sz="1400" dirty="0" err="1" smtClean="0"/>
                <a:t>only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one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beamline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section</a:t>
              </a:r>
              <a:r>
                <a:rPr lang="de-DE" sz="1400" dirty="0"/>
                <a:t> </a:t>
              </a:r>
              <a:r>
                <a:rPr lang="de-DE" sz="1400" dirty="0" smtClean="0"/>
                <a:t>(T1S1) </a:t>
              </a:r>
              <a:r>
                <a:rPr lang="de-DE" sz="1400" dirty="0" err="1" smtClean="0"/>
                <a:t>provided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by</a:t>
              </a:r>
              <a:r>
                <a:rPr lang="de-DE" sz="1400" dirty="0" smtClean="0"/>
                <a:t> GSI </a:t>
              </a:r>
              <a:r>
                <a:rPr lang="de-DE" sz="1400" dirty="0" err="1" smtClean="0"/>
                <a:t>up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now</a:t>
              </a:r>
              <a:endParaRPr lang="de-DE" sz="1400" dirty="0" smtClean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44459" y="3907959"/>
              <a:ext cx="3727541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600" dirty="0" err="1" smtClean="0"/>
                <a:t>Vacuum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chambers</a:t>
              </a:r>
              <a:r>
                <a:rPr lang="de-DE" sz="1600" dirty="0" smtClean="0"/>
                <a:t> Batch1 </a:t>
              </a:r>
              <a:r>
                <a:rPr lang="de-DE" sz="1600" dirty="0" err="1" smtClean="0"/>
                <a:t>completed</a:t>
              </a:r>
              <a:r>
                <a:rPr lang="de-DE" sz="1600" dirty="0" smtClean="0"/>
                <a:t>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36355" y="3816367"/>
              <a:ext cx="375549" cy="73866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2800" b="1" dirty="0" smtClean="0">
                  <a:solidFill>
                    <a:srgbClr val="008000"/>
                  </a:solidFill>
                  <a:latin typeface="Wingdings" panose="05000000000000000000" pitchFamily="2" charset="2"/>
                </a:rPr>
                <a:t>ü</a:t>
              </a:r>
              <a:r>
                <a:rPr lang="de-DE" sz="2800" dirty="0" smtClean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6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81118" y="269875"/>
            <a:ext cx="5584825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HEBT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– HEBTA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30833" y="1298252"/>
            <a:ext cx="6722492" cy="8925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600" dirty="0" smtClean="0"/>
              <a:t>Magnets &amp;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Chambers Batch2&amp;3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32 </a:t>
            </a:r>
            <a:r>
              <a:rPr lang="de-DE" sz="1400" dirty="0" err="1" smtClean="0"/>
              <a:t>magnets</a:t>
            </a:r>
            <a:r>
              <a:rPr lang="de-DE" sz="1400" dirty="0" smtClean="0"/>
              <a:t> (4 </a:t>
            </a:r>
            <a:r>
              <a:rPr lang="de-DE" sz="1400" dirty="0" err="1" smtClean="0"/>
              <a:t>dipoles</a:t>
            </a:r>
            <a:r>
              <a:rPr lang="de-DE" sz="1400" dirty="0" smtClean="0"/>
              <a:t>, 22 </a:t>
            </a:r>
            <a:r>
              <a:rPr lang="de-DE" sz="1400" dirty="0" err="1" smtClean="0"/>
              <a:t>quadrupoles</a:t>
            </a:r>
            <a:r>
              <a:rPr lang="de-DE" sz="1400" dirty="0" smtClean="0"/>
              <a:t>, 6 </a:t>
            </a:r>
            <a:r>
              <a:rPr lang="de-DE" sz="1400" dirty="0" err="1" smtClean="0"/>
              <a:t>steerer</a:t>
            </a:r>
            <a:r>
              <a:rPr lang="de-DE" sz="1400" dirty="0" smtClean="0"/>
              <a:t>) </a:t>
            </a:r>
            <a:r>
              <a:rPr lang="de-DE" sz="1400" dirty="0" err="1" smtClean="0"/>
              <a:t>delivered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SIS18 – SFRS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6 </a:t>
            </a:r>
            <a:r>
              <a:rPr lang="de-DE" sz="1400" dirty="0" err="1" smtClean="0"/>
              <a:t>magnets</a:t>
            </a:r>
            <a:r>
              <a:rPr lang="de-DE" sz="1400" dirty="0" smtClean="0"/>
              <a:t> (6 </a:t>
            </a:r>
            <a:r>
              <a:rPr lang="de-DE" sz="1400" dirty="0" err="1" smtClean="0"/>
              <a:t>steerer</a:t>
            </a:r>
            <a:r>
              <a:rPr lang="de-DE" sz="1400" dirty="0" smtClean="0"/>
              <a:t>) </a:t>
            </a:r>
            <a:r>
              <a:rPr lang="de-DE" sz="1400" dirty="0" err="1" smtClean="0"/>
              <a:t>delivered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SIS100 – CBM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92" y="2309225"/>
            <a:ext cx="7231416" cy="19004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2" y="4333796"/>
            <a:ext cx="7231416" cy="13213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-183337" y="3471056"/>
            <a:ext cx="120015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b="1" dirty="0" smtClean="0"/>
              <a:t>SIS18 - SFRS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142311" y="4704069"/>
            <a:ext cx="1311967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b="1" dirty="0" smtClean="0"/>
              <a:t>SIS18 – SIS100 </a:t>
            </a:r>
            <a:r>
              <a:rPr lang="de-DE" sz="1200" b="1" dirty="0" err="1" smtClean="0"/>
              <a:t>SIS100</a:t>
            </a:r>
            <a:r>
              <a:rPr lang="de-DE" sz="1200" b="1" dirty="0" smtClean="0"/>
              <a:t> – CBM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92" y="5814833"/>
            <a:ext cx="7231416" cy="1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81113" y="269875"/>
            <a:ext cx="5584825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HEBT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HEBTA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4982" y="3921776"/>
            <a:ext cx="77363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600" dirty="0"/>
              <a:t>Start </a:t>
            </a:r>
            <a:r>
              <a:rPr lang="de-DE" sz="1600" dirty="0" err="1"/>
              <a:t>installation</a:t>
            </a:r>
            <a:r>
              <a:rPr lang="de-DE" sz="1600" dirty="0"/>
              <a:t> 06/2021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magnets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related</a:t>
            </a:r>
            <a:r>
              <a:rPr lang="de-DE" sz="1600" dirty="0"/>
              <a:t> </a:t>
            </a:r>
            <a:r>
              <a:rPr lang="de-DE" sz="1600" dirty="0" err="1"/>
              <a:t>vacuum</a:t>
            </a:r>
            <a:r>
              <a:rPr lang="de-DE" sz="1600" dirty="0"/>
              <a:t> </a:t>
            </a:r>
            <a:r>
              <a:rPr lang="de-DE" sz="1600" dirty="0" err="1"/>
              <a:t>chambers</a:t>
            </a:r>
            <a:r>
              <a:rPr lang="de-DE" sz="1600" dirty="0"/>
              <a:t>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at FAIR/GSI in 01/2021 </a:t>
            </a:r>
            <a:r>
              <a:rPr lang="de-DE" sz="1600" dirty="0" err="1"/>
              <a:t>for</a:t>
            </a:r>
            <a:r>
              <a:rPr lang="de-DE" sz="1600" dirty="0"/>
              <a:t> SAT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pre-assembly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drawings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pre-assembly</a:t>
            </a:r>
            <a:r>
              <a:rPr lang="de-DE" sz="1600" dirty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prepared</a:t>
            </a:r>
            <a:r>
              <a:rPr lang="de-DE" sz="1600" dirty="0"/>
              <a:t> in time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 smtClean="0"/>
              <a:t>pre-assembly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pre-assembly</a:t>
            </a:r>
            <a:r>
              <a:rPr lang="de-DE" sz="1600" dirty="0" smtClean="0"/>
              <a:t> at FAIR/GSI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vacuum</a:t>
            </a:r>
            <a:r>
              <a:rPr lang="de-DE" sz="1600" dirty="0"/>
              <a:t> </a:t>
            </a:r>
            <a:r>
              <a:rPr lang="de-DE" sz="1600" dirty="0" err="1"/>
              <a:t>chambers</a:t>
            </a:r>
            <a:r>
              <a:rPr lang="de-DE" sz="1600" dirty="0"/>
              <a:t> Batch4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at FAIR/GSI in 01/2021 </a:t>
            </a:r>
            <a:r>
              <a:rPr lang="de-DE" sz="1600" dirty="0" err="1"/>
              <a:t>for</a:t>
            </a:r>
            <a:r>
              <a:rPr lang="de-DE" sz="1600" dirty="0"/>
              <a:t> SAT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pre-assembly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installation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tunnel</a:t>
            </a:r>
            <a:endParaRPr lang="de-DE" sz="1600" dirty="0"/>
          </a:p>
          <a:p>
            <a:pPr>
              <a:defRPr/>
            </a:pP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844982" y="1319850"/>
            <a:ext cx="680243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600" dirty="0" err="1" smtClean="0"/>
              <a:t>Pre-Assembly</a:t>
            </a:r>
            <a:r>
              <a:rPr lang="de-DE" sz="1600" dirty="0"/>
              <a:t> </a:t>
            </a:r>
            <a:r>
              <a:rPr lang="de-DE" sz="1600" dirty="0" smtClean="0"/>
              <a:t>Magnets &amp;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Chambers Batch2&amp;3</a:t>
            </a:r>
            <a:endParaRPr lang="de-DE" sz="1600" dirty="0"/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80 </a:t>
            </a:r>
            <a:r>
              <a:rPr lang="de-DE" sz="1600" dirty="0" err="1" smtClean="0"/>
              <a:t>drawings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pre-assembly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prepared</a:t>
            </a:r>
            <a:endParaRPr lang="de-DE" sz="1600" dirty="0" smtClean="0"/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129 </a:t>
            </a:r>
            <a:r>
              <a:rPr lang="de-DE" sz="1600" dirty="0" err="1" smtClean="0"/>
              <a:t>assemblies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pre-assembled</a:t>
            </a:r>
            <a:endParaRPr lang="de-DE" sz="16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48" y="2327267"/>
            <a:ext cx="4601070" cy="99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81119" y="269875"/>
            <a:ext cx="5584825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HEBT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HEBTB/C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92" y="2319734"/>
            <a:ext cx="7231416" cy="22266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2" y="4690724"/>
            <a:ext cx="7231416" cy="83193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92" y="5667046"/>
            <a:ext cx="7231416" cy="17943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 rot="16200000">
            <a:off x="-378208" y="3402088"/>
            <a:ext cx="1783753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b="1" dirty="0" smtClean="0"/>
              <a:t>SIS100 – SFRS SIS18/SIS100 – APPA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117978" y="4915441"/>
            <a:ext cx="126305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b="1" dirty="0" smtClean="0"/>
              <a:t>SIS100 – </a:t>
            </a:r>
            <a:r>
              <a:rPr lang="de-DE" sz="1200" b="1" dirty="0" err="1" smtClean="0"/>
              <a:t>pbar</a:t>
            </a:r>
            <a:r>
              <a:rPr lang="de-DE" sz="1200" b="1" dirty="0" smtClean="0"/>
              <a:t>                     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CR (FBL)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30833" y="1298252"/>
            <a:ext cx="6722492" cy="6771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600" dirty="0" smtClean="0"/>
              <a:t>Magnets &amp;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Chambers Batch2&amp;3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4</a:t>
            </a:r>
            <a:r>
              <a:rPr lang="de-DE" sz="1400" dirty="0" smtClean="0"/>
              <a:t> </a:t>
            </a:r>
            <a:r>
              <a:rPr lang="de-DE" sz="1400" dirty="0" err="1" smtClean="0"/>
              <a:t>magnets</a:t>
            </a:r>
            <a:r>
              <a:rPr lang="de-DE" sz="1400" dirty="0" smtClean="0"/>
              <a:t> (6 </a:t>
            </a:r>
            <a:r>
              <a:rPr lang="de-DE" sz="1400" dirty="0" err="1" smtClean="0"/>
              <a:t>steerer</a:t>
            </a:r>
            <a:r>
              <a:rPr lang="de-DE" sz="1400" dirty="0" smtClean="0"/>
              <a:t>) </a:t>
            </a:r>
            <a:r>
              <a:rPr lang="de-DE" sz="1400" dirty="0" err="1" smtClean="0"/>
              <a:t>delivered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SIS18/SIS100 – APPA  </a:t>
            </a:r>
          </a:p>
        </p:txBody>
      </p:sp>
    </p:spTree>
    <p:extLst>
      <p:ext uri="{BB962C8B-B14F-4D97-AF65-F5344CB8AC3E}">
        <p14:creationId xmlns:p14="http://schemas.microsoft.com/office/powerpoint/2010/main" val="25134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81116" y="269875"/>
            <a:ext cx="5584825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HEBT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Intermediate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HEBTB/C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44981" y="4462829"/>
            <a:ext cx="78669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600" dirty="0"/>
              <a:t>Start </a:t>
            </a:r>
            <a:r>
              <a:rPr lang="de-DE" sz="1600" dirty="0" err="1"/>
              <a:t>installation</a:t>
            </a:r>
            <a:r>
              <a:rPr lang="de-DE" sz="1600" dirty="0"/>
              <a:t> 05/2022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magnets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related</a:t>
            </a:r>
            <a:r>
              <a:rPr lang="de-DE" sz="1600" dirty="0"/>
              <a:t> </a:t>
            </a:r>
            <a:r>
              <a:rPr lang="de-DE" sz="1600" dirty="0" err="1"/>
              <a:t>vacuum</a:t>
            </a:r>
            <a:r>
              <a:rPr lang="de-DE" sz="1600" dirty="0"/>
              <a:t> </a:t>
            </a:r>
            <a:r>
              <a:rPr lang="de-DE" sz="1600" dirty="0" err="1"/>
              <a:t>chambers</a:t>
            </a:r>
            <a:r>
              <a:rPr lang="de-DE" sz="1600" dirty="0"/>
              <a:t>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at FAIR/GSI in 12/2021 </a:t>
            </a:r>
            <a:r>
              <a:rPr lang="de-DE" sz="1600" dirty="0" err="1"/>
              <a:t>for</a:t>
            </a:r>
            <a:r>
              <a:rPr lang="de-DE" sz="1600" dirty="0"/>
              <a:t> SAT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pre-assembly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drawings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pre-assembly</a:t>
            </a:r>
            <a:r>
              <a:rPr lang="de-DE" sz="1600" dirty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prepared</a:t>
            </a:r>
            <a:r>
              <a:rPr lang="de-DE" sz="1600" dirty="0"/>
              <a:t> in time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 smtClean="0"/>
              <a:t>pre-assembly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pre-assembly</a:t>
            </a:r>
            <a:r>
              <a:rPr lang="de-DE" sz="1600" dirty="0" smtClean="0"/>
              <a:t> at FAIR/GSI</a:t>
            </a:r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all </a:t>
            </a:r>
            <a:r>
              <a:rPr lang="de-DE" sz="1600" dirty="0" err="1"/>
              <a:t>vacuum</a:t>
            </a:r>
            <a:r>
              <a:rPr lang="de-DE" sz="1600" dirty="0"/>
              <a:t> </a:t>
            </a:r>
            <a:r>
              <a:rPr lang="de-DE" sz="1600" dirty="0" err="1"/>
              <a:t>chambers</a:t>
            </a:r>
            <a:r>
              <a:rPr lang="de-DE" sz="1600" dirty="0"/>
              <a:t> Batch4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at GSI in 12/2021 </a:t>
            </a:r>
            <a:r>
              <a:rPr lang="de-DE" sz="1600" dirty="0" err="1"/>
              <a:t>for</a:t>
            </a:r>
            <a:r>
              <a:rPr lang="de-DE" sz="1600" dirty="0"/>
              <a:t> SAT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pre-assembly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installation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tunnel</a:t>
            </a:r>
            <a:endParaRPr lang="de-DE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4271068"/>
            <a:ext cx="4601070" cy="1794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38" y="2328578"/>
            <a:ext cx="4601070" cy="9950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38" y="3457924"/>
            <a:ext cx="4601070" cy="66881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44982" y="1319850"/>
            <a:ext cx="680243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600" dirty="0" err="1" smtClean="0"/>
              <a:t>Pre-Assembly</a:t>
            </a:r>
            <a:r>
              <a:rPr lang="de-DE" sz="1600" dirty="0" smtClean="0"/>
              <a:t> Magnets &amp;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Chambers Batch2&amp;3</a:t>
            </a:r>
            <a:endParaRPr lang="de-DE" sz="1600" dirty="0"/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56 </a:t>
            </a:r>
            <a:r>
              <a:rPr lang="de-DE" sz="1600" dirty="0" err="1" smtClean="0"/>
              <a:t>drawings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pre-assembly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prepared</a:t>
            </a:r>
            <a:endParaRPr lang="de-DE" sz="1600" dirty="0" smtClean="0"/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102 </a:t>
            </a:r>
            <a:r>
              <a:rPr lang="de-DE" sz="1600" dirty="0" err="1" smtClean="0"/>
              <a:t>assemblies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pre-assembled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el 1"/>
          <p:cNvSpPr>
            <a:spLocks noGrp="1"/>
          </p:cNvSpPr>
          <p:nvPr>
            <p:ph type="title"/>
          </p:nvPr>
        </p:nvSpPr>
        <p:spPr>
          <a:xfrm>
            <a:off x="181118" y="269875"/>
            <a:ext cx="6058908" cy="787400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HEBT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HEBTC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66462" y="2488768"/>
            <a:ext cx="1161167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b="1" dirty="0" smtClean="0"/>
              <a:t>SFRS – CR </a:t>
            </a:r>
            <a:r>
              <a:rPr lang="de-DE" sz="1200" b="1" dirty="0" err="1" smtClean="0"/>
              <a:t>CR</a:t>
            </a:r>
            <a:r>
              <a:rPr lang="de-DE" sz="1200" b="1" dirty="0" smtClean="0"/>
              <a:t> – HESR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3848" y="3531886"/>
            <a:ext cx="680243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600" dirty="0" err="1" smtClean="0"/>
              <a:t>Pre-Assembly</a:t>
            </a:r>
            <a:r>
              <a:rPr lang="de-DE" sz="1600" dirty="0" smtClean="0"/>
              <a:t> Magnets &amp;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Chambers Batch2&amp;3</a:t>
            </a:r>
            <a:endParaRPr lang="de-DE" sz="1600" dirty="0"/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8 </a:t>
            </a:r>
            <a:r>
              <a:rPr lang="de-DE" sz="1600" dirty="0" err="1" smtClean="0"/>
              <a:t>drawings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pre-assembly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prepared</a:t>
            </a:r>
            <a:endParaRPr lang="de-DE" sz="1600" dirty="0" smtClean="0"/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34 </a:t>
            </a:r>
            <a:r>
              <a:rPr lang="de-DE" sz="1600" dirty="0" err="1" smtClean="0"/>
              <a:t>assemblies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pre-assembled</a:t>
            </a:r>
            <a:endParaRPr lang="de-DE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92" y="1860600"/>
            <a:ext cx="7231416" cy="14110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2" y="4589667"/>
            <a:ext cx="4601070" cy="99506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0834" y="1377764"/>
            <a:ext cx="5404866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/>
              <a:t>Magnets &amp; </a:t>
            </a:r>
            <a:r>
              <a:rPr lang="de-DE" sz="1600" dirty="0" err="1" smtClean="0"/>
              <a:t>Vacuum</a:t>
            </a:r>
            <a:r>
              <a:rPr lang="de-DE" sz="1600" dirty="0" smtClean="0"/>
              <a:t> Chambers Batch2&amp;3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 MAC Templat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 MAC Template</Template>
  <TotalTime>0</TotalTime>
  <Words>614</Words>
  <Application>Microsoft Office PowerPoint</Application>
  <PresentationFormat>Bildschirmpräsentation (4:3)</PresentationFormat>
  <Paragraphs>98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FAIR MAC Template</vt:lpstr>
      <vt:lpstr>HEBT                                requirements to reach intermediate objective</vt:lpstr>
      <vt:lpstr>Intermediate Objective for HEBT</vt:lpstr>
      <vt:lpstr>Machine installation windows (PdR/LCM 2019)</vt:lpstr>
      <vt:lpstr>BINP–FAIR Collaboration Status@HEBT</vt:lpstr>
      <vt:lpstr>HEBT requirements to reach Intermediate Objective – HEBTA</vt:lpstr>
      <vt:lpstr>HEBT requirements to reach Intermediate Objective – HEBTA </vt:lpstr>
      <vt:lpstr>HEBT requirements to reach Intermediate Objective – HEBTB/C </vt:lpstr>
      <vt:lpstr>HEBT requirements to reach Intermediate Objective – HEBTB/C </vt:lpstr>
      <vt:lpstr>HEBT requirements to complete HEBTC</vt:lpstr>
      <vt:lpstr>HEBT requirements to complete HEBTC</vt:lpstr>
      <vt:lpstr>PowerPoint-Präsentation</vt:lpstr>
    </vt:vector>
  </TitlesOfParts>
  <Company>GSI Helmholzzentrum für Schwerionenforschung 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Hagenbuck, Frank Dr.</dc:creator>
  <cp:lastModifiedBy>Hagenbuck, Frank Dr.</cp:lastModifiedBy>
  <cp:revision>1019</cp:revision>
  <cp:lastPrinted>2020-05-22T09:43:06Z</cp:lastPrinted>
  <dcterms:created xsi:type="dcterms:W3CDTF">2015-11-27T08:04:52Z</dcterms:created>
  <dcterms:modified xsi:type="dcterms:W3CDTF">2020-05-25T06:53:42Z</dcterms:modified>
</cp:coreProperties>
</file>