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0"/>
  </p:notesMasterIdLst>
  <p:sldIdLst>
    <p:sldId id="267" r:id="rId2"/>
    <p:sldId id="273" r:id="rId3"/>
    <p:sldId id="268" r:id="rId4"/>
    <p:sldId id="269" r:id="rId5"/>
    <p:sldId id="271" r:id="rId6"/>
    <p:sldId id="270" r:id="rId7"/>
    <p:sldId id="272" r:id="rId8"/>
    <p:sldId id="274" r:id="rId9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56" autoAdjust="0"/>
    <p:restoredTop sz="94660"/>
  </p:normalViewPr>
  <p:slideViewPr>
    <p:cSldViewPr snapToGrid="0">
      <p:cViewPr>
        <p:scale>
          <a:sx n="90" d="100"/>
          <a:sy n="90" d="100"/>
        </p:scale>
        <p:origin x="1596" y="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A4BE4-5005-4D02-93EF-3AEEE53AB8F1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D8B42-A344-4651-8B28-7ADFB0592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787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3C56-3807-46D1-B769-682C75E9FB45}" type="datetime1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27D6-8C29-49C5-8354-B34CD917D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707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F891-150C-4D6C-AEC6-DC5FA70F8F9B}" type="datetime1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27D6-8C29-49C5-8354-B34CD917D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558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E93D-F797-4896-A28B-D5F7CAA31431}" type="datetime1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27D6-8C29-49C5-8354-B34CD917D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82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E4FC-D735-4F48-9650-9115F4062DD7}" type="datetime1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27D6-8C29-49C5-8354-B34CD917D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05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B7B2-20AF-4630-975C-BA0EDAA1FD87}" type="datetime1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27D6-8C29-49C5-8354-B34CD917D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345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025E-E561-465D-BC2D-C45FE1F57A34}" type="datetime1">
              <a:rPr lang="ru-RU" smtClean="0"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27D6-8C29-49C5-8354-B34CD917D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348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015B-DB50-4DD3-B8CA-CA31174709F2}" type="datetime1">
              <a:rPr lang="ru-RU" smtClean="0"/>
              <a:t>25.05.2020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27D6-8C29-49C5-8354-B34CD917D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36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087A-77C9-43CE-9F80-02239AF01F3B}" type="datetime1">
              <a:rPr lang="ru-RU" smtClean="0"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27D6-8C29-49C5-8354-B34CD917D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4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A3D8-2106-4398-AB30-F183AAADCECE}" type="datetime1">
              <a:rPr lang="ru-RU" smtClean="0"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27D6-8C29-49C5-8354-B34CD917D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173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BD97-7942-45E0-AF71-DA83BEDF72B8}" type="datetime1">
              <a:rPr lang="ru-RU" smtClean="0"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27D6-8C29-49C5-8354-B34CD917D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99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4006-360F-41D1-8A96-CA7FB15B7C8E}" type="datetime1">
              <a:rPr lang="ru-RU" smtClean="0"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27D6-8C29-49C5-8354-B34CD917D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910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FA69-E262-402D-9DAC-0A82FE4D8126}" type="datetime1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327D6-8C29-49C5-8354-B34CD917D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52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4" y="795090"/>
            <a:ext cx="8474513" cy="4910385"/>
          </a:xfrm>
          <a:prstGeom prst="rect">
            <a:avLst/>
          </a:prstGeom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680" y="2449513"/>
            <a:ext cx="5309299" cy="114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64370" y="3844738"/>
            <a:ext cx="8860567" cy="784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Status of BINP collaboration with FAIR</a:t>
            </a:r>
            <a:endParaRPr lang="ru-RU" sz="4400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77700" y="4629440"/>
            <a:ext cx="68339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 algn="ctr">
              <a:defRPr/>
            </a:pPr>
            <a:r>
              <a:rPr lang="en-US" altLang="ru-RU" sz="2400" dirty="0" smtClean="0"/>
              <a:t>Eugene Levichev</a:t>
            </a:r>
          </a:p>
          <a:p>
            <a:pPr marL="609600" indent="-609600" algn="ctr">
              <a:defRPr/>
            </a:pPr>
            <a:r>
              <a:rPr lang="en-US" altLang="ru-RU" sz="2400" dirty="0" err="1" smtClean="0"/>
              <a:t>Budker</a:t>
            </a:r>
            <a:r>
              <a:rPr lang="en-US" altLang="ru-RU" sz="2400" dirty="0" smtClean="0"/>
              <a:t> INP, Novosibirsk</a:t>
            </a:r>
            <a:endParaRPr lang="ru-RU" altLang="ru-RU" sz="2400" dirty="0" smtClean="0"/>
          </a:p>
          <a:p>
            <a:pPr marL="609600" indent="-609600" algn="ctr">
              <a:defRPr/>
            </a:pPr>
            <a:endParaRPr lang="ru-RU" altLang="ru-RU" sz="2400" dirty="0"/>
          </a:p>
          <a:p>
            <a:pPr marL="609600" indent="-609600" algn="ctr">
              <a:defRPr/>
            </a:pPr>
            <a:r>
              <a:rPr lang="en-US" altLang="ru-RU" sz="240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altLang="ru-RU" sz="24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altLang="ru-RU" sz="2400" dirty="0" smtClean="0">
                <a:solidFill>
                  <a:schemeClr val="bg1">
                    <a:lumMod val="50000"/>
                  </a:schemeClr>
                </a:solidFill>
              </a:rPr>
              <a:t> FAIR-BINP Meeting 25-29 May, 2020, Novosibirsk </a:t>
            </a:r>
            <a:endParaRPr lang="en-US" alt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Freeform 92"/>
          <p:cNvSpPr>
            <a:spLocks noEditPoints="1"/>
          </p:cNvSpPr>
          <p:nvPr/>
        </p:nvSpPr>
        <p:spPr bwMode="auto">
          <a:xfrm>
            <a:off x="473365" y="287866"/>
            <a:ext cx="478291" cy="588054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9727" tIns="39863" rIns="79727" bIns="39863"/>
          <a:lstStyle/>
          <a:p>
            <a:pPr algn="l" eaLnBrk="1" hangingPunct="1">
              <a:spcBef>
                <a:spcPct val="0"/>
              </a:spcBef>
            </a:pPr>
            <a:endParaRPr lang="ru-RU" sz="1700">
              <a:latin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204" y="301465"/>
            <a:ext cx="847725" cy="6191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1999" y="368850"/>
            <a:ext cx="1117600" cy="42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0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361949"/>
            <a:ext cx="7433044" cy="629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42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1095672" y="1365740"/>
            <a:ext cx="3035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Collector Ring</a:t>
            </a:r>
            <a:endParaRPr lang="en-US" sz="3600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476049"/>
              </p:ext>
            </p:extLst>
          </p:nvPr>
        </p:nvGraphicFramePr>
        <p:xfrm>
          <a:off x="939766" y="171313"/>
          <a:ext cx="10795520" cy="1758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84"/>
                <a:gridCol w="4693298"/>
                <a:gridCol w="1707502"/>
                <a:gridCol w="1679510"/>
                <a:gridCol w="1287626"/>
              </a:tblGrid>
              <a:tr h="372922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Contracts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Matter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Value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Absorbed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Signed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2922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CC CR.HOAI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Technical coordination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8,495,805.00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2,352,004.90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19.08.2014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2922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CC 2.5.2.2.1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CR WPs: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magnets; PCs; vacuum; kickers; septa; diagnostics, TCR1 beamline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19,277,179.92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2,179,799.29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26.06.2018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2922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CC 2.5.2.1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CR dipoles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13,688,016.19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n/d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12.10.2015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99" y="5482762"/>
            <a:ext cx="1733771" cy="12654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21" y="2313992"/>
            <a:ext cx="3112487" cy="18847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849" y="4503649"/>
            <a:ext cx="2051712" cy="15387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86" y="2134865"/>
            <a:ext cx="3449530" cy="1920238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763" y="3787463"/>
            <a:ext cx="2273935" cy="131699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663" y="4875817"/>
            <a:ext cx="1893968" cy="17244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034" y="3067882"/>
            <a:ext cx="1918781" cy="90182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9658656" y="2202736"/>
            <a:ext cx="2215733" cy="120032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Assembly of dipole and quad chambers</a:t>
            </a:r>
          </a:p>
          <a:p>
            <a:r>
              <a:rPr lang="en-US" dirty="0" smtClean="0"/>
              <a:t>      prototypes test:</a:t>
            </a:r>
          </a:p>
          <a:p>
            <a:r>
              <a:rPr lang="en-US" dirty="0" smtClean="0"/>
              <a:t>      vacuum achieved!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2545" y="4333836"/>
            <a:ext cx="2323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FoS</a:t>
            </a:r>
            <a:r>
              <a:rPr lang="en-US" dirty="0" smtClean="0"/>
              <a:t> dipole production: yoke parts and coils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54945" y="5541634"/>
            <a:ext cx="1129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FoS</a:t>
            </a:r>
            <a:r>
              <a:rPr lang="en-US" dirty="0" smtClean="0"/>
              <a:t> wide steering magnets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52675" y="6062473"/>
            <a:ext cx="232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Wide pickup prototype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8001" y="5103035"/>
            <a:ext cx="1288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Scintillating screen plates</a:t>
            </a:r>
            <a:endParaRPr lang="en-US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541" y="4709943"/>
            <a:ext cx="1957848" cy="19415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011043" y="4270644"/>
            <a:ext cx="186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Scrapers supports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48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2846339" y="224209"/>
            <a:ext cx="6966528" cy="5804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HEBT magnets </a:t>
            </a:r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batch </a:t>
            </a:r>
            <a:r>
              <a:rPr lang="en-US" sz="36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2-4 (CC2.3.2-2)</a:t>
            </a:r>
            <a:endParaRPr lang="en-US" sz="3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203542"/>
              </p:ext>
            </p:extLst>
          </p:nvPr>
        </p:nvGraphicFramePr>
        <p:xfrm>
          <a:off x="726153" y="1056489"/>
          <a:ext cx="3733132" cy="5336524"/>
        </p:xfrm>
        <a:graphic>
          <a:graphicData uri="http://schemas.openxmlformats.org/drawingml/2006/table">
            <a:tbl>
              <a:tblPr/>
              <a:tblGrid>
                <a:gridCol w="2653672"/>
                <a:gridCol w="1079460"/>
              </a:tblGrid>
              <a:tr h="292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Dipole 4_0 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Dipole 10_0 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Dipole 13_0 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Dipole 13_3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Dipole 19_0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Dipole 15_0 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Dipole 15_1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Dipole 16_0 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Dipole 17_0 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Quadrupole 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Quadrupole 2 long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Quadrupole 10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Quadrupole 11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Quadrupole 12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Steering 13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Steering 18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Steering 100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0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magnets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751940" y="949040"/>
            <a:ext cx="4514247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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18 000 000 euro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 delivery until October 2021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960" y="1994291"/>
            <a:ext cx="3333291" cy="18749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6264" y="1932553"/>
            <a:ext cx="3169307" cy="237698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109195" y="4508529"/>
            <a:ext cx="3407343" cy="1285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Delivered 49 magnets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Ready for delivery</a:t>
            </a:r>
            <a:r>
              <a:rPr lang="en-US" sz="20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27 magnets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Ready for </a:t>
            </a:r>
            <a:r>
              <a:rPr lang="en-US" sz="20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 23 magnets</a:t>
            </a:r>
            <a:endParaRPr lang="en-US" sz="20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866" y="4082716"/>
            <a:ext cx="2849474" cy="213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92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696" y="1010709"/>
            <a:ext cx="8710912" cy="5356224"/>
          </a:xfrm>
          <a:prstGeom prst="rect">
            <a:avLst/>
          </a:prstGeom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2953231" y="191400"/>
            <a:ext cx="6966528" cy="5804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Vacuum component contracts</a:t>
            </a:r>
            <a:endParaRPr lang="en-US" sz="3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205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0015" y="94735"/>
            <a:ext cx="6417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ea typeface="Calibri" panose="020F0502020204030204" pitchFamily="34" charset="0"/>
              </a:rPr>
              <a:t>CC</a:t>
            </a:r>
            <a:r>
              <a:rPr lang="ru-RU" sz="3600" dirty="0">
                <a:solidFill>
                  <a:srgbClr val="C00000"/>
                </a:solidFill>
                <a:ea typeface="Calibri" panose="020F0502020204030204" pitchFamily="34" charset="0"/>
              </a:rPr>
              <a:t> 2.4.2.1.1.2 (03.2019 – 10.22) 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1" r="29363" b="4883"/>
          <a:stretch/>
        </p:blipFill>
        <p:spPr bwMode="auto">
          <a:xfrm>
            <a:off x="5876485" y="954086"/>
            <a:ext cx="4222750" cy="36755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" t="10388" r="10117" b="24856"/>
          <a:stretch/>
        </p:blipFill>
        <p:spPr bwMode="auto">
          <a:xfrm>
            <a:off x="860911" y="954086"/>
            <a:ext cx="3987314" cy="33898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0774" y="4780506"/>
            <a:ext cx="9076267" cy="1702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TOTAL: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3801092.00 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EUR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FAIR supplies cable to BINP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TOTAL – Cable Cost =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2900720.00 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EUR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Two radiation resistance magnets based on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design of the 2010 prototype.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9304203">
            <a:off x="3410259" y="3782896"/>
            <a:ext cx="1857816" cy="3886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PROTOTYPE, 2010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9304203">
            <a:off x="8421861" y="3882680"/>
            <a:ext cx="2293064" cy="3886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New CAD model, 2020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34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9963" y="181787"/>
            <a:ext cx="10506074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2.2.05.0121 Accelerator Implementing Agreement No. 1, GSI </a:t>
            </a:r>
            <a:r>
              <a:rPr lang="en-US" sz="32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(end date is of May 2020</a:t>
            </a:r>
            <a:r>
              <a:rPr lang="en-US" sz="32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3200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8333" y="1470873"/>
            <a:ext cx="10329334" cy="1263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Total: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75000.00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EUR 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Development of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quadrupole and sextupole SFRS magnets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ea typeface="Calibri" panose="020F0502020204030204" pitchFamily="34" charset="0"/>
              </a:rPr>
              <a:t>3D magnetic field simulation has been done. 3D design is under completion</a:t>
            </a:r>
            <a:r>
              <a:rPr lang="ru-RU" sz="2000" dirty="0" smtClean="0">
                <a:ea typeface="Calibri" panose="020F0502020204030204" pitchFamily="34" charset="0"/>
              </a:rPr>
              <a:t>. </a:t>
            </a:r>
            <a:endParaRPr lang="ru-RU" sz="2000" dirty="0"/>
          </a:p>
        </p:txBody>
      </p:sp>
      <p:pic>
        <p:nvPicPr>
          <p:cNvPr id="9" name="Рисунок 8" descr="screen0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58" y="3024716"/>
            <a:ext cx="5323417" cy="2585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screen00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7" y="3024716"/>
            <a:ext cx="4786313" cy="26998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авая фигурная скобка 1"/>
          <p:cNvSpPr/>
          <p:nvPr/>
        </p:nvSpPr>
        <p:spPr>
          <a:xfrm rot="5400000">
            <a:off x="2431256" y="4655345"/>
            <a:ext cx="361950" cy="1252537"/>
          </a:xfrm>
          <a:prstGeom prst="righ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/>
          <p:cNvSpPr/>
          <p:nvPr/>
        </p:nvSpPr>
        <p:spPr>
          <a:xfrm rot="5400000">
            <a:off x="4204229" y="4655346"/>
            <a:ext cx="361950" cy="1252537"/>
          </a:xfrm>
          <a:prstGeom prst="righ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/>
          <p:cNvSpPr/>
          <p:nvPr/>
        </p:nvSpPr>
        <p:spPr>
          <a:xfrm rot="5400000">
            <a:off x="9222844" y="5164933"/>
            <a:ext cx="361950" cy="642935"/>
          </a:xfrm>
          <a:prstGeom prst="righ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85962" y="5610225"/>
            <a:ext cx="1327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Quad-Quad </a:t>
            </a:r>
          </a:p>
          <a:p>
            <a:pPr algn="ctr"/>
            <a:r>
              <a:rPr lang="en-US" dirty="0" smtClean="0">
                <a:cs typeface="Times New Roman" panose="02020603050405020304" pitchFamily="18" charset="0"/>
              </a:rPr>
              <a:t>Assembly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16419" y="5610224"/>
            <a:ext cx="12126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Quad-Sext </a:t>
            </a:r>
          </a:p>
          <a:p>
            <a:pPr algn="ctr"/>
            <a:r>
              <a:rPr lang="en-US" dirty="0" smtClean="0">
                <a:cs typeface="Times New Roman" panose="02020603050405020304" pitchFamily="18" charset="0"/>
              </a:rPr>
              <a:t>Assembly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802868" y="5724525"/>
            <a:ext cx="1201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Single </a:t>
            </a:r>
            <a:r>
              <a:rPr lang="en-US" dirty="0" err="1" smtClean="0">
                <a:cs typeface="Times New Roman" panose="02020603050405020304" pitchFamily="18" charset="0"/>
              </a:rPr>
              <a:t>sextupole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6362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30215" y="128602"/>
            <a:ext cx="2072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ea typeface="Calibri" panose="020F0502020204030204" pitchFamily="34" charset="0"/>
              </a:rPr>
              <a:t>Summary</a:t>
            </a:r>
            <a:r>
              <a:rPr lang="ru-RU" sz="3600" dirty="0" smtClean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9549" y="1010476"/>
            <a:ext cx="11306176" cy="4549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FAIR is (one of the) greatest and important BINP collaborator in the history.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Friendly and productive communications were established between two teams.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 spite of many problems and particularly difficult present period, BINP does it best to fulfill all responsibilities.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 propose to establish </a:t>
            </a:r>
            <a:r>
              <a:rPr lang="en-US" sz="280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80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FAIR-BINP coordination </a:t>
            </a:r>
            <a:r>
              <a:rPr lang="en-US" sz="28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group (small enough, 5+5 or even less), which will have a zoom meeting every </a:t>
            </a:r>
            <a:r>
              <a:rPr lang="en-US" sz="28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month</a:t>
            </a:r>
            <a:r>
              <a:rPr lang="en-US" sz="28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(or once per two weeks) to discuss and solve current issues and problems.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4124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2666</TotalTime>
  <Words>361</Words>
  <Application>Microsoft Office PowerPoint</Application>
  <PresentationFormat>Широкоэкранный</PresentationFormat>
  <Paragraphs>98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BINP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Контракты в 2018 году</dc:title>
  <dc:creator>D. Berkaev</dc:creator>
  <cp:lastModifiedBy>levichev</cp:lastModifiedBy>
  <cp:revision>89</cp:revision>
  <cp:lastPrinted>2020-01-31T05:46:22Z</cp:lastPrinted>
  <dcterms:created xsi:type="dcterms:W3CDTF">2019-02-22T05:19:25Z</dcterms:created>
  <dcterms:modified xsi:type="dcterms:W3CDTF">2020-05-25T03:45:14Z</dcterms:modified>
</cp:coreProperties>
</file>