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charts/chart6.xml" ContentType="application/vnd.openxmlformats-officedocument.drawingml.char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wmf" ContentType="image/x-wmf"/>
  <Default Extension="xlsx" ContentType="application/vnd.openxmlformats-officedocument.spreadsheetml.sheet"/>
  <Override PartName="/ppt/embeddings/Microsoft_Equation2.bin" ContentType="application/vnd.openxmlformats-officedocument.oleObject"/>
  <Override PartName="/ppt/embeddings/Microsoft_Equation4.bin" ContentType="application/vnd.openxmlformats-officedocument.oleObject"/>
  <Override PartName="/ppt/slides/slide13.xml" ContentType="application/vnd.openxmlformats-officedocument.presentationml.slide+xml"/>
  <Override PartName="/ppt/embeddings/Microsoft_Equation5.bin" ContentType="application/vnd.openxmlformats-officedocument.oleObject"/>
  <Override PartName="/ppt/drawings/drawing2.xml" ContentType="application/vnd.openxmlformats-officedocument.drawingml.chartshapes+xml"/>
  <Default Extension="pict" ContentType="image/pict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Default Extension="emf" ContentType="image/x-em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charts/chart4.xml" ContentType="application/vnd.openxmlformats-officedocument.drawingml.chart+xml"/>
  <Override PartName="/ppt/presProps.xml" ContentType="application/vnd.openxmlformats-officedocument.presentationml.presProps+xml"/>
  <Default Extension="vml" ContentType="application/vnd.openxmlformats-officedocument.vmlDrawing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embeddings/Microsoft_Equation1.bin" ContentType="application/vnd.openxmlformats-officedocument.oleObject"/>
  <Override PartName="/ppt/slideLayouts/slideLayout11.xml" ContentType="application/vnd.openxmlformats-officedocument.presentationml.slideLayout+xml"/>
  <Override PartName="/ppt/charts/chart5.xml" ContentType="application/vnd.openxmlformats-officedocument.drawingml.char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embeddings/Microsoft_Equation3.bin" ContentType="application/vnd.openxmlformats-officedocument.oleObject"/>
  <Override PartName="/ppt/slides/slide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15"/>
  </p:notesMasterIdLst>
  <p:sldIdLst>
    <p:sldId id="277" r:id="rId2"/>
    <p:sldId id="257" r:id="rId3"/>
    <p:sldId id="273" r:id="rId4"/>
    <p:sldId id="279" r:id="rId5"/>
    <p:sldId id="281" r:id="rId6"/>
    <p:sldId id="282" r:id="rId7"/>
    <p:sldId id="266" r:id="rId8"/>
    <p:sldId id="267" r:id="rId9"/>
    <p:sldId id="283" r:id="rId10"/>
    <p:sldId id="268" r:id="rId11"/>
    <p:sldId id="280" r:id="rId12"/>
    <p:sldId id="269" r:id="rId13"/>
    <p:sldId id="272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printerSettings" Target="printerSettings/printerSettings1.bin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19" Type="http://schemas.openxmlformats.org/officeDocument/2006/relationships/theme" Target="theme/theme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2010\2010_Ferrara\logbook_2010_LNF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Anatoli_Frascati_2010\2010_Frascati_2\logbook_2010_LNF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Anatoli_Frascati_2010\2010_Frascati_2\logbook_2010_LNF.xlsx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2010\2010_Frascati_3\logbook_2010_LNF.xlsx" TargetMode="External"/><Relationship Id="rId1" Type="http://schemas.openxmlformats.org/officeDocument/2006/relationships/themeOverride" Target="../theme/themeOverride1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Anatoli_Frascati_2010\2010_Frascati_2\logbook_2010_LNF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>
        <c:manualLayout>
          <c:layoutTarget val="inner"/>
          <c:xMode val="edge"/>
          <c:yMode val="edge"/>
          <c:x val="0.198680061544031"/>
          <c:y val="0.119562456927521"/>
          <c:w val="0.761556701963978"/>
          <c:h val="0.680490036510801"/>
        </c:manualLayout>
      </c:layout>
      <c:scatterChart>
        <c:scatterStyle val="lineMarker"/>
        <c:ser>
          <c:idx val="4"/>
          <c:order val="0"/>
          <c:tx>
            <c:v>4 straws in parallel</c:v>
          </c:tx>
          <c:spPr>
            <a:ln w="28575">
              <a:noFill/>
            </a:ln>
          </c:spPr>
          <c:trendline>
            <c:trendlineType val="exp"/>
          </c:trendline>
          <c:xVal>
            <c:numRef>
              <c:f>Foglio1!$E$258:$E$267</c:f>
              <c:numCache>
                <c:formatCode>General</c:formatCode>
                <c:ptCount val="10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  <c:pt idx="5">
                  <c:v>1200.0</c:v>
                </c:pt>
                <c:pt idx="6">
                  <c:v>1100.0</c:v>
                </c:pt>
                <c:pt idx="7">
                  <c:v>1000.0</c:v>
                </c:pt>
                <c:pt idx="8">
                  <c:v>900.0</c:v>
                </c:pt>
                <c:pt idx="9">
                  <c:v>800.0</c:v>
                </c:pt>
              </c:numCache>
            </c:numRef>
          </c:xVal>
          <c:yVal>
            <c:numRef>
              <c:f>Foglio1!$J$258:$J$267</c:f>
              <c:numCache>
                <c:formatCode>General</c:formatCode>
                <c:ptCount val="10"/>
                <c:pt idx="0">
                  <c:v>6.0</c:v>
                </c:pt>
                <c:pt idx="1">
                  <c:v>2.3</c:v>
                </c:pt>
                <c:pt idx="2">
                  <c:v>0.95</c:v>
                </c:pt>
                <c:pt idx="3">
                  <c:v>0.37</c:v>
                </c:pt>
                <c:pt idx="4">
                  <c:v>0.16</c:v>
                </c:pt>
              </c:numCache>
            </c:numRef>
          </c:yVal>
        </c:ser>
        <c:ser>
          <c:idx val="5"/>
          <c:order val="1"/>
          <c:tx>
            <c:v>1:4</c:v>
          </c:tx>
          <c:spPr>
            <a:ln w="28575">
              <a:noFill/>
            </a:ln>
          </c:spPr>
          <c:marker>
            <c:symbol val="plus"/>
            <c:size val="15"/>
            <c:spPr>
              <a:ln>
                <a:solidFill>
                  <a:srgbClr val="FF0000"/>
                </a:solidFill>
              </a:ln>
            </c:spPr>
          </c:marker>
          <c:trendline>
            <c:trendlineType val="exp"/>
            <c:backward val="400.0"/>
          </c:trendline>
          <c:errBars>
            <c:errDir val="y"/>
            <c:errBarType val="both"/>
            <c:errValType val="percentage"/>
            <c:val val="25.0"/>
          </c:errBars>
          <c:errBars>
            <c:errDir val="x"/>
            <c:errBarType val="both"/>
            <c:errValType val="fixedVal"/>
            <c:val val="1.0"/>
          </c:errBars>
          <c:xVal>
            <c:numRef>
              <c:f>Foglio1!$E$258:$E$267</c:f>
              <c:numCache>
                <c:formatCode>General</c:formatCode>
                <c:ptCount val="10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  <c:pt idx="5">
                  <c:v>1200.0</c:v>
                </c:pt>
                <c:pt idx="6">
                  <c:v>1100.0</c:v>
                </c:pt>
                <c:pt idx="7">
                  <c:v>1000.0</c:v>
                </c:pt>
                <c:pt idx="8">
                  <c:v>900.0</c:v>
                </c:pt>
                <c:pt idx="9">
                  <c:v>800.0</c:v>
                </c:pt>
              </c:numCache>
            </c:numRef>
          </c:xVal>
          <c:yVal>
            <c:numRef>
              <c:f>Foglio1!$K$258:$K$267</c:f>
              <c:numCache>
                <c:formatCode>General</c:formatCode>
                <c:ptCount val="10"/>
                <c:pt idx="0">
                  <c:v>1.5</c:v>
                </c:pt>
                <c:pt idx="1">
                  <c:v>0.575</c:v>
                </c:pt>
                <c:pt idx="2">
                  <c:v>0.2375</c:v>
                </c:pt>
                <c:pt idx="3">
                  <c:v>0.0925</c:v>
                </c:pt>
                <c:pt idx="4">
                  <c:v>0.04</c:v>
                </c:pt>
              </c:numCache>
            </c:numRef>
          </c:yVal>
        </c:ser>
        <c:ser>
          <c:idx val="0"/>
          <c:order val="2"/>
          <c:tx>
            <c:v>Straw1</c:v>
          </c:tx>
          <c:spPr>
            <a:ln w="28575">
              <a:noFill/>
            </a:ln>
          </c:spPr>
          <c:xVal>
            <c:numRef>
              <c:f>Foglio1!$E$258:$E$262</c:f>
              <c:numCache>
                <c:formatCode>General</c:formatCode>
                <c:ptCount val="5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</c:numCache>
            </c:numRef>
          </c:xVal>
          <c:yVal>
            <c:numRef>
              <c:f>Foglio1!$F$258:$F$262</c:f>
              <c:numCache>
                <c:formatCode>General</c:formatCode>
                <c:ptCount val="5"/>
                <c:pt idx="0">
                  <c:v>2.0</c:v>
                </c:pt>
                <c:pt idx="1">
                  <c:v>0.75</c:v>
                </c:pt>
                <c:pt idx="2">
                  <c:v>0.3</c:v>
                </c:pt>
                <c:pt idx="3">
                  <c:v>0.13</c:v>
                </c:pt>
                <c:pt idx="4">
                  <c:v>0.05</c:v>
                </c:pt>
              </c:numCache>
            </c:numRef>
          </c:yVal>
        </c:ser>
        <c:ser>
          <c:idx val="1"/>
          <c:order val="3"/>
          <c:tx>
            <c:v>Straw2</c:v>
          </c:tx>
          <c:spPr>
            <a:ln w="28575">
              <a:noFill/>
            </a:ln>
          </c:spPr>
          <c:xVal>
            <c:numRef>
              <c:f>Foglio1!$E$258:$E$262</c:f>
              <c:numCache>
                <c:formatCode>General</c:formatCode>
                <c:ptCount val="5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</c:numCache>
            </c:numRef>
          </c:xVal>
          <c:yVal>
            <c:numRef>
              <c:f>Foglio1!$G$258:$G$262</c:f>
              <c:numCache>
                <c:formatCode>General</c:formatCode>
                <c:ptCount val="5"/>
                <c:pt idx="0">
                  <c:v>1.5</c:v>
                </c:pt>
                <c:pt idx="1">
                  <c:v>0.6</c:v>
                </c:pt>
                <c:pt idx="2">
                  <c:v>0.25</c:v>
                </c:pt>
                <c:pt idx="3">
                  <c:v>0.1</c:v>
                </c:pt>
                <c:pt idx="4">
                  <c:v>0.05</c:v>
                </c:pt>
              </c:numCache>
            </c:numRef>
          </c:yVal>
        </c:ser>
        <c:ser>
          <c:idx val="2"/>
          <c:order val="4"/>
          <c:tx>
            <c:v>Straw3</c:v>
          </c:tx>
          <c:spPr>
            <a:ln w="28575">
              <a:noFill/>
            </a:ln>
          </c:spPr>
          <c:trendline>
            <c:trendlineType val="exp"/>
            <c:backward val="400.0"/>
          </c:trendline>
          <c:xVal>
            <c:numRef>
              <c:f>Foglio1!$E$258:$E$262</c:f>
              <c:numCache>
                <c:formatCode>General</c:formatCode>
                <c:ptCount val="5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</c:numCache>
            </c:numRef>
          </c:xVal>
          <c:yVal>
            <c:numRef>
              <c:f>Foglio1!$H$258:$H$262</c:f>
              <c:numCache>
                <c:formatCode>General</c:formatCode>
                <c:ptCount val="5"/>
                <c:pt idx="0">
                  <c:v>2.0</c:v>
                </c:pt>
                <c:pt idx="1">
                  <c:v>0.8</c:v>
                </c:pt>
                <c:pt idx="2">
                  <c:v>0.3</c:v>
                </c:pt>
                <c:pt idx="3">
                  <c:v>0.12</c:v>
                </c:pt>
                <c:pt idx="4">
                  <c:v>0.055</c:v>
                </c:pt>
              </c:numCache>
            </c:numRef>
          </c:yVal>
        </c:ser>
        <c:ser>
          <c:idx val="3"/>
          <c:order val="5"/>
          <c:tx>
            <c:v>Straw4</c:v>
          </c:tx>
          <c:spPr>
            <a:ln w="28575">
              <a:noFill/>
            </a:ln>
          </c:spPr>
          <c:xVal>
            <c:numRef>
              <c:f>Foglio1!$E$258:$E$262</c:f>
              <c:numCache>
                <c:formatCode>General</c:formatCode>
                <c:ptCount val="5"/>
                <c:pt idx="0">
                  <c:v>1700.0</c:v>
                </c:pt>
                <c:pt idx="1">
                  <c:v>1600.0</c:v>
                </c:pt>
                <c:pt idx="2">
                  <c:v>1500.0</c:v>
                </c:pt>
                <c:pt idx="3">
                  <c:v>1400.0</c:v>
                </c:pt>
                <c:pt idx="4">
                  <c:v>1300.0</c:v>
                </c:pt>
              </c:numCache>
            </c:numRef>
          </c:xVal>
          <c:yVal>
            <c:numRef>
              <c:f>Foglio1!$I$258:$I$262</c:f>
              <c:numCache>
                <c:formatCode>General</c:formatCode>
                <c:ptCount val="5"/>
                <c:pt idx="0">
                  <c:v>2.25</c:v>
                </c:pt>
                <c:pt idx="1">
                  <c:v>0.95</c:v>
                </c:pt>
                <c:pt idx="2">
                  <c:v>0.35</c:v>
                </c:pt>
                <c:pt idx="3">
                  <c:v>0.15</c:v>
                </c:pt>
                <c:pt idx="4">
                  <c:v>0.065</c:v>
                </c:pt>
              </c:numCache>
            </c:numRef>
          </c:yVal>
        </c:ser>
        <c:axId val="529736344"/>
        <c:axId val="524931512"/>
      </c:scatterChart>
      <c:valAx>
        <c:axId val="529736344"/>
        <c:scaling>
          <c:orientation val="minMax"/>
          <c:min val="1000.0"/>
        </c:scaling>
        <c:axPos val="b"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Voltage (V)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inorTickMark val="in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24931512"/>
        <c:crossesAt val="0.0001"/>
        <c:crossBetween val="midCat"/>
        <c:majorUnit val="200.0"/>
        <c:minorUnit val="50.0"/>
      </c:valAx>
      <c:valAx>
        <c:axId val="524931512"/>
        <c:scaling>
          <c:logBase val="10.0"/>
          <c:orientation val="minMax"/>
          <c:min val="0.0001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Current  (nA)</a:t>
                </a:r>
              </a:p>
            </c:rich>
          </c:tx>
          <c:layout/>
          <c:spPr>
            <a:noFill/>
            <a:ln w="25400">
              <a:noFill/>
            </a:ln>
          </c:spPr>
        </c:title>
        <c:numFmt formatCode="General" sourceLinked="1"/>
        <c:minorTickMark val="in"/>
        <c:tickLblPos val="nextTo"/>
        <c:crossAx val="529736344"/>
        <c:crosses val="autoZero"/>
        <c:crossBetween val="midCat"/>
      </c:valAx>
    </c:plotArea>
    <c:legend>
      <c:legendPos val="t"/>
      <c:legendEntry>
        <c:idx val="6"/>
        <c:delete val="1"/>
      </c:legendEntry>
      <c:legendEntry>
        <c:idx val="7"/>
        <c:delete val="1"/>
      </c:legendEntry>
      <c:legendEntry>
        <c:idx val="8"/>
        <c:delete val="1"/>
      </c:legendEntry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v>Frascati-Ferrara (A.Kashchuk)</c:v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</c:spPr>
          </c:marker>
          <c:xVal>
            <c:numRef>
              <c:f>Foglio1!$C$500:$C$516</c:f>
              <c:numCache>
                <c:formatCode>General</c:formatCode>
                <c:ptCount val="17"/>
                <c:pt idx="0">
                  <c:v>1800.0</c:v>
                </c:pt>
                <c:pt idx="1">
                  <c:v>1750.0</c:v>
                </c:pt>
                <c:pt idx="2">
                  <c:v>1700.0</c:v>
                </c:pt>
                <c:pt idx="3">
                  <c:v>1650.0</c:v>
                </c:pt>
                <c:pt idx="4">
                  <c:v>1600.0</c:v>
                </c:pt>
                <c:pt idx="5">
                  <c:v>1550.0</c:v>
                </c:pt>
                <c:pt idx="6">
                  <c:v>1500.0</c:v>
                </c:pt>
                <c:pt idx="7">
                  <c:v>1450.0</c:v>
                </c:pt>
                <c:pt idx="8">
                  <c:v>1400.0</c:v>
                </c:pt>
                <c:pt idx="9">
                  <c:v>1350.0</c:v>
                </c:pt>
                <c:pt idx="10">
                  <c:v>1300.0</c:v>
                </c:pt>
                <c:pt idx="11">
                  <c:v>1250.0</c:v>
                </c:pt>
                <c:pt idx="12">
                  <c:v>1200.0</c:v>
                </c:pt>
                <c:pt idx="13">
                  <c:v>1150.0</c:v>
                </c:pt>
                <c:pt idx="14">
                  <c:v>1100.0</c:v>
                </c:pt>
                <c:pt idx="15">
                  <c:v>1050.0</c:v>
                </c:pt>
                <c:pt idx="16">
                  <c:v>1000.0</c:v>
                </c:pt>
              </c:numCache>
            </c:numRef>
          </c:xVal>
          <c:yVal>
            <c:numRef>
              <c:f>Foglio1!$E$500:$E$516</c:f>
              <c:numCache>
                <c:formatCode>General</c:formatCode>
                <c:ptCount val="17"/>
                <c:pt idx="0">
                  <c:v>57692.30769230769</c:v>
                </c:pt>
                <c:pt idx="1">
                  <c:v>38461.53846153842</c:v>
                </c:pt>
                <c:pt idx="2">
                  <c:v>23717.94871794872</c:v>
                </c:pt>
                <c:pt idx="3">
                  <c:v>14743.58974358974</c:v>
                </c:pt>
                <c:pt idx="4">
                  <c:v>9294.871794871793</c:v>
                </c:pt>
                <c:pt idx="5">
                  <c:v>5769.230769230769</c:v>
                </c:pt>
                <c:pt idx="6">
                  <c:v>3589.74358974359</c:v>
                </c:pt>
                <c:pt idx="7">
                  <c:v>2307.69230769231</c:v>
                </c:pt>
                <c:pt idx="8">
                  <c:v>1410.256410256403</c:v>
                </c:pt>
                <c:pt idx="9">
                  <c:v>897.4358974358976</c:v>
                </c:pt>
                <c:pt idx="10">
                  <c:v>596.1538461538465</c:v>
                </c:pt>
                <c:pt idx="11">
                  <c:v>384.6153846153847</c:v>
                </c:pt>
                <c:pt idx="12">
                  <c:v>237.1794871794872</c:v>
                </c:pt>
                <c:pt idx="13">
                  <c:v>153.8461538461538</c:v>
                </c:pt>
                <c:pt idx="14">
                  <c:v>102.5641025641028</c:v>
                </c:pt>
                <c:pt idx="15">
                  <c:v>64.10256410256339</c:v>
                </c:pt>
                <c:pt idx="16">
                  <c:v>44.23076923076926</c:v>
                </c:pt>
              </c:numCache>
            </c:numRef>
          </c:yVal>
        </c:ser>
        <c:ser>
          <c:idx val="1"/>
          <c:order val="1"/>
          <c:tx>
            <c:v>J.Smyrski</c:v>
          </c:tx>
          <c:spPr>
            <a:ln w="28575">
              <a:noFill/>
            </a:ln>
          </c:spPr>
          <c:xVal>
            <c:numRef>
              <c:f>Foglio1!$C$500:$C$516</c:f>
              <c:numCache>
                <c:formatCode>General</c:formatCode>
                <c:ptCount val="17"/>
                <c:pt idx="0">
                  <c:v>1800.0</c:v>
                </c:pt>
                <c:pt idx="1">
                  <c:v>1750.0</c:v>
                </c:pt>
                <c:pt idx="2">
                  <c:v>1700.0</c:v>
                </c:pt>
                <c:pt idx="3">
                  <c:v>1650.0</c:v>
                </c:pt>
                <c:pt idx="4">
                  <c:v>1600.0</c:v>
                </c:pt>
                <c:pt idx="5">
                  <c:v>1550.0</c:v>
                </c:pt>
                <c:pt idx="6">
                  <c:v>1500.0</c:v>
                </c:pt>
                <c:pt idx="7">
                  <c:v>1450.0</c:v>
                </c:pt>
                <c:pt idx="8">
                  <c:v>1400.0</c:v>
                </c:pt>
                <c:pt idx="9">
                  <c:v>1350.0</c:v>
                </c:pt>
                <c:pt idx="10">
                  <c:v>1300.0</c:v>
                </c:pt>
                <c:pt idx="11">
                  <c:v>1250.0</c:v>
                </c:pt>
                <c:pt idx="12">
                  <c:v>1200.0</c:v>
                </c:pt>
                <c:pt idx="13">
                  <c:v>1150.0</c:v>
                </c:pt>
                <c:pt idx="14">
                  <c:v>1100.0</c:v>
                </c:pt>
                <c:pt idx="15">
                  <c:v>1050.0</c:v>
                </c:pt>
                <c:pt idx="16">
                  <c:v>1000.0</c:v>
                </c:pt>
              </c:numCache>
            </c:numRef>
          </c:xVal>
          <c:yVal>
            <c:numRef>
              <c:f>Foglio1!$G$500:$G$516</c:f>
              <c:numCache>
                <c:formatCode>General</c:formatCode>
                <c:ptCount val="17"/>
                <c:pt idx="0">
                  <c:v>50000.0</c:v>
                </c:pt>
                <c:pt idx="2">
                  <c:v>20000.0</c:v>
                </c:pt>
                <c:pt idx="4">
                  <c:v>8000.0</c:v>
                </c:pt>
                <c:pt idx="6">
                  <c:v>3000.0</c:v>
                </c:pt>
                <c:pt idx="8">
                  <c:v>1500.0</c:v>
                </c:pt>
              </c:numCache>
            </c:numRef>
          </c:yVal>
        </c:ser>
        <c:ser>
          <c:idx val="2"/>
          <c:order val="2"/>
          <c:tx>
            <c:v>Torino_AK</c:v>
          </c:tx>
          <c:spPr>
            <a:ln w="28575">
              <a:noFill/>
            </a:ln>
          </c:spPr>
          <c:marker>
            <c:spPr>
              <a:solidFill>
                <a:schemeClr val="tx1"/>
              </a:solidFill>
            </c:spPr>
          </c:marker>
          <c:xVal>
            <c:numRef>
              <c:f>Foglio1!$C$500:$C$516</c:f>
              <c:numCache>
                <c:formatCode>General</c:formatCode>
                <c:ptCount val="17"/>
                <c:pt idx="0">
                  <c:v>1800.0</c:v>
                </c:pt>
                <c:pt idx="1">
                  <c:v>1750.0</c:v>
                </c:pt>
                <c:pt idx="2">
                  <c:v>1700.0</c:v>
                </c:pt>
                <c:pt idx="3">
                  <c:v>1650.0</c:v>
                </c:pt>
                <c:pt idx="4">
                  <c:v>1600.0</c:v>
                </c:pt>
                <c:pt idx="5">
                  <c:v>1550.0</c:v>
                </c:pt>
                <c:pt idx="6">
                  <c:v>1500.0</c:v>
                </c:pt>
                <c:pt idx="7">
                  <c:v>1450.0</c:v>
                </c:pt>
                <c:pt idx="8">
                  <c:v>1400.0</c:v>
                </c:pt>
                <c:pt idx="9">
                  <c:v>1350.0</c:v>
                </c:pt>
                <c:pt idx="10">
                  <c:v>1300.0</c:v>
                </c:pt>
                <c:pt idx="11">
                  <c:v>1250.0</c:v>
                </c:pt>
                <c:pt idx="12">
                  <c:v>1200.0</c:v>
                </c:pt>
                <c:pt idx="13">
                  <c:v>1150.0</c:v>
                </c:pt>
                <c:pt idx="14">
                  <c:v>1100.0</c:v>
                </c:pt>
                <c:pt idx="15">
                  <c:v>1050.0</c:v>
                </c:pt>
                <c:pt idx="16">
                  <c:v>1000.0</c:v>
                </c:pt>
              </c:numCache>
            </c:numRef>
          </c:xVal>
          <c:yVal>
            <c:numRef>
              <c:f>Foglio1!$L$500:$L$516</c:f>
              <c:numCache>
                <c:formatCode>General</c:formatCode>
                <c:ptCount val="17"/>
                <c:pt idx="0">
                  <c:v>277482.9253442872</c:v>
                </c:pt>
                <c:pt idx="2">
                  <c:v>95114.6769189587</c:v>
                </c:pt>
                <c:pt idx="4">
                  <c:v>32603.09352070202</c:v>
                </c:pt>
                <c:pt idx="6">
                  <c:v>11175.58027375034</c:v>
                </c:pt>
                <c:pt idx="8">
                  <c:v>3830.728344098189</c:v>
                </c:pt>
              </c:numCache>
            </c:numRef>
          </c:yVal>
        </c:ser>
        <c:axId val="530414312"/>
        <c:axId val="530425592"/>
      </c:scatterChart>
      <c:valAx>
        <c:axId val="530414312"/>
        <c:scaling>
          <c:orientation val="minMax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HV (V)</a:t>
                </a:r>
              </a:p>
            </c:rich>
          </c:tx>
          <c:layout/>
        </c:title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30425592"/>
        <c:crosses val="autoZero"/>
        <c:crossBetween val="midCat"/>
      </c:valAx>
      <c:valAx>
        <c:axId val="530425592"/>
        <c:scaling>
          <c:logBase val="10.0"/>
          <c:orientation val="minMax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Ga Gain</a:t>
                </a:r>
              </a:p>
            </c:rich>
          </c:tx>
          <c:layout/>
        </c:title>
        <c:numFmt formatCode="General" sourceLinked="1"/>
        <c:tickLblPos val="nextTo"/>
        <c:crossAx val="530414312"/>
        <c:crosses val="autoZero"/>
        <c:crossBetween val="midCat"/>
      </c:valAx>
    </c:plotArea>
    <c:legend>
      <c:legendPos val="t"/>
      <c:layout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title>
      <c:layout>
        <c:manualLayout>
          <c:xMode val="edge"/>
          <c:yMode val="edge"/>
          <c:x val="0.401749497221938"/>
          <c:y val="0.0"/>
        </c:manualLayout>
      </c:layout>
    </c:title>
    <c:plotArea>
      <c:layout>
        <c:manualLayout>
          <c:layoutTarget val="inner"/>
          <c:xMode val="edge"/>
          <c:yMode val="edge"/>
          <c:x val="0.170784845076184"/>
          <c:y val="0.185910559257016"/>
          <c:w val="0.6603840309435"/>
          <c:h val="0.506661523728453"/>
        </c:manualLayout>
      </c:layout>
      <c:lineChart>
        <c:grouping val="standard"/>
        <c:ser>
          <c:idx val="1"/>
          <c:order val="0"/>
          <c:tx>
            <c:strRef>
              <c:f>Sheet1!$C$1</c:f>
              <c:strCache>
                <c:ptCount val="1"/>
                <c:pt idx="0">
                  <c:v>GAS GAIN</c:v>
                </c:pt>
              </c:strCache>
            </c:strRef>
          </c:tx>
          <c:marker>
            <c:symbol val="none"/>
          </c:marker>
          <c:errBars>
            <c:errDir val="y"/>
            <c:errBarType val="both"/>
            <c:errValType val="fixedVal"/>
            <c:noEndCap val="1"/>
            <c:val val="10.0"/>
          </c:errBars>
          <c:cat>
            <c:numRef>
              <c:f>Sheet1!$A$2:$A$6</c:f>
              <c:numCache>
                <c:formatCode>General</c:formatCode>
                <c:ptCount val="5"/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100.0</c:v>
                </c:pt>
                <c:pt idx="1">
                  <c:v>1000.0</c:v>
                </c:pt>
                <c:pt idx="2">
                  <c:v>10000.0</c:v>
                </c:pt>
                <c:pt idx="3">
                  <c:v>100000.0</c:v>
                </c:pt>
                <c:pt idx="4">
                  <c:v>1.0E6</c:v>
                </c:pt>
              </c:numCache>
            </c:numRef>
          </c:val>
        </c:ser>
        <c:marker val="1"/>
        <c:axId val="458532136"/>
        <c:axId val="458535160"/>
      </c:lineChart>
      <c:catAx>
        <c:axId val="458532136"/>
        <c:scaling>
          <c:orientation val="minMax"/>
        </c:scaling>
        <c:axPos val="b"/>
        <c:numFmt formatCode="General" sourceLinked="1"/>
        <c:minorTickMark val="cross"/>
        <c:tickLblPos val="nextTo"/>
        <c:crossAx val="458535160"/>
        <c:crossesAt val="0.0"/>
        <c:auto val="1"/>
        <c:lblAlgn val="ctr"/>
        <c:lblOffset val="10"/>
        <c:tickLblSkip val="1"/>
        <c:tickMarkSkip val="1"/>
      </c:catAx>
      <c:valAx>
        <c:axId val="458535160"/>
        <c:scaling>
          <c:logBase val="10.0"/>
          <c:orientation val="minMax"/>
          <c:max val="1.0E6"/>
          <c:min val="0.1"/>
        </c:scaling>
        <c:axPos val="l"/>
        <c:majorGridlines/>
        <c:numFmt formatCode="General" sourceLinked="1"/>
        <c:majorTickMark val="none"/>
        <c:minorTickMark val="cross"/>
        <c:tickLblPos val="nextTo"/>
        <c:crossAx val="458532136"/>
        <c:crossBetween val="midCat"/>
        <c:minorUnit val="51000.0"/>
      </c:valAx>
    </c:plotArea>
    <c:legend>
      <c:legendPos val="r"/>
      <c:layout>
        <c:manualLayout>
          <c:xMode val="edge"/>
          <c:yMode val="edge"/>
          <c:x val="0.857066843917238"/>
          <c:y val="0.349918231374924"/>
          <c:w val="0.142933156082762"/>
          <c:h val="0.229136886735312"/>
        </c:manualLayout>
      </c:layout>
      <c:txPr>
        <a:bodyPr/>
        <a:lstStyle/>
        <a:p>
          <a:pPr>
            <a:defRPr sz="12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v>1000mbar</c:v>
          </c:tx>
          <c:spPr>
            <a:ln w="28575">
              <a:noFill/>
            </a:ln>
          </c:spPr>
          <c:marker>
            <c:symbol val="diamond"/>
            <c:size val="11"/>
            <c:spPr>
              <a:solidFill>
                <a:srgbClr val="FF0000"/>
              </a:solidFill>
            </c:spPr>
          </c:marke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Foglio1!$I$575:$I$593</c:f>
              <c:numCache>
                <c:formatCode>General</c:formatCode>
                <c:ptCount val="19"/>
                <c:pt idx="0">
                  <c:v>44.11764705882312</c:v>
                </c:pt>
                <c:pt idx="1">
                  <c:v>64.70588235294036</c:v>
                </c:pt>
                <c:pt idx="2">
                  <c:v>94.11764705882351</c:v>
                </c:pt>
                <c:pt idx="3">
                  <c:v>141.1764705882356</c:v>
                </c:pt>
                <c:pt idx="4">
                  <c:v>223.5294117647052</c:v>
                </c:pt>
                <c:pt idx="5">
                  <c:v>335.2941176470566</c:v>
                </c:pt>
                <c:pt idx="6">
                  <c:v>529.4117647058823</c:v>
                </c:pt>
                <c:pt idx="7">
                  <c:v>835.2941176470635</c:v>
                </c:pt>
                <c:pt idx="8">
                  <c:v>1323.529411764706</c:v>
                </c:pt>
                <c:pt idx="9">
                  <c:v>2117.64705882353</c:v>
                </c:pt>
                <c:pt idx="10">
                  <c:v>3352.94117647061</c:v>
                </c:pt>
                <c:pt idx="11">
                  <c:v>5470.588235294118</c:v>
                </c:pt>
                <c:pt idx="12">
                  <c:v>8529.411764705882</c:v>
                </c:pt>
                <c:pt idx="13">
                  <c:v>13823.52941176471</c:v>
                </c:pt>
                <c:pt idx="14">
                  <c:v>21764.70588235307</c:v>
                </c:pt>
                <c:pt idx="15">
                  <c:v>34117.64705882353</c:v>
                </c:pt>
                <c:pt idx="16">
                  <c:v>52941.17647058819</c:v>
                </c:pt>
                <c:pt idx="17">
                  <c:v>79411.76470588234</c:v>
                </c:pt>
                <c:pt idx="18">
                  <c:v>123529.411764706</c:v>
                </c:pt>
              </c:numCache>
            </c:numRef>
          </c:yVal>
        </c:ser>
        <c:axId val="525236776"/>
        <c:axId val="530455192"/>
      </c:scatterChart>
      <c:scatterChart>
        <c:scatterStyle val="smoothMarker"/>
        <c:ser>
          <c:idx val="1"/>
          <c:order val="1"/>
          <c:tx>
            <c:v>Diethorn</c:v>
          </c:tx>
          <c:marker>
            <c:symbol val="none"/>
          </c:marke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Foglio1!$N$575:$N$593</c:f>
              <c:numCache>
                <c:formatCode>General</c:formatCode>
                <c:ptCount val="19"/>
                <c:pt idx="0">
                  <c:v>47.38838981524707</c:v>
                </c:pt>
                <c:pt idx="1">
                  <c:v>69.53009932721772</c:v>
                </c:pt>
                <c:pt idx="2">
                  <c:v>102.9246915578893</c:v>
                </c:pt>
                <c:pt idx="3">
                  <c:v>153.6516370520408</c:v>
                </c:pt>
                <c:pt idx="4">
                  <c:v>231.2416158147577</c:v>
                </c:pt>
                <c:pt idx="5">
                  <c:v>350.7192462541095</c:v>
                </c:pt>
                <c:pt idx="6">
                  <c:v>535.8994823928517</c:v>
                </c:pt>
                <c:pt idx="7">
                  <c:v>824.7321263712212</c:v>
                </c:pt>
                <c:pt idx="8">
                  <c:v>1278.007017634543</c:v>
                </c:pt>
                <c:pt idx="9">
                  <c:v>1993.597395618058</c:v>
                </c:pt>
                <c:pt idx="10">
                  <c:v>3129.868452907446</c:v>
                </c:pt>
                <c:pt idx="11">
                  <c:v>4944.316588881233</c:v>
                </c:pt>
                <c:pt idx="12">
                  <c:v>7857.622529983798</c:v>
                </c:pt>
                <c:pt idx="13">
                  <c:v>12560.2803519227</c:v>
                </c:pt>
                <c:pt idx="14">
                  <c:v>20190.83584258192</c:v>
                </c:pt>
                <c:pt idx="15">
                  <c:v>32635.03407282186</c:v>
                </c:pt>
                <c:pt idx="16">
                  <c:v>53029.89663369044</c:v>
                </c:pt>
                <c:pt idx="17">
                  <c:v>86616.43999740874</c:v>
                </c:pt>
                <c:pt idx="18">
                  <c:v>142187.7186614841</c:v>
                </c:pt>
              </c:numCache>
            </c:numRef>
          </c:yVal>
          <c:smooth val="1"/>
        </c:ser>
        <c:axId val="525236776"/>
        <c:axId val="530455192"/>
      </c:scatterChart>
      <c:valAx>
        <c:axId val="525236776"/>
        <c:scaling>
          <c:orientation val="minMax"/>
          <c:max val="1900.0"/>
          <c:min val="1000.0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HV (V)</a:t>
                </a:r>
              </a:p>
            </c:rich>
          </c:tx>
          <c:layout/>
        </c:title>
        <c:numFmt formatCode="General" sourceLinked="1"/>
        <c:minorTickMark val="in"/>
        <c:tickLblPos val="nextTo"/>
        <c:crossAx val="530455192"/>
        <c:crosses val="autoZero"/>
        <c:crossBetween val="midCat"/>
        <c:majorUnit val="100.0"/>
        <c:minorUnit val="50.0"/>
      </c:valAx>
      <c:valAx>
        <c:axId val="530455192"/>
        <c:scaling>
          <c:logBase val="10.0"/>
          <c:orientation val="minMax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Gas gain</a:t>
                </a:r>
              </a:p>
            </c:rich>
          </c:tx>
          <c:layout/>
        </c:title>
        <c:numFmt formatCode="General" sourceLinked="1"/>
        <c:minorTickMark val="in"/>
        <c:tickLblPos val="nextTo"/>
        <c:crossAx val="525236776"/>
        <c:crosses val="autoZero"/>
        <c:crossBetween val="midCat"/>
      </c:valAx>
    </c:plotArea>
    <c:legend>
      <c:legendPos val="t"/>
      <c:layout/>
    </c:legend>
    <c:plotVisOnly val="1"/>
    <c:dispBlanksAs val="gap"/>
  </c:chart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scatterChart>
        <c:scatterStyle val="smoothMarker"/>
        <c:ser>
          <c:idx val="0"/>
          <c:order val="0"/>
          <c:tx>
            <c:v>Diethorn 28.5/30</c:v>
          </c:tx>
          <c:marker>
            <c:symbol val="none"/>
          </c:marker>
          <c:xVal>
            <c:numRef>
              <c:f>Foglio1!$Q$575:$Q$593</c:f>
              <c:numCache>
                <c:formatCode>General</c:formatCode>
                <c:ptCount val="19"/>
                <c:pt idx="0">
                  <c:v>47.38838981524712</c:v>
                </c:pt>
                <c:pt idx="1">
                  <c:v>69.53009932721772</c:v>
                </c:pt>
                <c:pt idx="2">
                  <c:v>102.9246915578893</c:v>
                </c:pt>
                <c:pt idx="3">
                  <c:v>153.6516370520406</c:v>
                </c:pt>
                <c:pt idx="4">
                  <c:v>231.2416158147578</c:v>
                </c:pt>
                <c:pt idx="5">
                  <c:v>350.7192462541095</c:v>
                </c:pt>
                <c:pt idx="6">
                  <c:v>535.8994823928517</c:v>
                </c:pt>
                <c:pt idx="7">
                  <c:v>824.7321263712212</c:v>
                </c:pt>
                <c:pt idx="8">
                  <c:v>1278.007017634543</c:v>
                </c:pt>
                <c:pt idx="9">
                  <c:v>1993.597395618058</c:v>
                </c:pt>
                <c:pt idx="10">
                  <c:v>3129.868452907446</c:v>
                </c:pt>
                <c:pt idx="11">
                  <c:v>4944.31658888123</c:v>
                </c:pt>
                <c:pt idx="12">
                  <c:v>7857.622529983788</c:v>
                </c:pt>
                <c:pt idx="13">
                  <c:v>12560.2803519227</c:v>
                </c:pt>
                <c:pt idx="14">
                  <c:v>20190.83584258192</c:v>
                </c:pt>
                <c:pt idx="15">
                  <c:v>32635.03407282186</c:v>
                </c:pt>
                <c:pt idx="16">
                  <c:v>53029.89663369044</c:v>
                </c:pt>
                <c:pt idx="17">
                  <c:v>86616.43999740874</c:v>
                </c:pt>
                <c:pt idx="18">
                  <c:v>142187.7186614841</c:v>
                </c:pt>
              </c:numCache>
            </c:numRef>
          </c:xVal>
          <c:yVal>
            <c:numRef>
              <c:f>Foglio1!$T$575:$T$593</c:f>
              <c:numCache>
                <c:formatCode>General</c:formatCode>
                <c:ptCount val="19"/>
                <c:pt idx="0">
                  <c:v>44.11764705882317</c:v>
                </c:pt>
                <c:pt idx="1">
                  <c:v>64.70588235294049</c:v>
                </c:pt>
                <c:pt idx="2">
                  <c:v>94.11764705882351</c:v>
                </c:pt>
                <c:pt idx="3">
                  <c:v>141.1764705882356</c:v>
                </c:pt>
                <c:pt idx="4">
                  <c:v>223.5294117647052</c:v>
                </c:pt>
                <c:pt idx="5">
                  <c:v>335.2941176470569</c:v>
                </c:pt>
                <c:pt idx="6">
                  <c:v>529.4117647058823</c:v>
                </c:pt>
                <c:pt idx="7">
                  <c:v>835.2941176470628</c:v>
                </c:pt>
                <c:pt idx="8">
                  <c:v>1323.529411764706</c:v>
                </c:pt>
                <c:pt idx="9">
                  <c:v>2117.64705882353</c:v>
                </c:pt>
                <c:pt idx="10">
                  <c:v>3352.941176470607</c:v>
                </c:pt>
                <c:pt idx="11">
                  <c:v>5470.588235294118</c:v>
                </c:pt>
                <c:pt idx="12">
                  <c:v>8529.411764705882</c:v>
                </c:pt>
                <c:pt idx="13">
                  <c:v>13823.52941176471</c:v>
                </c:pt>
                <c:pt idx="14">
                  <c:v>21764.70588235304</c:v>
                </c:pt>
                <c:pt idx="15">
                  <c:v>34117.64705882353</c:v>
                </c:pt>
                <c:pt idx="16">
                  <c:v>52941.17647058819</c:v>
                </c:pt>
                <c:pt idx="17">
                  <c:v>79411.76470588234</c:v>
                </c:pt>
                <c:pt idx="18">
                  <c:v>123529.411764706</c:v>
                </c:pt>
              </c:numCache>
            </c:numRef>
          </c:yVal>
          <c:smooth val="1"/>
        </c:ser>
        <c:ser>
          <c:idx val="1"/>
          <c:order val="1"/>
          <c:tx>
            <c:v>Diagonal</c:v>
          </c:tx>
          <c:spPr>
            <a:ln w="9525">
              <a:solidFill>
                <a:schemeClr val="tx1"/>
              </a:solidFill>
              <a:prstDash val="sysDash"/>
            </a:ln>
          </c:spPr>
          <c:marker>
            <c:symbol val="none"/>
          </c:marker>
          <c:xVal>
            <c:numRef>
              <c:f>Foglio1!$T$575:$T$593</c:f>
              <c:numCache>
                <c:formatCode>General</c:formatCode>
                <c:ptCount val="19"/>
                <c:pt idx="0">
                  <c:v>44.11764705882317</c:v>
                </c:pt>
                <c:pt idx="1">
                  <c:v>64.70588235294049</c:v>
                </c:pt>
                <c:pt idx="2">
                  <c:v>94.11764705882351</c:v>
                </c:pt>
                <c:pt idx="3">
                  <c:v>141.1764705882356</c:v>
                </c:pt>
                <c:pt idx="4">
                  <c:v>223.5294117647052</c:v>
                </c:pt>
                <c:pt idx="5">
                  <c:v>335.2941176470569</c:v>
                </c:pt>
                <c:pt idx="6">
                  <c:v>529.4117647058823</c:v>
                </c:pt>
                <c:pt idx="7">
                  <c:v>835.2941176470628</c:v>
                </c:pt>
                <c:pt idx="8">
                  <c:v>1323.529411764706</c:v>
                </c:pt>
                <c:pt idx="9">
                  <c:v>2117.64705882353</c:v>
                </c:pt>
                <c:pt idx="10">
                  <c:v>3352.941176470607</c:v>
                </c:pt>
                <c:pt idx="11">
                  <c:v>5470.588235294118</c:v>
                </c:pt>
                <c:pt idx="12">
                  <c:v>8529.411764705882</c:v>
                </c:pt>
                <c:pt idx="13">
                  <c:v>13823.52941176471</c:v>
                </c:pt>
                <c:pt idx="14">
                  <c:v>21764.70588235304</c:v>
                </c:pt>
                <c:pt idx="15">
                  <c:v>34117.64705882353</c:v>
                </c:pt>
                <c:pt idx="16">
                  <c:v>52941.17647058819</c:v>
                </c:pt>
                <c:pt idx="17">
                  <c:v>79411.76470588234</c:v>
                </c:pt>
                <c:pt idx="18">
                  <c:v>123529.411764706</c:v>
                </c:pt>
              </c:numCache>
            </c:numRef>
          </c:xVal>
          <c:yVal>
            <c:numRef>
              <c:f>Foglio1!$T$575:$T$593</c:f>
              <c:numCache>
                <c:formatCode>General</c:formatCode>
                <c:ptCount val="19"/>
                <c:pt idx="0">
                  <c:v>44.11764705882317</c:v>
                </c:pt>
                <c:pt idx="1">
                  <c:v>64.70588235294049</c:v>
                </c:pt>
                <c:pt idx="2">
                  <c:v>94.11764705882351</c:v>
                </c:pt>
                <c:pt idx="3">
                  <c:v>141.1764705882356</c:v>
                </c:pt>
                <c:pt idx="4">
                  <c:v>223.5294117647052</c:v>
                </c:pt>
                <c:pt idx="5">
                  <c:v>335.2941176470569</c:v>
                </c:pt>
                <c:pt idx="6">
                  <c:v>529.4117647058823</c:v>
                </c:pt>
                <c:pt idx="7">
                  <c:v>835.2941176470628</c:v>
                </c:pt>
                <c:pt idx="8">
                  <c:v>1323.529411764706</c:v>
                </c:pt>
                <c:pt idx="9">
                  <c:v>2117.64705882353</c:v>
                </c:pt>
                <c:pt idx="10">
                  <c:v>3352.941176470607</c:v>
                </c:pt>
                <c:pt idx="11">
                  <c:v>5470.588235294118</c:v>
                </c:pt>
                <c:pt idx="12">
                  <c:v>8529.411764705882</c:v>
                </c:pt>
                <c:pt idx="13">
                  <c:v>13823.52941176471</c:v>
                </c:pt>
                <c:pt idx="14">
                  <c:v>21764.70588235304</c:v>
                </c:pt>
                <c:pt idx="15">
                  <c:v>34117.64705882353</c:v>
                </c:pt>
                <c:pt idx="16">
                  <c:v>52941.17647058819</c:v>
                </c:pt>
                <c:pt idx="17">
                  <c:v>79411.76470588234</c:v>
                </c:pt>
                <c:pt idx="18">
                  <c:v>123529.411764706</c:v>
                </c:pt>
              </c:numCache>
            </c:numRef>
          </c:yVal>
          <c:smooth val="1"/>
        </c:ser>
        <c:axId val="525089128"/>
        <c:axId val="525019128"/>
      </c:scatterChart>
      <c:valAx>
        <c:axId val="525089128"/>
        <c:scaling>
          <c:orientation val="minMax"/>
          <c:max val="140000.0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 dirty="0" err="1" smtClean="0"/>
                  <a:t>G_Diethorn</a:t>
                </a:r>
                <a:endParaRPr lang="en-US" sz="1600" dirty="0"/>
              </a:p>
            </c:rich>
          </c:tx>
          <c:layout>
            <c:manualLayout>
              <c:xMode val="edge"/>
              <c:yMode val="edge"/>
              <c:x val="0.823839433265287"/>
              <c:y val="0.7571939938528"/>
            </c:manualLayout>
          </c:layout>
        </c:title>
        <c:numFmt formatCode="General" sourceLinked="1"/>
        <c:minorTickMark val="cross"/>
        <c:tickLblPos val="nextTo"/>
        <c:crossAx val="525019128"/>
        <c:crosses val="autoZero"/>
        <c:crossBetween val="midCat"/>
        <c:minorUnit val="5000.0"/>
      </c:valAx>
      <c:valAx>
        <c:axId val="52501912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GG_Current</a:t>
                </a:r>
                <a:r>
                  <a:rPr lang="en-US" sz="1600" baseline="0"/>
                  <a:t> ratio</a:t>
                </a:r>
                <a:endParaRPr lang="en-US" sz="1600"/>
              </a:p>
            </c:rich>
          </c:tx>
          <c:layout/>
        </c:title>
        <c:numFmt formatCode="General" sourceLinked="1"/>
        <c:minorTickMark val="cross"/>
        <c:tickLblPos val="nextTo"/>
        <c:crossAx val="525089128"/>
        <c:crosses val="autoZero"/>
        <c:crossBetween val="midCat"/>
      </c:valAx>
    </c:plotArea>
    <c:legend>
      <c:legendPos val="t"/>
      <c:layout/>
    </c:legend>
    <c:plotVisOnly val="1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"/>
  <c:chart>
    <c:plotArea>
      <c:layout/>
      <c:scatterChart>
        <c:scatterStyle val="lineMarker"/>
        <c:ser>
          <c:idx val="0"/>
          <c:order val="0"/>
          <c:tx>
            <c:v>Frascati-Ferrara (A.Kashchuk)</c:v>
          </c:tx>
          <c:spPr>
            <a:ln>
              <a:solidFill>
                <a:srgbClr val="FF0000"/>
              </a:solidFill>
            </a:ln>
          </c:spP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Foglio1!$I$575:$I$593</c:f>
              <c:numCache>
                <c:formatCode>General</c:formatCode>
                <c:ptCount val="19"/>
                <c:pt idx="0">
                  <c:v>44.11764705882315</c:v>
                </c:pt>
                <c:pt idx="1">
                  <c:v>64.70588235294043</c:v>
                </c:pt>
                <c:pt idx="2">
                  <c:v>94.11764705882351</c:v>
                </c:pt>
                <c:pt idx="3">
                  <c:v>141.1764705882356</c:v>
                </c:pt>
                <c:pt idx="4">
                  <c:v>223.5294117647052</c:v>
                </c:pt>
                <c:pt idx="5">
                  <c:v>335.2941176470569</c:v>
                </c:pt>
                <c:pt idx="6">
                  <c:v>529.4117647058823</c:v>
                </c:pt>
                <c:pt idx="7">
                  <c:v>835.2941176470634</c:v>
                </c:pt>
                <c:pt idx="8">
                  <c:v>1323.529411764706</c:v>
                </c:pt>
                <c:pt idx="9">
                  <c:v>2117.64705882353</c:v>
                </c:pt>
                <c:pt idx="10">
                  <c:v>3352.941176470608</c:v>
                </c:pt>
                <c:pt idx="11">
                  <c:v>5470.588235294118</c:v>
                </c:pt>
                <c:pt idx="12">
                  <c:v>8529.411764705882</c:v>
                </c:pt>
                <c:pt idx="13">
                  <c:v>13823.52941176471</c:v>
                </c:pt>
                <c:pt idx="14">
                  <c:v>21764.70588235306</c:v>
                </c:pt>
                <c:pt idx="15">
                  <c:v>34117.64705882353</c:v>
                </c:pt>
                <c:pt idx="16">
                  <c:v>52941.17647058819</c:v>
                </c:pt>
                <c:pt idx="17">
                  <c:v>79411.76470588234</c:v>
                </c:pt>
                <c:pt idx="18">
                  <c:v>123529.411764706</c:v>
                </c:pt>
              </c:numCache>
            </c:numRef>
          </c:yVal>
        </c:ser>
        <c:ser>
          <c:idx val="1"/>
          <c:order val="1"/>
          <c:tx>
            <c:v>J.Smyrski</c:v>
          </c:tx>
          <c:spPr>
            <a:ln w="28575">
              <a:noFill/>
            </a:ln>
          </c:spPr>
          <c:xVal>
            <c:numRef>
              <c:f>Foglio1!$C$500:$C$516</c:f>
              <c:numCache>
                <c:formatCode>General</c:formatCode>
                <c:ptCount val="17"/>
                <c:pt idx="0">
                  <c:v>1800.0</c:v>
                </c:pt>
                <c:pt idx="1">
                  <c:v>1750.0</c:v>
                </c:pt>
                <c:pt idx="2">
                  <c:v>1700.0</c:v>
                </c:pt>
                <c:pt idx="3">
                  <c:v>1650.0</c:v>
                </c:pt>
                <c:pt idx="4">
                  <c:v>1600.0</c:v>
                </c:pt>
                <c:pt idx="5">
                  <c:v>1550.0</c:v>
                </c:pt>
                <c:pt idx="6">
                  <c:v>1500.0</c:v>
                </c:pt>
                <c:pt idx="7">
                  <c:v>1450.0</c:v>
                </c:pt>
                <c:pt idx="8">
                  <c:v>1400.0</c:v>
                </c:pt>
                <c:pt idx="9">
                  <c:v>1350.0</c:v>
                </c:pt>
                <c:pt idx="10">
                  <c:v>1300.0</c:v>
                </c:pt>
                <c:pt idx="11">
                  <c:v>1250.0</c:v>
                </c:pt>
                <c:pt idx="12">
                  <c:v>1200.0</c:v>
                </c:pt>
                <c:pt idx="13">
                  <c:v>1150.0</c:v>
                </c:pt>
                <c:pt idx="14">
                  <c:v>1100.0</c:v>
                </c:pt>
                <c:pt idx="15">
                  <c:v>1050.0</c:v>
                </c:pt>
                <c:pt idx="16">
                  <c:v>1000.0</c:v>
                </c:pt>
              </c:numCache>
            </c:numRef>
          </c:xVal>
          <c:yVal>
            <c:numRef>
              <c:f>Foglio1!$G$500:$G$516</c:f>
              <c:numCache>
                <c:formatCode>General</c:formatCode>
                <c:ptCount val="17"/>
                <c:pt idx="0">
                  <c:v>50000.0</c:v>
                </c:pt>
                <c:pt idx="2">
                  <c:v>20000.0</c:v>
                </c:pt>
                <c:pt idx="4">
                  <c:v>8000.0</c:v>
                </c:pt>
                <c:pt idx="6">
                  <c:v>3000.0</c:v>
                </c:pt>
                <c:pt idx="8">
                  <c:v>1500.0</c:v>
                </c:pt>
              </c:numCache>
            </c:numRef>
          </c:yVal>
        </c:ser>
        <c:ser>
          <c:idx val="2"/>
          <c:order val="2"/>
          <c:tx>
            <c:v>850mb</c:v>
          </c:tx>
          <c:spPr>
            <a:ln>
              <a:solidFill>
                <a:srgbClr val="0070C0"/>
              </a:solidFill>
            </a:ln>
          </c:spPr>
          <c:marker>
            <c:symbol val="triangle"/>
            <c:size val="7"/>
            <c:spPr>
              <a:solidFill>
                <a:srgbClr val="0070C0"/>
              </a:solidFill>
            </c:spPr>
          </c:marke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Foglio1!$J$575:$J$593</c:f>
              <c:numCache>
                <c:formatCode>General</c:formatCode>
                <c:ptCount val="19"/>
                <c:pt idx="0">
                  <c:v>48.23529411764702</c:v>
                </c:pt>
                <c:pt idx="1">
                  <c:v>70.58823529411766</c:v>
                </c:pt>
                <c:pt idx="2">
                  <c:v>117.6470588235289</c:v>
                </c:pt>
                <c:pt idx="3">
                  <c:v>176.4705882352941</c:v>
                </c:pt>
                <c:pt idx="4">
                  <c:v>276.4705882352935</c:v>
                </c:pt>
                <c:pt idx="5">
                  <c:v>423.5294117647061</c:v>
                </c:pt>
                <c:pt idx="6">
                  <c:v>676.4705882352941</c:v>
                </c:pt>
                <c:pt idx="7">
                  <c:v>1088.235294117647</c:v>
                </c:pt>
                <c:pt idx="8">
                  <c:v>1705.882352941177</c:v>
                </c:pt>
                <c:pt idx="9">
                  <c:v>2764.705882352939</c:v>
                </c:pt>
                <c:pt idx="10">
                  <c:v>4470.588235294118</c:v>
                </c:pt>
                <c:pt idx="11">
                  <c:v>7058.82352941182</c:v>
                </c:pt>
                <c:pt idx="12">
                  <c:v>11764.705882353</c:v>
                </c:pt>
                <c:pt idx="13">
                  <c:v>17941.17647058822</c:v>
                </c:pt>
                <c:pt idx="14">
                  <c:v>29117.64705882352</c:v>
                </c:pt>
                <c:pt idx="15">
                  <c:v>44705.88235294121</c:v>
                </c:pt>
                <c:pt idx="16">
                  <c:v>70588.23529411752</c:v>
                </c:pt>
                <c:pt idx="17">
                  <c:v>109411.7647058823</c:v>
                </c:pt>
                <c:pt idx="18">
                  <c:v>164705.8823529407</c:v>
                </c:pt>
              </c:numCache>
            </c:numRef>
          </c:yVal>
        </c:ser>
        <c:ser>
          <c:idx val="3"/>
          <c:order val="3"/>
          <c:tx>
            <c:v>750mb</c:v>
          </c:tx>
          <c:spPr>
            <a:ln>
              <a:solidFill>
                <a:srgbClr val="00B050"/>
              </a:solidFill>
            </a:ln>
          </c:spPr>
          <c:marker>
            <c:symbol val="square"/>
            <c:size val="7"/>
            <c:spPr>
              <a:solidFill>
                <a:srgbClr val="00B050"/>
              </a:solidFill>
            </c:spPr>
          </c:marke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Foglio1!$K$575:$K$593</c:f>
              <c:numCache>
                <c:formatCode>General</c:formatCode>
                <c:ptCount val="19"/>
                <c:pt idx="0">
                  <c:v>58.82352941176438</c:v>
                </c:pt>
                <c:pt idx="1">
                  <c:v>88.23529411764707</c:v>
                </c:pt>
                <c:pt idx="2">
                  <c:v>147.0588235294118</c:v>
                </c:pt>
                <c:pt idx="3">
                  <c:v>223.5294117647052</c:v>
                </c:pt>
                <c:pt idx="4">
                  <c:v>347.0588235294134</c:v>
                </c:pt>
                <c:pt idx="5">
                  <c:v>552.9411764705883</c:v>
                </c:pt>
                <c:pt idx="6">
                  <c:v>870.588235294118</c:v>
                </c:pt>
                <c:pt idx="7">
                  <c:v>1411.764705882353</c:v>
                </c:pt>
                <c:pt idx="8">
                  <c:v>2235.294117647062</c:v>
                </c:pt>
                <c:pt idx="9">
                  <c:v>3705.882352941192</c:v>
                </c:pt>
                <c:pt idx="10">
                  <c:v>5882.3529411765</c:v>
                </c:pt>
                <c:pt idx="11">
                  <c:v>9529.411764705882</c:v>
                </c:pt>
                <c:pt idx="12">
                  <c:v>15294.11764705883</c:v>
                </c:pt>
                <c:pt idx="13">
                  <c:v>24705.88235294116</c:v>
                </c:pt>
                <c:pt idx="14">
                  <c:v>39411.76470588215</c:v>
                </c:pt>
                <c:pt idx="15">
                  <c:v>60588.23529411758</c:v>
                </c:pt>
                <c:pt idx="16">
                  <c:v>94117.64705882354</c:v>
                </c:pt>
                <c:pt idx="17">
                  <c:v>147058.8235294118</c:v>
                </c:pt>
                <c:pt idx="18">
                  <c:v>232352.9411764706</c:v>
                </c:pt>
              </c:numCache>
            </c:numRef>
          </c:yVal>
        </c:ser>
        <c:ser>
          <c:idx val="4"/>
          <c:order val="4"/>
          <c:tx>
            <c:v>600mb</c:v>
          </c:tx>
          <c:spPr>
            <a:ln>
              <a:solidFill>
                <a:schemeClr val="tx1"/>
              </a:solidFill>
            </a:ln>
          </c:spPr>
          <c:marker>
            <c:symbol val="diamond"/>
            <c:size val="7"/>
            <c:spPr>
              <a:solidFill>
                <a:schemeClr val="tx1"/>
              </a:solidFill>
            </c:spPr>
          </c:marker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Foglio1!$L$575:$L$593</c:f>
              <c:numCache>
                <c:formatCode>General</c:formatCode>
                <c:ptCount val="19"/>
                <c:pt idx="0">
                  <c:v>70.58823529411766</c:v>
                </c:pt>
                <c:pt idx="1">
                  <c:v>105.8823529411765</c:v>
                </c:pt>
                <c:pt idx="2">
                  <c:v>164.7058823529412</c:v>
                </c:pt>
                <c:pt idx="3">
                  <c:v>264.705882352942</c:v>
                </c:pt>
                <c:pt idx="4">
                  <c:v>423.5294117647061</c:v>
                </c:pt>
                <c:pt idx="5">
                  <c:v>664.705882352943</c:v>
                </c:pt>
                <c:pt idx="6">
                  <c:v>1117.64705882353</c:v>
                </c:pt>
                <c:pt idx="7">
                  <c:v>1764.705882352941</c:v>
                </c:pt>
                <c:pt idx="8">
                  <c:v>2941.176470588236</c:v>
                </c:pt>
                <c:pt idx="9">
                  <c:v>4705.882352941177</c:v>
                </c:pt>
                <c:pt idx="10">
                  <c:v>7705.882352941177</c:v>
                </c:pt>
                <c:pt idx="11">
                  <c:v>12352.94117647059</c:v>
                </c:pt>
                <c:pt idx="12">
                  <c:v>21176.4705882353</c:v>
                </c:pt>
                <c:pt idx="13">
                  <c:v>32941.17647058819</c:v>
                </c:pt>
                <c:pt idx="14">
                  <c:v>54117.64705882353</c:v>
                </c:pt>
                <c:pt idx="15">
                  <c:v>85294.11764705881</c:v>
                </c:pt>
                <c:pt idx="16">
                  <c:v>135294.1176470593</c:v>
                </c:pt>
                <c:pt idx="17">
                  <c:v>223529.4117647058</c:v>
                </c:pt>
              </c:numCache>
            </c:numRef>
          </c:yVal>
        </c:ser>
        <c:ser>
          <c:idx val="5"/>
          <c:order val="5"/>
          <c:tx>
            <c:v>500mb</c:v>
          </c:tx>
          <c:xVal>
            <c:numRef>
              <c:f>Foglio1!$A$575:$A$593</c:f>
              <c:numCache>
                <c:formatCode>General</c:formatCode>
                <c:ptCount val="19"/>
                <c:pt idx="0">
                  <c:v>1000.0</c:v>
                </c:pt>
                <c:pt idx="1">
                  <c:v>1050.0</c:v>
                </c:pt>
                <c:pt idx="2">
                  <c:v>1100.0</c:v>
                </c:pt>
                <c:pt idx="3">
                  <c:v>1150.0</c:v>
                </c:pt>
                <c:pt idx="4">
                  <c:v>1200.0</c:v>
                </c:pt>
                <c:pt idx="5">
                  <c:v>1250.0</c:v>
                </c:pt>
                <c:pt idx="6">
                  <c:v>1300.0</c:v>
                </c:pt>
                <c:pt idx="7">
                  <c:v>1350.0</c:v>
                </c:pt>
                <c:pt idx="8">
                  <c:v>1400.0</c:v>
                </c:pt>
                <c:pt idx="9">
                  <c:v>1450.0</c:v>
                </c:pt>
                <c:pt idx="10">
                  <c:v>1500.0</c:v>
                </c:pt>
                <c:pt idx="11">
                  <c:v>1550.0</c:v>
                </c:pt>
                <c:pt idx="12">
                  <c:v>1600.0</c:v>
                </c:pt>
                <c:pt idx="13">
                  <c:v>1650.0</c:v>
                </c:pt>
                <c:pt idx="14">
                  <c:v>1700.0</c:v>
                </c:pt>
                <c:pt idx="15">
                  <c:v>1750.0</c:v>
                </c:pt>
                <c:pt idx="16">
                  <c:v>1800.0</c:v>
                </c:pt>
                <c:pt idx="17">
                  <c:v>1850.0</c:v>
                </c:pt>
                <c:pt idx="18">
                  <c:v>1900.0</c:v>
                </c:pt>
              </c:numCache>
            </c:numRef>
          </c:xVal>
          <c:yVal>
            <c:numRef>
              <c:f>Foglio1!$M$575:$M$593</c:f>
              <c:numCache>
                <c:formatCode>General</c:formatCode>
                <c:ptCount val="19"/>
                <c:pt idx="0">
                  <c:v>82.35294117646947</c:v>
                </c:pt>
                <c:pt idx="1">
                  <c:v>129.4117647058813</c:v>
                </c:pt>
                <c:pt idx="2">
                  <c:v>205.8823529411766</c:v>
                </c:pt>
                <c:pt idx="3">
                  <c:v>329.4117647058815</c:v>
                </c:pt>
                <c:pt idx="4">
                  <c:v>529.4117647058823</c:v>
                </c:pt>
                <c:pt idx="5">
                  <c:v>852.9411764705883</c:v>
                </c:pt>
                <c:pt idx="6">
                  <c:v>1411.764705882353</c:v>
                </c:pt>
                <c:pt idx="7">
                  <c:v>2235.294117647062</c:v>
                </c:pt>
                <c:pt idx="8">
                  <c:v>3764.705882352939</c:v>
                </c:pt>
                <c:pt idx="9">
                  <c:v>6176.470588235267</c:v>
                </c:pt>
                <c:pt idx="10">
                  <c:v>10235.29411764705</c:v>
                </c:pt>
                <c:pt idx="11">
                  <c:v>17058.8235294117</c:v>
                </c:pt>
                <c:pt idx="12">
                  <c:v>27647.05882352953</c:v>
                </c:pt>
                <c:pt idx="13">
                  <c:v>46470.5882352946</c:v>
                </c:pt>
                <c:pt idx="14">
                  <c:v>73529.411764706</c:v>
                </c:pt>
                <c:pt idx="15">
                  <c:v>120588.2352941176</c:v>
                </c:pt>
                <c:pt idx="16">
                  <c:v>211764.705882353</c:v>
                </c:pt>
                <c:pt idx="17">
                  <c:v>352941.176470588</c:v>
                </c:pt>
              </c:numCache>
            </c:numRef>
          </c:yVal>
        </c:ser>
        <c:axId val="529917704"/>
        <c:axId val="525027832"/>
      </c:scatterChart>
      <c:valAx>
        <c:axId val="529917704"/>
        <c:scaling>
          <c:orientation val="minMax"/>
          <c:max val="1900.0"/>
          <c:min val="1600.0"/>
        </c:scaling>
        <c:axPos val="b"/>
        <c:majorGridlines/>
        <c:title>
          <c:tx>
            <c:rich>
              <a:bodyPr/>
              <a:lstStyle/>
              <a:p>
                <a:pPr>
                  <a:defRPr sz="1600"/>
                </a:pPr>
                <a:r>
                  <a:rPr lang="en-US" sz="1600"/>
                  <a:t>HV (V)</a:t>
                </a:r>
              </a:p>
            </c:rich>
          </c:tx>
          <c:layout/>
        </c:title>
        <c:numFmt formatCode="General" sourceLinked="1"/>
        <c:minorTickMark val="in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525027832"/>
        <c:crossesAt val="1000.0"/>
        <c:crossBetween val="midCat"/>
        <c:majorUnit val="50.0"/>
        <c:minorUnit val="10.0"/>
      </c:valAx>
      <c:valAx>
        <c:axId val="525027832"/>
        <c:scaling>
          <c:logBase val="10.0"/>
          <c:orientation val="minMax"/>
          <c:max val="200000.0"/>
          <c:min val="10000.0"/>
        </c:scaling>
        <c:axPos val="l"/>
        <c:minorGridlines/>
        <c:title>
          <c:tx>
            <c:rich>
              <a:bodyPr rot="-5400000" vert="horz"/>
              <a:lstStyle/>
              <a:p>
                <a:pPr>
                  <a:defRPr sz="1600"/>
                </a:pPr>
                <a:r>
                  <a:rPr lang="en-US" sz="1600"/>
                  <a:t>Ga Gain</a:t>
                </a:r>
              </a:p>
            </c:rich>
          </c:tx>
          <c:layout>
            <c:manualLayout>
              <c:xMode val="edge"/>
              <c:yMode val="edge"/>
              <c:x val="0.0169753086419754"/>
              <c:y val="0.40573066991489"/>
            </c:manualLayout>
          </c:layout>
        </c:title>
        <c:numFmt formatCode="General" sourceLinked="1"/>
        <c:tickLblPos val="nextTo"/>
        <c:crossAx val="529917704"/>
        <c:crosses val="autoZero"/>
        <c:crossBetween val="midCat"/>
      </c:valAx>
    </c:plotArea>
    <c:legend>
      <c:legendPos val="t"/>
      <c:layout/>
    </c:legend>
    <c:plotVisOnly val="1"/>
    <c:dispBlanksAs val="gap"/>
  </c:chart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ict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0.63311</cdr:x>
      <cdr:y>0.40933</cdr:y>
    </cdr:from>
    <cdr:to>
      <cdr:x>0.96298</cdr:x>
      <cdr:y>0.81057</cdr:y>
    </cdr:to>
    <cdr:pic>
      <cdr:nvPicPr>
        <cdr:cNvPr id="2" name="Picture 1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 cstate="print"/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5210204" y="1852626"/>
          <a:ext cx="2714698" cy="1815998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>
            <a:lumMod val="85000"/>
          </a:schemeClr>
        </a:solidFill>
        <a:ln xmlns:a="http://schemas.openxmlformats.org/drawingml/2006/main">
          <a:solidFill>
            <a:schemeClr val="tx1"/>
          </a:solidFill>
        </a:ln>
      </cdr:spPr>
    </cdr:pic>
  </cdr:relSizeAnchor>
  <cdr:relSizeAnchor xmlns:cdr="http://schemas.openxmlformats.org/drawingml/2006/chartDrawing">
    <cdr:from>
      <cdr:x>0.14236</cdr:x>
      <cdr:y>0.08945</cdr:y>
    </cdr:from>
    <cdr:to>
      <cdr:x>0.57639</cdr:x>
      <cdr:y>0.2073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171604" y="404826"/>
          <a:ext cx="3571893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b="1" i="1" dirty="0" err="1" smtClean="0"/>
            <a:t>E</a:t>
          </a:r>
          <a:r>
            <a:rPr lang="en-US" sz="1800" b="1" i="1" dirty="0" err="1" smtClean="0"/>
            <a:t>min</a:t>
          </a:r>
          <a:r>
            <a:rPr lang="en-US" sz="2800" b="1" i="1" dirty="0" smtClean="0"/>
            <a:t>=28.5kV/cm; </a:t>
          </a:r>
          <a:r>
            <a:rPr lang="el-GR" sz="2800" b="1" i="1" dirty="0" smtClean="0"/>
            <a:t>Δ</a:t>
          </a:r>
          <a:r>
            <a:rPr lang="en-US" sz="2800" b="1" i="1" dirty="0" smtClean="0"/>
            <a:t>V=30V</a:t>
          </a:r>
          <a:endParaRPr lang="en-US" sz="2800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0.68429</cdr:x>
      <cdr:y>0.42744</cdr:y>
    </cdr:from>
    <cdr:to>
      <cdr:x>0.96474</cdr:x>
      <cdr:y>0.73615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71462" y="1543050"/>
          <a:ext cx="1709615" cy="11144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0" i="1" dirty="0">
              <a:latin typeface="+mn-lt"/>
              <a:ea typeface="+mn-ea"/>
              <a:cs typeface="+mn-cs"/>
            </a:rPr>
            <a:t>G(1800,500)=212000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0" i="1" dirty="0">
              <a:latin typeface="+mn-lt"/>
              <a:ea typeface="+mn-ea"/>
              <a:cs typeface="+mn-cs"/>
            </a:rPr>
            <a:t>G(1800,600)=135200</a:t>
          </a:r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0" i="1" dirty="0">
              <a:latin typeface="+mn-lt"/>
              <a:ea typeface="+mn-ea"/>
              <a:cs typeface="+mn-cs"/>
            </a:rPr>
            <a:t>G(1800, 750)=94100</a:t>
          </a:r>
          <a:endParaRPr lang="en-US" sz="1600" b="0" i="1" dirty="0"/>
        </a:p>
        <a:p xmlns:a="http://schemas.openxmlformats.org/drawingml/2006/main"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600" b="0" i="1" dirty="0">
              <a:latin typeface="+mn-lt"/>
              <a:ea typeface="+mn-ea"/>
              <a:cs typeface="+mn-cs"/>
            </a:rPr>
            <a:t>G(1800, 850)=70600</a:t>
          </a:r>
          <a:endParaRPr lang="en-US" sz="1600" b="0" i="1" dirty="0"/>
        </a:p>
        <a:p xmlns:a="http://schemas.openxmlformats.org/drawingml/2006/main">
          <a:r>
            <a:rPr lang="en-US" sz="1600" b="0" i="1" dirty="0"/>
            <a:t>G(1800, 1000)=52900</a:t>
          </a:r>
        </a:p>
      </cdr:txBody>
    </cdr:sp>
  </cdr:relSizeAnchor>
  <cdr:relSizeAnchor xmlns:cdr="http://schemas.openxmlformats.org/drawingml/2006/chartDrawing">
    <cdr:from>
      <cdr:x>0.6907</cdr:x>
      <cdr:y>0.70976</cdr:y>
    </cdr:from>
    <cdr:to>
      <cdr:x>0.73594</cdr:x>
      <cdr:y>0.81003</cdr:y>
    </cdr:to>
    <cdr:sp macro="" textlink="">
      <cdr:nvSpPr>
        <cdr:cNvPr id="4" name="Straight Arrow Connector 3"/>
        <cdr:cNvSpPr/>
      </cdr:nvSpPr>
      <cdr:spPr>
        <a:xfrm xmlns:a="http://schemas.openxmlformats.org/drawingml/2006/main" rot="5400000">
          <a:off x="4167432" y="2605331"/>
          <a:ext cx="361946" cy="275739"/>
        </a:xfrm>
        <a:prstGeom xmlns:a="http://schemas.openxmlformats.org/drawingml/2006/main" prst="straightConnector1">
          <a:avLst/>
        </a:prstGeom>
        <a:ln xmlns:a="http://schemas.openxmlformats.org/drawingml/2006/main" w="5715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F2B18-4FB2-44E9-8FE8-19D7E5B3E9B1}" type="datetimeFigureOut">
              <a:rPr lang="en-US" smtClean="0"/>
              <a:pPr/>
              <a:t>6/14/10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D4BDE6-35C7-4104-80EE-2B72DB8F0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02294-FF91-489E-B7D3-9AF5E417D6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E051B-FCF4-4E72-91D2-0675BBC00A9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470B4-CE9F-417A-9563-1C846E813C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7A12955-5555-4450-9EAD-A9F6BF35C9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03BF24-0609-4C9B-97D3-5706B55A68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E1A0CF-AD65-478E-A5E9-F4F85019AF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4BF19-2E83-4AC3-92C4-4D4020087C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E367B8-9B03-48BD-87BD-0ED0E259DE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9CC39-7BC7-4E48-B31D-DB105A3B8D2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BF456C-BFBB-422E-896C-8636044A6B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1B18CF-8DFC-45BD-89E4-BF5BD9740F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30C21-F50E-43C9-8A6B-8BEB618ECE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373FEB50-253F-49CB-8E9D-6B4B0D1FF16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12.xml"/><Relationship Id="rId3" Type="http://schemas.openxmlformats.org/officeDocument/2006/relationships/chart" Target="../charts/chart5.xml"/><Relationship Id="rId5" Type="http://schemas.openxmlformats.org/officeDocument/2006/relationships/oleObject" Target="../embeddings/Microsoft_Equation5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Microsoft_Equation2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chart" Target="../charts/chart3.xml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Equation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70025"/>
          </a:xfrm>
        </p:spPr>
        <p:txBody>
          <a:bodyPr/>
          <a:lstStyle/>
          <a:p>
            <a:pPr eaLnBrk="1" hangingPunct="1"/>
            <a:r>
              <a:rPr lang="en-US" b="1" smtClean="0">
                <a:solidFill>
                  <a:srgbClr val="002060"/>
                </a:solidFill>
              </a:rPr>
              <a:t>Absolute gas gain measurement</a:t>
            </a:r>
            <a:br>
              <a:rPr lang="en-US" b="1" smtClean="0">
                <a:solidFill>
                  <a:srgbClr val="002060"/>
                </a:solidFill>
              </a:rPr>
            </a:br>
            <a:r>
              <a:rPr lang="en-US" b="1" smtClean="0">
                <a:solidFill>
                  <a:srgbClr val="002060"/>
                </a:solidFill>
              </a:rPr>
              <a:t>in straw drift tubes at 2 bar</a:t>
            </a:r>
          </a:p>
        </p:txBody>
      </p:sp>
      <p:sp>
        <p:nvSpPr>
          <p:cNvPr id="1433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ACE0B8-BD40-458D-8E15-BD4AB6A20E92}" type="slidenum">
              <a:rPr lang="it-IT"/>
              <a:pPr/>
              <a:t>1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Absolute gas gain </a:t>
            </a:r>
            <a:br>
              <a:rPr lang="en-US" sz="3600" b="1" dirty="0" smtClean="0"/>
            </a:br>
            <a:r>
              <a:rPr lang="en-US" sz="3600" b="1" dirty="0" smtClean="0"/>
              <a:t>and Diethorn’s parameterization G(V,</a:t>
            </a:r>
            <a:r>
              <a:rPr lang="el-GR" sz="3600" b="1" dirty="0" smtClean="0"/>
              <a:t>ρ</a:t>
            </a:r>
            <a:r>
              <a:rPr lang="en-US" sz="3600" b="1" dirty="0" smtClean="0"/>
              <a:t>)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28596" y="150017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484" name="Rectangle 7"/>
          <p:cNvSpPr>
            <a:spLocks noChangeArrowheads="1"/>
          </p:cNvSpPr>
          <p:nvPr/>
        </p:nvSpPr>
        <p:spPr bwMode="auto">
          <a:xfrm>
            <a:off x="1524000" y="2286000"/>
            <a:ext cx="5638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600" i="1" dirty="0" err="1">
                <a:latin typeface="Calibri" charset="0"/>
              </a:rPr>
              <a:t>Emin</a:t>
            </a:r>
            <a:r>
              <a:rPr lang="en-US" sz="1600" i="1" dirty="0">
                <a:latin typeface="Calibri" charset="0"/>
              </a:rPr>
              <a:t> – is the minimal field needed for </a:t>
            </a:r>
            <a:r>
              <a:rPr lang="en-US" sz="1600" i="1" dirty="0" smtClean="0">
                <a:latin typeface="Calibri" charset="0"/>
              </a:rPr>
              <a:t>multiplication;</a:t>
            </a:r>
            <a:endParaRPr lang="en-US" sz="1600" i="1" dirty="0">
              <a:latin typeface="Calibri" charset="0"/>
            </a:endParaRPr>
          </a:p>
          <a:p>
            <a:r>
              <a:rPr lang="en-US" sz="1600" i="1" dirty="0">
                <a:latin typeface="Calibri" charset="0"/>
              </a:rPr>
              <a:t>ΔV - is the</a:t>
            </a:r>
            <a:r>
              <a:rPr lang="en-US" sz="1600" i="1" dirty="0" smtClean="0">
                <a:latin typeface="Calibri" charset="0"/>
              </a:rPr>
              <a:t> </a:t>
            </a:r>
            <a:r>
              <a:rPr lang="en-US" sz="1600" i="1" dirty="0" smtClean="0">
                <a:solidFill>
                  <a:srgbClr val="FF0000"/>
                </a:solidFill>
                <a:latin typeface="Calibri" charset="0"/>
              </a:rPr>
              <a:t>potential variation </a:t>
            </a:r>
            <a:r>
              <a:rPr lang="en-US" sz="1600" i="1" dirty="0">
                <a:latin typeface="Calibri" charset="0"/>
              </a:rPr>
              <a:t>required to produce one more electron in the avalanche;</a:t>
            </a:r>
          </a:p>
        </p:txBody>
      </p:sp>
      <p:sp>
        <p:nvSpPr>
          <p:cNvPr id="2048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2048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47254FE-6269-422F-9C27-E73349B946ED}" type="slidenum">
              <a:rPr lang="it-IT"/>
              <a:pPr/>
              <a:t>10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reeform 20"/>
          <p:cNvSpPr/>
          <p:nvPr/>
        </p:nvSpPr>
        <p:spPr>
          <a:xfrm>
            <a:off x="4397375" y="2060575"/>
            <a:ext cx="3951288" cy="1916113"/>
          </a:xfrm>
          <a:custGeom>
            <a:avLst/>
            <a:gdLst>
              <a:gd name="connsiteX0" fmla="*/ 0 w 3951514"/>
              <a:gd name="connsiteY0" fmla="*/ 1915886 h 1915886"/>
              <a:gd name="connsiteX1" fmla="*/ 0 w 3951514"/>
              <a:gd name="connsiteY1" fmla="*/ 1915886 h 1915886"/>
              <a:gd name="connsiteX2" fmla="*/ 3951514 w 3951514"/>
              <a:gd name="connsiteY2" fmla="*/ 0 h 1915886"/>
              <a:gd name="connsiteX3" fmla="*/ 3940628 w 3951514"/>
              <a:gd name="connsiteY3" fmla="*/ 424543 h 1915886"/>
              <a:gd name="connsiteX4" fmla="*/ 0 w 3951514"/>
              <a:gd name="connsiteY4" fmla="*/ 1915886 h 1915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51514" h="1915886">
                <a:moveTo>
                  <a:pt x="0" y="1915886"/>
                </a:moveTo>
                <a:lnTo>
                  <a:pt x="0" y="1915886"/>
                </a:lnTo>
                <a:lnTo>
                  <a:pt x="3951514" y="0"/>
                </a:lnTo>
                <a:lnTo>
                  <a:pt x="3940628" y="424543"/>
                </a:lnTo>
                <a:lnTo>
                  <a:pt x="0" y="1915886"/>
                </a:lnTo>
                <a:close/>
              </a:path>
            </a:pathLst>
          </a:cu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aphicFrame>
        <p:nvGraphicFramePr>
          <p:cNvPr id="20" name="Content Placeholder 19"/>
          <p:cNvGraphicFramePr>
            <a:graphicFrameLocks noGrp="1"/>
          </p:cNvGraphicFramePr>
          <p:nvPr>
            <p:ph idx="4294967295"/>
          </p:nvPr>
        </p:nvGraphicFramePr>
        <p:xfrm>
          <a:off x="457200" y="1604999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509" name="Title 1"/>
          <p:cNvSpPr>
            <a:spLocks noGrp="1"/>
          </p:cNvSpPr>
          <p:nvPr>
            <p:ph type="title" idx="4294967295"/>
          </p:nvPr>
        </p:nvSpPr>
        <p:spPr>
          <a:xfrm>
            <a:off x="0" y="179388"/>
            <a:ext cx="9144000" cy="1143000"/>
          </a:xfrm>
        </p:spPr>
        <p:txBody>
          <a:bodyPr/>
          <a:lstStyle/>
          <a:p>
            <a:pPr eaLnBrk="1" hangingPunct="1"/>
            <a:r>
              <a:rPr lang="en-US" sz="2800" b="1" dirty="0" smtClean="0"/>
              <a:t>Gas gain as current-ratio </a:t>
            </a:r>
            <a:br>
              <a:rPr lang="en-US" sz="2800" b="1" dirty="0" smtClean="0"/>
            </a:br>
            <a:r>
              <a:rPr lang="en-US" sz="2800" b="1" dirty="0" smtClean="0"/>
              <a:t>vs. Diethorn’s equation G(V,</a:t>
            </a:r>
            <a:r>
              <a:rPr lang="el-GR" sz="2800" b="1" dirty="0" smtClean="0"/>
              <a:t>ρ</a:t>
            </a:r>
            <a:r>
              <a:rPr lang="en-US" sz="2800" b="1" dirty="0" smtClean="0"/>
              <a:t>) </a:t>
            </a:r>
            <a:br>
              <a:rPr lang="en-US" sz="2800" b="1" dirty="0" smtClean="0"/>
            </a:br>
            <a:r>
              <a:rPr lang="en-US" sz="2800" b="1" dirty="0" smtClean="0"/>
              <a:t>helps to see space charge effect</a:t>
            </a:r>
          </a:p>
        </p:txBody>
      </p:sp>
      <p:sp>
        <p:nvSpPr>
          <p:cNvPr id="21510" name="Date Placeholder 3"/>
          <p:cNvSpPr txBox="1">
            <a:spLocks noGrp="1"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90C0FFEA-BFB0-41FF-8BE4-37C3CCBCB96C}" type="datetime1">
              <a:rPr lang="en-US" sz="1200">
                <a:solidFill>
                  <a:srgbClr val="898989"/>
                </a:solidFill>
                <a:latin typeface="Calibri" charset="0"/>
              </a:rPr>
              <a:pPr/>
              <a:t>6/14/10</a:t>
            </a:fld>
            <a:endParaRPr lang="it-IT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5" name="Footer Placeholder 4"/>
          <p:cNvSpPr txBox="1">
            <a:spLocks noGrp="1"/>
          </p:cNvSpPr>
          <p:nvPr/>
        </p:nvSpPr>
        <p:spPr>
          <a:xfrm>
            <a:off x="3124200" y="6356350"/>
            <a:ext cx="3581400" cy="365125"/>
          </a:xfrm>
          <a:prstGeom prst="rect">
            <a:avLst/>
          </a:prstGeom>
          <a:noFill/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rPr>
              <a:t>A.Kashchuk   INFN-Ferrara and PNPI-St.Petersburg</a:t>
            </a:r>
          </a:p>
        </p:txBody>
      </p:sp>
      <p:sp>
        <p:nvSpPr>
          <p:cNvPr id="21512" name="Slide Number Placeholder 5"/>
          <p:cNvSpPr txBox="1">
            <a:spLocks noGrp="1"/>
          </p:cNvSpPr>
          <p:nvPr/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3D8BDBB-684E-4778-A567-5F1DD4B4A3A4}" type="slidenum">
              <a:rPr lang="it-IT" sz="1200">
                <a:solidFill>
                  <a:srgbClr val="898989"/>
                </a:solidFill>
                <a:latin typeface="Calibri" charset="0"/>
              </a:rPr>
              <a:pPr algn="r"/>
              <a:t>11</a:t>
            </a:fld>
            <a:endParaRPr lang="it-IT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21513" name="TextBox 1"/>
          <p:cNvSpPr txBox="1">
            <a:spLocks noChangeArrowheads="1"/>
          </p:cNvSpPr>
          <p:nvPr/>
        </p:nvSpPr>
        <p:spPr bwMode="auto">
          <a:xfrm>
            <a:off x="1457325" y="2133600"/>
            <a:ext cx="35718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en-US" sz="2800" b="1" i="1">
                <a:solidFill>
                  <a:srgbClr val="002060"/>
                </a:solidFill>
                <a:latin typeface="Calibri" charset="0"/>
              </a:rPr>
              <a:t>E</a:t>
            </a:r>
            <a:r>
              <a:rPr lang="en-US" b="1" i="1">
                <a:solidFill>
                  <a:srgbClr val="002060"/>
                </a:solidFill>
                <a:latin typeface="Calibri" charset="0"/>
              </a:rPr>
              <a:t>min</a:t>
            </a:r>
            <a:r>
              <a:rPr lang="en-US" sz="2800" b="1" i="1">
                <a:solidFill>
                  <a:srgbClr val="002060"/>
                </a:solidFill>
                <a:latin typeface="Calibri" charset="0"/>
              </a:rPr>
              <a:t>=28.5kV/cm; </a:t>
            </a:r>
            <a:r>
              <a:rPr lang="el-GR" sz="2800" b="1" i="1">
                <a:solidFill>
                  <a:srgbClr val="002060"/>
                </a:solidFill>
                <a:latin typeface="Calibri" charset="0"/>
              </a:rPr>
              <a:t>Δ</a:t>
            </a:r>
            <a:r>
              <a:rPr lang="en-US" sz="2800" b="1" i="1">
                <a:solidFill>
                  <a:srgbClr val="002060"/>
                </a:solidFill>
                <a:latin typeface="Calibri" charset="0"/>
              </a:rPr>
              <a:t>V=30V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>
            <a:off x="3286125" y="3276600"/>
            <a:ext cx="15240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15" name="TextBox 14"/>
          <p:cNvSpPr txBox="1">
            <a:spLocks noChangeArrowheads="1"/>
          </p:cNvSpPr>
          <p:nvPr/>
        </p:nvSpPr>
        <p:spPr bwMode="auto">
          <a:xfrm>
            <a:off x="6477000" y="3213100"/>
            <a:ext cx="2590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Calibri" charset="0"/>
              </a:rPr>
              <a:t>Current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becomes </a:t>
            </a:r>
            <a:r>
              <a:rPr lang="en-US" b="1" dirty="0">
                <a:solidFill>
                  <a:srgbClr val="FF0000"/>
                </a:solidFill>
                <a:latin typeface="Calibri" charset="0"/>
              </a:rPr>
              <a:t>sensitive </a:t>
            </a:r>
          </a:p>
          <a:p>
            <a:pPr algn="ctr"/>
            <a:r>
              <a:rPr lang="en-US" b="1" dirty="0">
                <a:solidFill>
                  <a:srgbClr val="FF0000"/>
                </a:solidFill>
                <a:latin typeface="Calibri" charset="0"/>
              </a:rPr>
              <a:t>to  space </a:t>
            </a:r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charge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Very high rate 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and large signals</a:t>
            </a:r>
          </a:p>
          <a:p>
            <a:pPr algn="ctr"/>
            <a:r>
              <a:rPr lang="en-US" b="1" dirty="0" smtClean="0">
                <a:solidFill>
                  <a:srgbClr val="FF0000"/>
                </a:solidFill>
                <a:latin typeface="Calibri" charset="0"/>
              </a:rPr>
              <a:t>(to be better with MIP) </a:t>
            </a:r>
            <a:endParaRPr lang="en-US" b="1" dirty="0">
              <a:solidFill>
                <a:srgbClr val="FF0000"/>
              </a:solidFill>
              <a:latin typeface="Calibri" charset="0"/>
            </a:endParaRPr>
          </a:p>
        </p:txBody>
      </p:sp>
      <p:sp>
        <p:nvSpPr>
          <p:cNvPr id="16" name="Right Brace 15"/>
          <p:cNvSpPr>
            <a:spLocks/>
          </p:cNvSpPr>
          <p:nvPr/>
        </p:nvSpPr>
        <p:spPr bwMode="auto">
          <a:xfrm rot="16200000">
            <a:off x="2738437" y="2281237"/>
            <a:ext cx="381000" cy="2828925"/>
          </a:xfrm>
          <a:prstGeom prst="rightBrace">
            <a:avLst>
              <a:gd name="adj1" fmla="val 8319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vert="eaVert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1517" name="TextBox 16"/>
          <p:cNvSpPr txBox="1">
            <a:spLocks noChangeArrowheads="1"/>
          </p:cNvSpPr>
          <p:nvPr/>
        </p:nvSpPr>
        <p:spPr bwMode="auto">
          <a:xfrm>
            <a:off x="1447800" y="2895600"/>
            <a:ext cx="303847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latin typeface="Calibri" charset="0"/>
              </a:rPr>
              <a:t>Diethorn’s model  validity (</a:t>
            </a:r>
            <a:r>
              <a:rPr lang="el-GR" sz="1600" b="1" dirty="0">
                <a:latin typeface="Calibri" charset="0"/>
              </a:rPr>
              <a:t>α</a:t>
            </a:r>
            <a:r>
              <a:rPr lang="en-US" sz="1600" b="1" baseline="-25000" dirty="0">
                <a:latin typeface="Calibri" charset="0"/>
              </a:rPr>
              <a:t>Town</a:t>
            </a:r>
            <a:r>
              <a:rPr lang="en-US" sz="1600" b="1" dirty="0">
                <a:latin typeface="Calibri" charset="0"/>
              </a:rPr>
              <a:t>=</a:t>
            </a:r>
            <a:r>
              <a:rPr lang="en-US" sz="1600" b="1" dirty="0" err="1">
                <a:latin typeface="Calibri" charset="0"/>
              </a:rPr>
              <a:t>kE</a:t>
            </a:r>
            <a:r>
              <a:rPr lang="en-US" sz="1600" b="1" dirty="0">
                <a:latin typeface="Calibri" charset="0"/>
              </a:rPr>
              <a:t>)</a:t>
            </a:r>
          </a:p>
        </p:txBody>
      </p:sp>
      <p:sp>
        <p:nvSpPr>
          <p:cNvPr id="14" name="Rounded Rectangular Callout 13"/>
          <p:cNvSpPr/>
          <p:nvPr/>
        </p:nvSpPr>
        <p:spPr>
          <a:xfrm>
            <a:off x="6553200" y="3200400"/>
            <a:ext cx="2438400" cy="1816100"/>
          </a:xfrm>
          <a:prstGeom prst="wedgeRoundRectCallout">
            <a:avLst>
              <a:gd name="adj1" fmla="val -38600"/>
              <a:gd name="adj2" fmla="val -62747"/>
              <a:gd name="adj3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2324100" y="5829300"/>
            <a:ext cx="227012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0" name="TextBox 23"/>
          <p:cNvSpPr txBox="1">
            <a:spLocks noChangeArrowheads="1"/>
          </p:cNvSpPr>
          <p:nvPr/>
        </p:nvSpPr>
        <p:spPr bwMode="auto">
          <a:xfrm>
            <a:off x="1981200" y="5943600"/>
            <a:ext cx="7842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charset="0"/>
              </a:rPr>
              <a:t>1700V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 flipH="1" flipV="1">
            <a:off x="3849688" y="5827713"/>
            <a:ext cx="227013" cy="15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2" name="TextBox 25"/>
          <p:cNvSpPr txBox="1">
            <a:spLocks noChangeArrowheads="1"/>
          </p:cNvSpPr>
          <p:nvPr/>
        </p:nvSpPr>
        <p:spPr bwMode="auto">
          <a:xfrm>
            <a:off x="3581400" y="5942013"/>
            <a:ext cx="7889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charset="0"/>
              </a:rPr>
              <a:t>1800V</a:t>
            </a:r>
          </a:p>
        </p:txBody>
      </p:sp>
      <p:cxnSp>
        <p:nvCxnSpPr>
          <p:cNvPr id="27" name="Straight Arrow Connector 26"/>
          <p:cNvCxnSpPr/>
          <p:nvPr/>
        </p:nvCxnSpPr>
        <p:spPr>
          <a:xfrm rot="5400000" flipH="1" flipV="1">
            <a:off x="7506493" y="5841207"/>
            <a:ext cx="227013" cy="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24" name="TextBox 27"/>
          <p:cNvSpPr txBox="1">
            <a:spLocks noChangeArrowheads="1"/>
          </p:cNvSpPr>
          <p:nvPr/>
        </p:nvSpPr>
        <p:spPr bwMode="auto">
          <a:xfrm>
            <a:off x="7239000" y="5954713"/>
            <a:ext cx="7889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0000"/>
                </a:solidFill>
                <a:latin typeface="Calibri" charset="0"/>
              </a:rPr>
              <a:t>1900V</a:t>
            </a:r>
          </a:p>
        </p:txBody>
      </p:sp>
      <p:graphicFrame>
        <p:nvGraphicFramePr>
          <p:cNvPr id="21506" name="Object 22"/>
          <p:cNvGraphicFramePr>
            <a:graphicFrameLocks noChangeAspect="1"/>
          </p:cNvGraphicFramePr>
          <p:nvPr/>
        </p:nvGraphicFramePr>
        <p:xfrm>
          <a:off x="5181600" y="5715000"/>
          <a:ext cx="1293813" cy="228600"/>
        </p:xfrm>
        <a:graphic>
          <a:graphicData uri="http://schemas.openxmlformats.org/presentationml/2006/ole">
            <p:oleObj spid="_x0000_s21506" name="Equation" r:id="rId4" imgW="1002960" imgH="177480" progId="Equation.3">
              <p:embed/>
            </p:oleObj>
          </a:graphicData>
        </a:graphic>
      </p:graphicFrame>
      <p:sp>
        <p:nvSpPr>
          <p:cNvPr id="50200" name="Text Box 24"/>
          <p:cNvSpPr txBox="1">
            <a:spLocks noChangeArrowheads="1"/>
          </p:cNvSpPr>
          <p:nvPr/>
        </p:nvSpPr>
        <p:spPr bwMode="auto">
          <a:xfrm rot="20155917">
            <a:off x="4141479" y="3947504"/>
            <a:ext cx="18938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HV</a:t>
            </a:r>
            <a:r>
              <a:rPr lang="en-US" sz="2400" baseline="-25000" dirty="0" err="1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op</a:t>
            </a:r>
            <a:r>
              <a:rPr lang="en-US" sz="24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=1800V</a:t>
            </a:r>
            <a:endParaRPr lang="en-US" sz="2400" baseline="-25000" dirty="0">
              <a:solidFill>
                <a:srgbClr val="FF33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Arial" charset="0"/>
            </a:endParaRPr>
          </a:p>
        </p:txBody>
      </p:sp>
      <p:sp>
        <p:nvSpPr>
          <p:cNvPr id="50201" name="Text Box 25"/>
          <p:cNvSpPr txBox="1">
            <a:spLocks noChangeArrowheads="1"/>
          </p:cNvSpPr>
          <p:nvPr/>
        </p:nvSpPr>
        <p:spPr bwMode="auto">
          <a:xfrm>
            <a:off x="3595688" y="4168776"/>
            <a:ext cx="9620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6000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☺</a:t>
            </a:r>
          </a:p>
        </p:txBody>
      </p:sp>
      <p:graphicFrame>
        <p:nvGraphicFramePr>
          <p:cNvPr id="21528" name="Object 22"/>
          <p:cNvGraphicFramePr>
            <a:graphicFrameLocks noChangeAspect="1"/>
          </p:cNvGraphicFramePr>
          <p:nvPr/>
        </p:nvGraphicFramePr>
        <p:xfrm>
          <a:off x="2574925" y="5715000"/>
          <a:ext cx="1292225" cy="228600"/>
        </p:xfrm>
        <a:graphic>
          <a:graphicData uri="http://schemas.openxmlformats.org/presentationml/2006/ole">
            <p:oleObj spid="_x0000_s21528" name="Equation" r:id="rId5" imgW="1002960" imgH="177480" progId="Equation.3">
              <p:embed/>
            </p:oleObj>
          </a:graphicData>
        </a:graphic>
      </p:graphicFrame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12955-5555-4450-9EAD-A9F6BF35C9D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smtClean="0"/>
              <a:t>Gas gain vs. V and over-pressure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2253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B580C8D-ED99-41B7-8A38-7F6F03061DDF}" type="slidenum">
              <a:rPr lang="it-IT"/>
              <a:pPr/>
              <a:t>12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Results of gas gain measurements obtained with 2 methods: </a:t>
            </a:r>
          </a:p>
          <a:p>
            <a:pPr lvl="1" eaLnBrk="1" hangingPunct="1">
              <a:buNone/>
            </a:pPr>
            <a:r>
              <a:rPr lang="en-US" dirty="0" smtClean="0"/>
              <a:t>Cs-137 (presented here) </a:t>
            </a:r>
          </a:p>
          <a:p>
            <a:pPr lvl="1" eaLnBrk="1" hangingPunct="1">
              <a:buNone/>
            </a:pPr>
            <a:r>
              <a:rPr lang="en-US" dirty="0" smtClean="0"/>
              <a:t>and Fe-55 (presented by J.S. in Torino) </a:t>
            </a:r>
          </a:p>
          <a:p>
            <a:pPr eaLnBrk="1" hangingPunct="1">
              <a:buNone/>
            </a:pPr>
            <a:r>
              <a:rPr lang="en-US" dirty="0" smtClean="0"/>
              <a:t>   are in agreement</a:t>
            </a:r>
          </a:p>
          <a:p>
            <a:pPr eaLnBrk="1" hangingPunct="1"/>
            <a:r>
              <a:rPr lang="en-US" dirty="0" smtClean="0"/>
              <a:t>Gas gain 10</a:t>
            </a:r>
            <a:r>
              <a:rPr lang="en-US" baseline="30000" dirty="0" smtClean="0"/>
              <a:t>5</a:t>
            </a:r>
            <a:r>
              <a:rPr lang="en-US" dirty="0" smtClean="0"/>
              <a:t>, if needed for high space resolution, can be reached at reduced over-pressure, e.g. from 1000 to 700 mbar in vicinity of HV=1800V</a:t>
            </a:r>
          </a:p>
          <a:p>
            <a:pPr eaLnBrk="1" hangingPunct="1"/>
            <a:r>
              <a:rPr lang="en-US" dirty="0" smtClean="0"/>
              <a:t>Gas gain stabilization can be made by an automatic regulation of HV or over-pressure</a:t>
            </a:r>
          </a:p>
        </p:txBody>
      </p:sp>
      <p:sp>
        <p:nvSpPr>
          <p:cNvPr id="24580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2458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DCF77E4-19B4-4A41-B946-BA13D76C5DEA}" type="slidenum">
              <a:rPr lang="it-IT"/>
              <a:pPr/>
              <a:t>13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898989"/>
                </a:solidFill>
                <a:ea typeface="ＭＳ Ｐゴシック" charset="-128"/>
              </a:rPr>
              <a:t>A.Kashchuk (PNPI, INFN), P.Gianotti (INFN)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dirty="0" smtClean="0">
                <a:solidFill>
                  <a:srgbClr val="898989"/>
                </a:solidFill>
                <a:ea typeface="ＭＳ Ｐゴシック" charset="-128"/>
              </a:rPr>
              <a:t>PANDA meeting at Stockholm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655983-61BA-481F-85CB-5DD71E21A90E}" type="slidenum">
              <a:rPr lang="it-IT"/>
              <a:pPr/>
              <a:t>2</a:t>
            </a:fld>
            <a:endParaRPr lang="it-I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Experimental setup for absolute gas gain measurements at LNF</a:t>
            </a:r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3151188" y="1371600"/>
            <a:ext cx="24876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i="1" baseline="30000">
                <a:solidFill>
                  <a:srgbClr val="FF0000"/>
                </a:solidFill>
                <a:latin typeface="Calibri" charset="0"/>
              </a:rPr>
              <a:t>137</a:t>
            </a:r>
            <a:r>
              <a:rPr lang="en-US" sz="2800" b="1" i="1">
                <a:solidFill>
                  <a:srgbClr val="FF0000"/>
                </a:solidFill>
                <a:latin typeface="Calibri" charset="0"/>
              </a:rPr>
              <a:t>Cs 1.395 GBq</a:t>
            </a:r>
            <a:endParaRPr lang="en-US" sz="2800" b="1">
              <a:solidFill>
                <a:srgbClr val="FF0000"/>
              </a:solidFill>
              <a:latin typeface="Calibri" charset="0"/>
            </a:endParaRPr>
          </a:p>
        </p:txBody>
      </p:sp>
      <p:pic>
        <p:nvPicPr>
          <p:cNvPr id="153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828800"/>
            <a:ext cx="6967538" cy="403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TextBox 7"/>
          <p:cNvSpPr txBox="1">
            <a:spLocks noChangeArrowheads="1"/>
          </p:cNvSpPr>
          <p:nvPr/>
        </p:nvSpPr>
        <p:spPr bwMode="auto">
          <a:xfrm>
            <a:off x="1544638" y="5526088"/>
            <a:ext cx="60753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solidFill>
                  <a:srgbClr val="002060"/>
                </a:solidFill>
                <a:latin typeface="Calibri" charset="0"/>
              </a:rPr>
              <a:t>Straw tubes ‘a la COSY’ filled with Ar/CO2(90/10) gas mixture</a:t>
            </a:r>
          </a:p>
          <a:p>
            <a:r>
              <a:rPr lang="en-US" b="1" i="1">
                <a:solidFill>
                  <a:srgbClr val="002060"/>
                </a:solidFill>
                <a:latin typeface="Calibri" charset="0"/>
              </a:rPr>
              <a:t>at overpressure 1000 mbar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1143000"/>
          </a:xfrm>
        </p:spPr>
        <p:txBody>
          <a:bodyPr/>
          <a:lstStyle/>
          <a:p>
            <a:pPr eaLnBrk="1" hangingPunct="1"/>
            <a:r>
              <a:rPr lang="it-IT" sz="3200" b="1" smtClean="0"/>
              <a:t>Ionization current I</a:t>
            </a:r>
            <a:r>
              <a:rPr lang="it-IT" sz="3200" b="1" baseline="-25000" smtClean="0"/>
              <a:t>0</a:t>
            </a:r>
            <a:r>
              <a:rPr lang="it-IT" sz="3200" b="1" smtClean="0"/>
              <a:t> changes polarity if voltage </a:t>
            </a:r>
            <a:br>
              <a:rPr lang="it-IT" sz="3200" b="1" smtClean="0"/>
            </a:br>
            <a:r>
              <a:rPr lang="it-IT" sz="3200" b="1" smtClean="0"/>
              <a:t>±V changes polarity</a:t>
            </a:r>
            <a:endParaRPr lang="en-US" sz="3200" b="1" smtClean="0"/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56600" y="1371600"/>
            <a:ext cx="5929200" cy="3657600"/>
          </a:xfrm>
        </p:spPr>
      </p:pic>
      <p:sp>
        <p:nvSpPr>
          <p:cNvPr id="16388" name="TextBox 11"/>
          <p:cNvSpPr txBox="1">
            <a:spLocks noChangeArrowheads="1"/>
          </p:cNvSpPr>
          <p:nvPr/>
        </p:nvSpPr>
        <p:spPr bwMode="auto">
          <a:xfrm>
            <a:off x="4267200" y="2057400"/>
            <a:ext cx="492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Calibri" charset="0"/>
              </a:rPr>
              <a:t>ON</a:t>
            </a:r>
          </a:p>
        </p:txBody>
      </p:sp>
      <p:sp>
        <p:nvSpPr>
          <p:cNvPr id="1638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1639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9F5DD2-95F7-4F80-AF34-2268A0DC01F1}" type="slidenum">
              <a:rPr lang="it-IT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 smtClean="0"/>
              <a:t>Where zero at ±V at source ON</a:t>
            </a:r>
            <a:r>
              <a:rPr lang="en-US" dirty="0" smtClean="0"/>
              <a:t>?</a:t>
            </a:r>
          </a:p>
        </p:txBody>
      </p:sp>
      <p:sp>
        <p:nvSpPr>
          <p:cNvPr id="17420" name="Date Placeholder 3"/>
          <p:cNvSpPr txBox="1">
            <a:spLocks/>
          </p:cNvSpPr>
          <p:nvPr/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fld id="{CD971119-49E8-4833-A5F6-4BBB1A4E6BCD}" type="datetime1">
              <a:rPr lang="en-US" sz="1200">
                <a:solidFill>
                  <a:srgbClr val="898989"/>
                </a:solidFill>
                <a:latin typeface="Calibri" charset="0"/>
              </a:rPr>
              <a:pPr/>
              <a:t>6/14/10</a:t>
            </a:fld>
            <a:endParaRPr lang="it-IT" sz="1200">
              <a:solidFill>
                <a:srgbClr val="898989"/>
              </a:solidFill>
              <a:latin typeface="Calibri" charset="0"/>
            </a:endParaRPr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17422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A7115E-B631-41DC-B41C-6466EC0C4821}" type="slidenum">
              <a:rPr lang="it-IT"/>
              <a:pPr/>
              <a:t>4</a:t>
            </a:fld>
            <a:endParaRPr lang="it-IT"/>
          </a:p>
        </p:txBody>
      </p:sp>
      <p:pic>
        <p:nvPicPr>
          <p:cNvPr id="17428" name="Picture 20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2" y="1677194"/>
            <a:ext cx="8220075" cy="437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432" name="Object 24"/>
          <p:cNvGraphicFramePr>
            <a:graphicFrameLocks noChangeAspect="1"/>
          </p:cNvGraphicFramePr>
          <p:nvPr/>
        </p:nvGraphicFramePr>
        <p:xfrm>
          <a:off x="4800600" y="2590800"/>
          <a:ext cx="3117850" cy="774332"/>
        </p:xfrm>
        <a:graphic>
          <a:graphicData uri="http://schemas.openxmlformats.org/presentationml/2006/ole">
            <p:oleObj spid="_x0000_s17432" name="Equation" r:id="rId4" imgW="168876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I</a:t>
            </a:r>
            <a:r>
              <a:rPr lang="en-US" sz="2800" i="1" dirty="0" smtClean="0"/>
              <a:t>0</a:t>
            </a:r>
            <a:r>
              <a:rPr lang="en-US" dirty="0" smtClean="0"/>
              <a:t> finding from raw data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F24-0609-4C9B-97D3-5706B55A68A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799" y="1251600"/>
            <a:ext cx="7543801" cy="5069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1143000"/>
          </a:xfrm>
        </p:spPr>
        <p:txBody>
          <a:bodyPr/>
          <a:lstStyle/>
          <a:p>
            <a:r>
              <a:rPr lang="en-US" dirty="0" smtClean="0"/>
              <a:t>Spread of currents in various straws</a:t>
            </a:r>
            <a:br>
              <a:rPr lang="en-US" dirty="0" smtClean="0"/>
            </a:br>
            <a:r>
              <a:rPr lang="en-US" sz="3200" u="sng" dirty="0" smtClean="0"/>
              <a:t>within 20%</a:t>
            </a:r>
            <a:endParaRPr lang="en-US" sz="3200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743200" y="2057400"/>
            <a:ext cx="32239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 straws connected in parallel</a:t>
            </a:r>
            <a:endParaRPr lang="en-US" dirty="0"/>
          </a:p>
        </p:txBody>
      </p:sp>
      <p:cxnSp>
        <p:nvCxnSpPr>
          <p:cNvPr id="7" name="Curved Connector 6"/>
          <p:cNvCxnSpPr/>
          <p:nvPr/>
        </p:nvCxnSpPr>
        <p:spPr>
          <a:xfrm rot="16200000" flipH="1">
            <a:off x="4152900" y="2400300"/>
            <a:ext cx="6096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029200" y="3352800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Variations around middle within 20%</a:t>
            </a:r>
            <a:endParaRPr lang="en-US" dirty="0"/>
          </a:p>
        </p:txBody>
      </p:sp>
      <p:cxnSp>
        <p:nvCxnSpPr>
          <p:cNvPr id="16" name="Curved Connector 15"/>
          <p:cNvCxnSpPr/>
          <p:nvPr/>
        </p:nvCxnSpPr>
        <p:spPr>
          <a:xfrm rot="16200000" flipV="1">
            <a:off x="4572000" y="3505200"/>
            <a:ext cx="457200" cy="4572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886200" y="3886200"/>
            <a:ext cx="2814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Middle with error bar 20%</a:t>
            </a:r>
            <a:endParaRPr lang="en-US" dirty="0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F24-0609-4C9B-97D3-5706B55A68A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b="1" dirty="0" smtClean="0"/>
              <a:t>Gas gain increment finding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ArCO2(90/10) at room temperature and 1000 mbar over-pressure </a:t>
            </a:r>
          </a:p>
        </p:txBody>
      </p:sp>
      <p:pic>
        <p:nvPicPr>
          <p:cNvPr id="18437" name="Picture 50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674139" y="2209800"/>
            <a:ext cx="5991411" cy="3429000"/>
          </a:xfrm>
        </p:spPr>
      </p:pic>
      <p:sp>
        <p:nvSpPr>
          <p:cNvPr id="18438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1844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688602D-45E2-4429-878B-A3E1594D24E1}" type="slidenum">
              <a:rPr lang="it-IT"/>
              <a:pPr/>
              <a:t>7</a:t>
            </a:fld>
            <a:endParaRPr lang="it-IT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014663" y="1633538"/>
          <a:ext cx="3113087" cy="500062"/>
        </p:xfrm>
        <a:graphic>
          <a:graphicData uri="http://schemas.openxmlformats.org/presentationml/2006/ole">
            <p:oleObj spid="_x0000_s18434" name="Equation" r:id="rId4" imgW="2450880" imgH="393480" progId="Equation.3">
              <p:embed/>
            </p:oleObj>
          </a:graphicData>
        </a:graphic>
      </p:graphicFrame>
      <p:sp>
        <p:nvSpPr>
          <p:cNvPr id="18442" name="Line 58"/>
          <p:cNvSpPr>
            <a:spLocks noChangeShapeType="1"/>
          </p:cNvSpPr>
          <p:nvPr/>
        </p:nvSpPr>
        <p:spPr bwMode="auto">
          <a:xfrm>
            <a:off x="5638800" y="2057400"/>
            <a:ext cx="8382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sz="3200" b="1" dirty="0" smtClean="0"/>
              <a:t>Gas gain presented in Torino </a:t>
            </a:r>
            <a:r>
              <a:rPr lang="en-US" sz="3200" b="1" dirty="0" smtClean="0"/>
              <a:t>–</a:t>
            </a:r>
            <a:r>
              <a:rPr lang="it-IT" sz="3200" b="1" dirty="0" smtClean="0"/>
              <a:t> wrong</a:t>
            </a:r>
            <a:r>
              <a:rPr lang="it-IT" sz="3200" dirty="0" smtClean="0"/>
              <a:t/>
            </a:r>
            <a:br>
              <a:rPr lang="it-IT" sz="3200" dirty="0" smtClean="0"/>
            </a:br>
            <a:r>
              <a:rPr lang="it-IT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Reason:</a:t>
            </a:r>
            <a:r>
              <a:rPr lang="it-IT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adley Hand ITC" pitchFamily="66" charset="0"/>
              </a:rPr>
              <a:t> </a:t>
            </a:r>
            <a:r>
              <a:rPr lang="it-IT" sz="1800" b="1" dirty="0" smtClean="0"/>
              <a:t/>
            </a:r>
            <a:br>
              <a:rPr lang="it-IT" sz="1800" b="1" dirty="0" smtClean="0"/>
            </a:br>
            <a:r>
              <a:rPr lang="it-IT" sz="2000" b="1" dirty="0" smtClean="0"/>
              <a:t>P measured on input at open output resulting lower pressure inside tube </a:t>
            </a:r>
            <a:endParaRPr lang="en-US" sz="2000" b="1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 flipV="1">
            <a:off x="5867400" y="2133600"/>
            <a:ext cx="2133600" cy="1600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4495800" y="2438400"/>
            <a:ext cx="3733800" cy="2362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2" name="TextBox 9"/>
          <p:cNvSpPr txBox="1">
            <a:spLocks noChangeArrowheads="1"/>
          </p:cNvSpPr>
          <p:nvPr/>
        </p:nvSpPr>
        <p:spPr bwMode="auto">
          <a:xfrm>
            <a:off x="5334000" y="2362200"/>
            <a:ext cx="119988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charset="0"/>
              </a:rPr>
              <a:t>Presented </a:t>
            </a:r>
          </a:p>
          <a:p>
            <a:r>
              <a:rPr lang="en-US" b="1" dirty="0" smtClean="0">
                <a:latin typeface="Calibri" charset="0"/>
              </a:rPr>
              <a:t>in Torino</a:t>
            </a:r>
            <a:endParaRPr lang="en-US" b="1" dirty="0">
              <a:latin typeface="Calibri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rot="16200000" flipH="1">
            <a:off x="6438900" y="2705100"/>
            <a:ext cx="3810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4" name="TextBox 14"/>
          <p:cNvSpPr txBox="1">
            <a:spLocks noChangeArrowheads="1"/>
          </p:cNvSpPr>
          <p:nvPr/>
        </p:nvSpPr>
        <p:spPr bwMode="auto">
          <a:xfrm>
            <a:off x="7162800" y="3429000"/>
            <a:ext cx="21033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charset="0"/>
              </a:rPr>
              <a:t>New measurements</a:t>
            </a:r>
            <a:endParaRPr lang="en-US" b="1" dirty="0">
              <a:latin typeface="Calibri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rot="16200000" flipH="1">
            <a:off x="7394575" y="3121025"/>
            <a:ext cx="425450" cy="279400"/>
          </a:xfrm>
          <a:prstGeom prst="straightConnector1">
            <a:avLst/>
          </a:prstGeom>
          <a:ln>
            <a:solidFill>
              <a:srgbClr val="C0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66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/>
              <a:t>15 June 2010</a:t>
            </a:r>
            <a:endParaRPr lang="it-IT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>
                <a:solidFill>
                  <a:srgbClr val="898989"/>
                </a:solidFill>
                <a:ea typeface="ＭＳ Ｐゴシック" charset="-128"/>
              </a:rPr>
              <a:t>A.Kashchuk (PNPI, INFN), P.Gianotti (INFN) PANDA meeting at Stockholm</a:t>
            </a:r>
          </a:p>
        </p:txBody>
      </p:sp>
      <p:sp>
        <p:nvSpPr>
          <p:cNvPr id="19468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B6B22B6-741B-4090-948B-166B591BAC24}" type="slidenum">
              <a:rPr lang="it-IT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Pedagogical reminds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Gas Gain (GG) in a cylindrical proportional counter is a function</a:t>
            </a:r>
          </a:p>
          <a:p>
            <a:pPr>
              <a:buNone/>
            </a:pPr>
            <a:r>
              <a:rPr lang="en-US" sz="2400" dirty="0" smtClean="0"/>
              <a:t>of the applied voltage V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15 June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A.Kashchuk (PNPI, INFN), P.Gianotti (INFN) PANDA meeting at Stockholm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3BF24-0609-4C9B-97D3-5706B55A68A7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749550" y="2057400"/>
          <a:ext cx="3644900" cy="1295400"/>
        </p:xfrm>
        <a:graphic>
          <a:graphicData uri="http://schemas.openxmlformats.org/presentationml/2006/ole">
            <p:oleObj spid="_x0000_s30722" name="Equation" r:id="rId3" imgW="3644900" imgH="1295400" progId="Equation.3">
              <p:embed/>
            </p:oleObj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42900" y="3429000"/>
            <a:ext cx="8458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latin typeface="Times"/>
                <a:cs typeface="Times"/>
              </a:rPr>
              <a:t>b</a:t>
            </a:r>
            <a:r>
              <a:rPr lang="en-US" i="1" dirty="0" smtClean="0"/>
              <a:t> </a:t>
            </a:r>
            <a:r>
              <a:rPr lang="en-US" dirty="0" smtClean="0"/>
              <a:t>and</a:t>
            </a:r>
            <a:r>
              <a:rPr lang="en-US" i="1" dirty="0" smtClean="0"/>
              <a:t> </a:t>
            </a:r>
            <a:r>
              <a:rPr lang="en-US" sz="2000" i="1" dirty="0" smtClean="0">
                <a:latin typeface="Times"/>
                <a:cs typeface="Times"/>
              </a:rPr>
              <a:t>a</a:t>
            </a:r>
            <a:r>
              <a:rPr lang="en-US" i="1" dirty="0" smtClean="0"/>
              <a:t> </a:t>
            </a:r>
            <a:r>
              <a:rPr lang="en-US" dirty="0" smtClean="0"/>
              <a:t>are the radii of the anode wire and of the cathode, respectively.</a:t>
            </a:r>
          </a:p>
          <a:p>
            <a:r>
              <a:rPr lang="en-US" dirty="0" smtClean="0"/>
              <a:t>Therefore </a:t>
            </a:r>
            <a:r>
              <a:rPr lang="en-US" sz="2000" i="1" dirty="0" err="1" smtClean="0">
                <a:latin typeface="Times"/>
                <a:cs typeface="Times"/>
              </a:rPr>
              <a:t>ln(GG</a:t>
            </a:r>
            <a:r>
              <a:rPr lang="en-US" sz="2000" i="1" dirty="0" smtClean="0">
                <a:latin typeface="Times"/>
                <a:cs typeface="Times"/>
              </a:rPr>
              <a:t>)/V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sz="2000" i="1" dirty="0" smtClean="0">
                <a:latin typeface="Times"/>
                <a:cs typeface="Times"/>
              </a:rPr>
              <a:t>V</a:t>
            </a:r>
            <a:r>
              <a:rPr lang="en-US" dirty="0" smtClean="0"/>
              <a:t> is a straight line with slope </a:t>
            </a:r>
            <a:r>
              <a:rPr lang="en-US" sz="2000" i="1" dirty="0" smtClean="0">
                <a:latin typeface="Symbol" charset="2"/>
                <a:cs typeface="Symbol" charset="2"/>
              </a:rPr>
              <a:t>D</a:t>
            </a:r>
            <a:r>
              <a:rPr lang="en-US" sz="2000" i="1" dirty="0" smtClean="0">
                <a:latin typeface="Times"/>
                <a:cs typeface="Times"/>
              </a:rPr>
              <a:t>V</a:t>
            </a:r>
            <a:r>
              <a:rPr lang="en-US" dirty="0" smtClean="0"/>
              <a:t> and intercept </a:t>
            </a:r>
            <a:r>
              <a:rPr lang="en-US" sz="2000" i="1" dirty="0" err="1" smtClean="0">
                <a:latin typeface="Times"/>
                <a:cs typeface="Times"/>
              </a:rPr>
              <a:t>E</a:t>
            </a:r>
            <a:r>
              <a:rPr lang="en-US" sz="2000" i="1" baseline="-25000" dirty="0" err="1" smtClean="0">
                <a:latin typeface="Times"/>
                <a:cs typeface="Times"/>
              </a:rPr>
              <a:t>min</a:t>
            </a:r>
            <a:r>
              <a:rPr lang="en-US" dirty="0" smtClean="0"/>
              <a:t>.</a:t>
            </a:r>
            <a:endParaRPr lang="en-US" dirty="0"/>
          </a:p>
        </p:txBody>
      </p:sp>
      <p:graphicFrame>
        <p:nvGraphicFramePr>
          <p:cNvPr id="11" name="Chart 10"/>
          <p:cNvGraphicFramePr/>
          <p:nvPr/>
        </p:nvGraphicFramePr>
        <p:xfrm>
          <a:off x="2819400" y="4419600"/>
          <a:ext cx="5867400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6477000" y="2590800"/>
            <a:ext cx="271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Diethorn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parametrization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62600" y="5791200"/>
            <a:ext cx="505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HV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895600" y="4343400"/>
            <a:ext cx="1106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err="1" smtClean="0"/>
              <a:t>l</a:t>
            </a:r>
            <a:r>
              <a:rPr lang="en-US" i="1" dirty="0" err="1" smtClean="0"/>
              <a:t>n</a:t>
            </a:r>
            <a:r>
              <a:rPr lang="en-US" dirty="0" err="1" smtClean="0"/>
              <a:t>(GG</a:t>
            </a:r>
            <a:r>
              <a:rPr lang="en-US" dirty="0" smtClean="0"/>
              <a:t>)/V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352800" y="5257800"/>
            <a:ext cx="5823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>
                <a:latin typeface="Times"/>
                <a:cs typeface="Times"/>
              </a:rPr>
              <a:t>E</a:t>
            </a:r>
            <a:r>
              <a:rPr lang="en-US" i="1" baseline="-25000" dirty="0" err="1" smtClean="0">
                <a:latin typeface="Times"/>
                <a:cs typeface="Times"/>
              </a:rPr>
              <a:t>min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2063</TotalTime>
  <Words>810</Words>
  <Application>Microsoft Macintosh PowerPoint</Application>
  <PresentationFormat>On-screen Show (4:3)</PresentationFormat>
  <Paragraphs>116</Paragraphs>
  <Slides>13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Absolute gas gain measurement in straw drift tubes at 2 bar</vt:lpstr>
      <vt:lpstr>Experimental setup for absolute gas gain measurements at LNF</vt:lpstr>
      <vt:lpstr>Ionization current I0 changes polarity if voltage  ±V changes polarity</vt:lpstr>
      <vt:lpstr>Where zero at ±V at source ON?</vt:lpstr>
      <vt:lpstr>I0 finding from raw data</vt:lpstr>
      <vt:lpstr>Spread of currents in various straws within 20%</vt:lpstr>
      <vt:lpstr>Gas gain increment finding  ArCO2(90/10) at room temperature and 1000 mbar over-pressure </vt:lpstr>
      <vt:lpstr>Gas gain presented in Torino – wrong Reason:  P measured on input at open output resulting lower pressure inside tube </vt:lpstr>
      <vt:lpstr>Pedagogical reminds</vt:lpstr>
      <vt:lpstr>Absolute gas gain  and Diethorn’s parameterization G(V,ρ)</vt:lpstr>
      <vt:lpstr>Gas gain as current-ratio  vs. Diethorn’s equation G(V,ρ)  helps to see space charge effect</vt:lpstr>
      <vt:lpstr>Gas gain vs. V and over-pressure</vt:lpstr>
      <vt:lpstr>Conclusion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kashchuk</dc:creator>
  <cp:lastModifiedBy>Paola Gianotti</cp:lastModifiedBy>
  <cp:revision>145</cp:revision>
  <dcterms:created xsi:type="dcterms:W3CDTF">2010-06-14T20:46:34Z</dcterms:created>
  <dcterms:modified xsi:type="dcterms:W3CDTF">2010-06-15T05:42:57Z</dcterms:modified>
</cp:coreProperties>
</file>