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92" r:id="rId3"/>
    <p:sldId id="288" r:id="rId4"/>
    <p:sldId id="289" r:id="rId5"/>
    <p:sldId id="293" r:id="rId6"/>
    <p:sldId id="277" r:id="rId7"/>
    <p:sldId id="291" r:id="rId8"/>
    <p:sldId id="296" r:id="rId9"/>
    <p:sldId id="297" r:id="rId10"/>
    <p:sldId id="298" r:id="rId11"/>
    <p:sldId id="300" r:id="rId12"/>
    <p:sldId id="305" r:id="rId13"/>
    <p:sldId id="306" r:id="rId14"/>
    <p:sldId id="302" r:id="rId15"/>
    <p:sldId id="307" r:id="rId16"/>
    <p:sldId id="308" r:id="rId17"/>
    <p:sldId id="28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1C04A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CB299-E118-46E0-919B-971C688583A8}" type="doc">
      <dgm:prSet loTypeId="urn:microsoft.com/office/officeart/2005/8/layout/vProcess5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4CD55314-9D78-4D74-B741-290175A9F8BA}">
      <dgm:prSet phldrT="[Testo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r(t) relation:</a:t>
          </a:r>
        </a:p>
        <a:p>
          <a:r>
            <a:rPr lang="it-IT" dirty="0" err="1" smtClean="0"/>
            <a:t>Drift</a:t>
          </a:r>
          <a:r>
            <a:rPr lang="it-IT" dirty="0" smtClean="0"/>
            <a:t> </a:t>
          </a:r>
          <a:r>
            <a:rPr lang="it-IT" dirty="0" err="1" smtClean="0"/>
            <a:t>time</a:t>
          </a:r>
          <a:r>
            <a:rPr lang="it-IT" dirty="0" smtClean="0"/>
            <a:t> </a:t>
          </a:r>
          <a:r>
            <a:rPr lang="it-IT" dirty="0" smtClean="0">
              <a:sym typeface="Wingdings" pitchFamily="2" charset="2"/>
            </a:rPr>
            <a:t> </a:t>
          </a:r>
          <a:r>
            <a:rPr lang="it-IT" dirty="0" err="1" smtClean="0">
              <a:sym typeface="Wingdings" pitchFamily="2" charset="2"/>
            </a:rPr>
            <a:t>drift</a:t>
          </a:r>
          <a:r>
            <a:rPr lang="it-IT" dirty="0" smtClean="0">
              <a:sym typeface="Wingdings" pitchFamily="2" charset="2"/>
            </a:rPr>
            <a:t> </a:t>
          </a:r>
          <a:r>
            <a:rPr lang="it-IT" dirty="0" err="1" smtClean="0">
              <a:sym typeface="Wingdings" pitchFamily="2" charset="2"/>
            </a:rPr>
            <a:t>radius</a:t>
          </a:r>
          <a:endParaRPr lang="it-IT" dirty="0"/>
        </a:p>
      </dgm:t>
    </dgm:pt>
    <dgm:pt modelId="{EB539FE3-AFA4-44F8-8F31-E10FD87E7124}" type="parTrans" cxnId="{717B5039-CF0A-42E7-B613-12058C573BF2}">
      <dgm:prSet/>
      <dgm:spPr/>
      <dgm:t>
        <a:bodyPr/>
        <a:lstStyle/>
        <a:p>
          <a:endParaRPr lang="it-IT"/>
        </a:p>
      </dgm:t>
    </dgm:pt>
    <dgm:pt modelId="{27F7D929-2E3C-4B44-AB71-6E3761A63D72}" type="sibTrans" cxnId="{717B5039-CF0A-42E7-B613-12058C573BF2}">
      <dgm:prSet/>
      <dgm:spPr/>
      <dgm:t>
        <a:bodyPr/>
        <a:lstStyle/>
        <a:p>
          <a:endParaRPr lang="it-IT"/>
        </a:p>
      </dgm:t>
    </dgm:pt>
    <dgm:pt modelId="{669A4FC4-C311-4551-81F8-E4CB85D67165}">
      <dgm:prSet phldrT="[Testo]"/>
      <dgm:spPr/>
      <dgm:t>
        <a:bodyPr/>
        <a:lstStyle/>
        <a:p>
          <a:r>
            <a:rPr lang="it-IT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Tracking</a:t>
          </a:r>
          <a:r>
            <a:rPr lang="it-IT" dirty="0" smtClean="0"/>
            <a:t>:</a:t>
          </a:r>
        </a:p>
        <a:p>
          <a:r>
            <a:rPr lang="it-IT" dirty="0" err="1" smtClean="0"/>
            <a:t>Parameters</a:t>
          </a:r>
          <a:r>
            <a:rPr lang="it-IT" dirty="0" smtClean="0"/>
            <a:t> </a:t>
          </a:r>
          <a:r>
            <a:rPr lang="it-IT" dirty="0" err="1" smtClean="0"/>
            <a:t>of</a:t>
          </a:r>
          <a:r>
            <a:rPr lang="it-IT" dirty="0" smtClean="0"/>
            <a:t> the best </a:t>
          </a:r>
          <a:r>
            <a:rPr lang="it-IT" dirty="0" err="1" smtClean="0"/>
            <a:t>fit</a:t>
          </a:r>
          <a:r>
            <a:rPr lang="it-IT" dirty="0" smtClean="0"/>
            <a:t> </a:t>
          </a:r>
          <a:r>
            <a:rPr lang="it-IT" dirty="0" err="1" smtClean="0"/>
            <a:t>line</a:t>
          </a:r>
          <a:endParaRPr lang="it-IT" dirty="0"/>
        </a:p>
      </dgm:t>
    </dgm:pt>
    <dgm:pt modelId="{9DE097C0-9AC6-44E7-93CD-701386DF888B}" type="parTrans" cxnId="{48545724-2F76-48FF-9F23-F3ED596B1F80}">
      <dgm:prSet/>
      <dgm:spPr/>
      <dgm:t>
        <a:bodyPr/>
        <a:lstStyle/>
        <a:p>
          <a:endParaRPr lang="it-IT"/>
        </a:p>
      </dgm:t>
    </dgm:pt>
    <dgm:pt modelId="{32D7A1A6-DB9F-492E-894A-D36910579EAE}" type="sibTrans" cxnId="{48545724-2F76-48FF-9F23-F3ED596B1F80}">
      <dgm:prSet/>
      <dgm:spPr/>
      <dgm:t>
        <a:bodyPr/>
        <a:lstStyle/>
        <a:p>
          <a:endParaRPr lang="it-IT"/>
        </a:p>
      </dgm:t>
    </dgm:pt>
    <dgm:pt modelId="{7BD1DDDF-C639-4FC1-B831-17200023103E}">
      <dgm:prSet phldrT="[Testo]"/>
      <dgm:spPr/>
      <dgm:t>
        <a:bodyPr/>
        <a:lstStyle/>
        <a:p>
          <a:r>
            <a:rPr lang="it-IT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Residuals</a:t>
          </a:r>
          <a:r>
            <a:rPr lang="it-IT" dirty="0" smtClean="0"/>
            <a:t> </a:t>
          </a:r>
          <a:r>
            <a:rPr lang="it-IT" dirty="0" err="1" smtClean="0"/>
            <a:t>calculations</a:t>
          </a:r>
          <a:r>
            <a:rPr lang="it-IT" dirty="0" smtClean="0"/>
            <a:t> </a:t>
          </a:r>
          <a:endParaRPr lang="it-IT" dirty="0"/>
        </a:p>
      </dgm:t>
    </dgm:pt>
    <dgm:pt modelId="{AF8F1906-495D-4847-896E-B66D7E7F9242}" type="parTrans" cxnId="{CE078BF3-37EE-4A66-8ABC-8E09EC984288}">
      <dgm:prSet/>
      <dgm:spPr/>
      <dgm:t>
        <a:bodyPr/>
        <a:lstStyle/>
        <a:p>
          <a:endParaRPr lang="it-IT"/>
        </a:p>
      </dgm:t>
    </dgm:pt>
    <dgm:pt modelId="{9687FBFD-DB0E-4584-89D2-FA398482D85D}" type="sibTrans" cxnId="{CE078BF3-37EE-4A66-8ABC-8E09EC984288}">
      <dgm:prSet/>
      <dgm:spPr/>
      <dgm:t>
        <a:bodyPr/>
        <a:lstStyle/>
        <a:p>
          <a:endParaRPr lang="it-IT"/>
        </a:p>
      </dgm:t>
    </dgm:pt>
    <dgm:pt modelId="{20F498AD-9A2C-4B17-BADF-425852A65254}">
      <dgm:prSet phldrT="[Testo]"/>
      <dgm:spPr/>
      <dgm:t>
        <a:bodyPr/>
        <a:lstStyle/>
        <a:p>
          <a:r>
            <a:rPr lang="it-IT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Correction</a:t>
          </a:r>
          <a:r>
            <a:rPr lang="it-IT" dirty="0" smtClean="0"/>
            <a:t> </a:t>
          </a:r>
          <a:r>
            <a:rPr lang="it-IT" dirty="0" err="1" smtClean="0"/>
            <a:t>of</a:t>
          </a:r>
          <a:r>
            <a:rPr lang="it-IT" dirty="0" smtClean="0"/>
            <a:t> the r(t) relation </a:t>
          </a:r>
          <a:r>
            <a:rPr lang="it-IT" dirty="0" err="1" smtClean="0"/>
            <a:t>with</a:t>
          </a:r>
          <a:r>
            <a:rPr lang="it-IT" dirty="0" smtClean="0"/>
            <a:t> the </a:t>
          </a:r>
          <a:r>
            <a:rPr lang="it-IT" dirty="0" err="1" smtClean="0"/>
            <a:t>residuals</a:t>
          </a:r>
          <a:r>
            <a:rPr lang="it-IT" dirty="0" smtClean="0"/>
            <a:t> </a:t>
          </a:r>
          <a:r>
            <a:rPr lang="it-IT" dirty="0" err="1" smtClean="0"/>
            <a:t>themselves</a:t>
          </a:r>
          <a:endParaRPr lang="it-IT" dirty="0"/>
        </a:p>
      </dgm:t>
    </dgm:pt>
    <dgm:pt modelId="{8D8B533A-EE28-461C-A4D7-B94983A18423}" type="parTrans" cxnId="{93B27901-D93C-4C6B-8DCD-C1761C4D64DD}">
      <dgm:prSet/>
      <dgm:spPr/>
      <dgm:t>
        <a:bodyPr/>
        <a:lstStyle/>
        <a:p>
          <a:endParaRPr lang="it-IT"/>
        </a:p>
      </dgm:t>
    </dgm:pt>
    <dgm:pt modelId="{2844EC6C-6626-4061-9151-52C0276499EC}" type="sibTrans" cxnId="{93B27901-D93C-4C6B-8DCD-C1761C4D64DD}">
      <dgm:prSet/>
      <dgm:spPr/>
      <dgm:t>
        <a:bodyPr/>
        <a:lstStyle/>
        <a:p>
          <a:endParaRPr lang="it-IT"/>
        </a:p>
      </dgm:t>
    </dgm:pt>
    <dgm:pt modelId="{9AC1DFDF-1E54-4370-AF36-1D5A718D43C7}">
      <dgm:prSet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 Best r(t) relation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DC6B4C-3578-4662-8BD0-7A77D92A8389}" type="parTrans" cxnId="{767582DB-81BE-4EC9-BCDB-07E86252B1DF}">
      <dgm:prSet/>
      <dgm:spPr/>
      <dgm:t>
        <a:bodyPr/>
        <a:lstStyle/>
        <a:p>
          <a:endParaRPr lang="it-IT"/>
        </a:p>
      </dgm:t>
    </dgm:pt>
    <dgm:pt modelId="{81A2236F-7E66-4FCA-AB7F-A953205462BB}" type="sibTrans" cxnId="{767582DB-81BE-4EC9-BCDB-07E86252B1DF}">
      <dgm:prSet/>
      <dgm:spPr/>
      <dgm:t>
        <a:bodyPr/>
        <a:lstStyle/>
        <a:p>
          <a:endParaRPr lang="it-IT"/>
        </a:p>
      </dgm:t>
    </dgm:pt>
    <dgm:pt modelId="{AF3DD225-1ADB-41AE-B359-DD21371E665C}">
      <dgm:prSet phldrT="[Testo]"/>
      <dgm:spPr/>
      <dgm:t>
        <a:bodyPr/>
        <a:lstStyle/>
        <a:p>
          <a:endParaRPr lang="it-IT"/>
        </a:p>
      </dgm:t>
    </dgm:pt>
    <dgm:pt modelId="{AA9BE02A-5226-4B53-96DE-1EF9CCDA2C8F}" type="parTrans" cxnId="{FCBEE853-EE94-4476-8619-D2901358E7EB}">
      <dgm:prSet/>
      <dgm:spPr/>
      <dgm:t>
        <a:bodyPr/>
        <a:lstStyle/>
        <a:p>
          <a:endParaRPr lang="it-IT"/>
        </a:p>
      </dgm:t>
    </dgm:pt>
    <dgm:pt modelId="{6D137062-F255-4E64-BFF1-3D91F7DA6037}" type="sibTrans" cxnId="{FCBEE853-EE94-4476-8619-D2901358E7EB}">
      <dgm:prSet/>
      <dgm:spPr/>
      <dgm:t>
        <a:bodyPr/>
        <a:lstStyle/>
        <a:p>
          <a:endParaRPr lang="it-IT"/>
        </a:p>
      </dgm:t>
    </dgm:pt>
    <dgm:pt modelId="{DFE1B49E-72A3-45CB-8B58-D6A8E6413305}">
      <dgm:prSet custLinFactNeighborY="7610"/>
      <dgm:spPr/>
      <dgm:t>
        <a:bodyPr/>
        <a:lstStyle/>
        <a:p>
          <a:endParaRPr lang="it-IT"/>
        </a:p>
      </dgm:t>
    </dgm:pt>
    <dgm:pt modelId="{F16D6D7B-63F5-487D-B047-97C30A44F17F}" type="parTrans" cxnId="{5E72663C-5971-4D35-9538-CF72D235A15F}">
      <dgm:prSet/>
      <dgm:spPr/>
      <dgm:t>
        <a:bodyPr/>
        <a:lstStyle/>
        <a:p>
          <a:endParaRPr lang="it-IT"/>
        </a:p>
      </dgm:t>
    </dgm:pt>
    <dgm:pt modelId="{C43FA146-9DBA-45FA-B74F-B1F26B52B358}" type="sibTrans" cxnId="{5E72663C-5971-4D35-9538-CF72D235A15F}">
      <dgm:prSet/>
      <dgm:spPr/>
      <dgm:t>
        <a:bodyPr/>
        <a:lstStyle/>
        <a:p>
          <a:endParaRPr lang="it-IT"/>
        </a:p>
      </dgm:t>
    </dgm:pt>
    <dgm:pt modelId="{F73D636C-CC42-45F9-8201-B908BA104DB5}" type="pres">
      <dgm:prSet presAssocID="{C15CB299-E118-46E0-919B-971C688583A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532706C-BF30-4190-9927-BB860D5238F3}" type="pres">
      <dgm:prSet presAssocID="{C15CB299-E118-46E0-919B-971C688583A8}" presName="dummyMaxCanvas" presStyleCnt="0">
        <dgm:presLayoutVars/>
      </dgm:prSet>
      <dgm:spPr/>
    </dgm:pt>
    <dgm:pt modelId="{099EC371-55BD-46CF-8D8B-852D391B769F}" type="pres">
      <dgm:prSet presAssocID="{C15CB299-E118-46E0-919B-971C688583A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4D3A3E-CF4B-4CE2-A368-E3272744DA53}" type="pres">
      <dgm:prSet presAssocID="{C15CB299-E118-46E0-919B-971C688583A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BD3A78-6159-4313-A096-3BA46F75B786}" type="pres">
      <dgm:prSet presAssocID="{C15CB299-E118-46E0-919B-971C688583A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E4CCF8-7BE7-45F8-8D35-7061FA7D8AF8}" type="pres">
      <dgm:prSet presAssocID="{C15CB299-E118-46E0-919B-971C688583A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B47B21-F2DF-4466-BC1A-0AE49F994822}" type="pres">
      <dgm:prSet presAssocID="{C15CB299-E118-46E0-919B-971C688583A8}" presName="FiveNodes_5" presStyleLbl="node1" presStyleIdx="4" presStyleCnt="5" custLinFactNeighborY="76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CDBD7F-1117-4047-B65A-8CD459F345B4}" type="pres">
      <dgm:prSet presAssocID="{C15CB299-E118-46E0-919B-971C688583A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92E1F6-37D7-4699-BAF5-3AFD1B968DCD}" type="pres">
      <dgm:prSet presAssocID="{C15CB299-E118-46E0-919B-971C688583A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BA82F2-D621-43E5-A479-8724AB21FF1E}" type="pres">
      <dgm:prSet presAssocID="{C15CB299-E118-46E0-919B-971C688583A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CA95C5-3E7B-4A26-8168-8BA051AB9467}" type="pres">
      <dgm:prSet presAssocID="{C15CB299-E118-46E0-919B-971C688583A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140276-FC8F-42E1-AC4F-B8F44469CCF6}" type="pres">
      <dgm:prSet presAssocID="{C15CB299-E118-46E0-919B-971C688583A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B2654B-69EF-477F-BDF8-EDC13F0AC1D6}" type="pres">
      <dgm:prSet presAssocID="{C15CB299-E118-46E0-919B-971C688583A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5B1448-2C71-4A9D-AB77-132C80A15899}" type="pres">
      <dgm:prSet presAssocID="{C15CB299-E118-46E0-919B-971C688583A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314C64-840D-4BD6-B5E5-1A4CDB763076}" type="pres">
      <dgm:prSet presAssocID="{C15CB299-E118-46E0-919B-971C688583A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0147D6-B840-48EE-B8E7-5F374EBB4268}" type="pres">
      <dgm:prSet presAssocID="{C15CB299-E118-46E0-919B-971C688583A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17B5039-CF0A-42E7-B613-12058C573BF2}" srcId="{C15CB299-E118-46E0-919B-971C688583A8}" destId="{4CD55314-9D78-4D74-B741-290175A9F8BA}" srcOrd="0" destOrd="0" parTransId="{EB539FE3-AFA4-44F8-8F31-E10FD87E7124}" sibTransId="{27F7D929-2E3C-4B44-AB71-6E3761A63D72}"/>
    <dgm:cxn modelId="{93B27901-D93C-4C6B-8DCD-C1761C4D64DD}" srcId="{C15CB299-E118-46E0-919B-971C688583A8}" destId="{20F498AD-9A2C-4B17-BADF-425852A65254}" srcOrd="3" destOrd="0" parTransId="{8D8B533A-EE28-461C-A4D7-B94983A18423}" sibTransId="{2844EC6C-6626-4061-9151-52C0276499EC}"/>
    <dgm:cxn modelId="{48545724-2F76-48FF-9F23-F3ED596B1F80}" srcId="{C15CB299-E118-46E0-919B-971C688583A8}" destId="{669A4FC4-C311-4551-81F8-E4CB85D67165}" srcOrd="1" destOrd="0" parTransId="{9DE097C0-9AC6-44E7-93CD-701386DF888B}" sibTransId="{32D7A1A6-DB9F-492E-894A-D36910579EAE}"/>
    <dgm:cxn modelId="{5E72663C-5971-4D35-9538-CF72D235A15F}" srcId="{C15CB299-E118-46E0-919B-971C688583A8}" destId="{DFE1B49E-72A3-45CB-8B58-D6A8E6413305}" srcOrd="5" destOrd="0" parTransId="{F16D6D7B-63F5-487D-B047-97C30A44F17F}" sibTransId="{C43FA146-9DBA-45FA-B74F-B1F26B52B358}"/>
    <dgm:cxn modelId="{E225803E-6597-42DF-8AC6-527FFD90C15D}" type="presOf" srcId="{9AC1DFDF-1E54-4370-AF36-1D5A718D43C7}" destId="{3CB47B21-F2DF-4466-BC1A-0AE49F994822}" srcOrd="0" destOrd="0" presId="urn:microsoft.com/office/officeart/2005/8/layout/vProcess5"/>
    <dgm:cxn modelId="{D9831CD7-5702-4BEB-848A-E61DEC554011}" type="presOf" srcId="{20F498AD-9A2C-4B17-BADF-425852A65254}" destId="{27314C64-840D-4BD6-B5E5-1A4CDB763076}" srcOrd="1" destOrd="0" presId="urn:microsoft.com/office/officeart/2005/8/layout/vProcess5"/>
    <dgm:cxn modelId="{CE078BF3-37EE-4A66-8ABC-8E09EC984288}" srcId="{C15CB299-E118-46E0-919B-971C688583A8}" destId="{7BD1DDDF-C639-4FC1-B831-17200023103E}" srcOrd="2" destOrd="0" parTransId="{AF8F1906-495D-4847-896E-B66D7E7F9242}" sibTransId="{9687FBFD-DB0E-4584-89D2-FA398482D85D}"/>
    <dgm:cxn modelId="{F1C03903-7780-4563-83B8-D04AE04388AB}" type="presOf" srcId="{2844EC6C-6626-4061-9151-52C0276499EC}" destId="{3CCA95C5-3E7B-4A26-8168-8BA051AB9467}" srcOrd="0" destOrd="0" presId="urn:microsoft.com/office/officeart/2005/8/layout/vProcess5"/>
    <dgm:cxn modelId="{FCBEE853-EE94-4476-8619-D2901358E7EB}" srcId="{C15CB299-E118-46E0-919B-971C688583A8}" destId="{AF3DD225-1ADB-41AE-B359-DD21371E665C}" srcOrd="6" destOrd="0" parTransId="{AA9BE02A-5226-4B53-96DE-1EF9CCDA2C8F}" sibTransId="{6D137062-F255-4E64-BFF1-3D91F7DA6037}"/>
    <dgm:cxn modelId="{72B7CF7E-E28E-4F9A-8006-2A038F3F19B9}" type="presOf" srcId="{C15CB299-E118-46E0-919B-971C688583A8}" destId="{F73D636C-CC42-45F9-8201-B908BA104DB5}" srcOrd="0" destOrd="0" presId="urn:microsoft.com/office/officeart/2005/8/layout/vProcess5"/>
    <dgm:cxn modelId="{767582DB-81BE-4EC9-BCDB-07E86252B1DF}" srcId="{C15CB299-E118-46E0-919B-971C688583A8}" destId="{9AC1DFDF-1E54-4370-AF36-1D5A718D43C7}" srcOrd="4" destOrd="0" parTransId="{E7DC6B4C-3578-4662-8BD0-7A77D92A8389}" sibTransId="{81A2236F-7E66-4FCA-AB7F-A953205462BB}"/>
    <dgm:cxn modelId="{8877E3C5-E2BC-4B04-BB6D-A8BF9A2BE325}" type="presOf" srcId="{9AC1DFDF-1E54-4370-AF36-1D5A718D43C7}" destId="{E70147D6-B840-48EE-B8E7-5F374EBB4268}" srcOrd="1" destOrd="0" presId="urn:microsoft.com/office/officeart/2005/8/layout/vProcess5"/>
    <dgm:cxn modelId="{B6425FB2-C09B-449D-9CC8-07C6121970FF}" type="presOf" srcId="{4CD55314-9D78-4D74-B741-290175A9F8BA}" destId="{099EC371-55BD-46CF-8D8B-852D391B769F}" srcOrd="0" destOrd="0" presId="urn:microsoft.com/office/officeart/2005/8/layout/vProcess5"/>
    <dgm:cxn modelId="{80A3BDA0-EBA6-480B-A6A3-B49D7896708A}" type="presOf" srcId="{7BD1DDDF-C639-4FC1-B831-17200023103E}" destId="{805B1448-2C71-4A9D-AB77-132C80A15899}" srcOrd="1" destOrd="0" presId="urn:microsoft.com/office/officeart/2005/8/layout/vProcess5"/>
    <dgm:cxn modelId="{7A8F6048-D49E-4D9E-94B6-153B4013AE8E}" type="presOf" srcId="{669A4FC4-C311-4551-81F8-E4CB85D67165}" destId="{03B2654B-69EF-477F-BDF8-EDC13F0AC1D6}" srcOrd="1" destOrd="0" presId="urn:microsoft.com/office/officeart/2005/8/layout/vProcess5"/>
    <dgm:cxn modelId="{619E8F3C-AF70-4A84-B1C3-AC118D72A3AB}" type="presOf" srcId="{7BD1DDDF-C639-4FC1-B831-17200023103E}" destId="{7BBD3A78-6159-4313-A096-3BA46F75B786}" srcOrd="0" destOrd="0" presId="urn:microsoft.com/office/officeart/2005/8/layout/vProcess5"/>
    <dgm:cxn modelId="{B9AB94B2-98F7-45F3-BE17-683C2E82D3E9}" type="presOf" srcId="{27F7D929-2E3C-4B44-AB71-6E3761A63D72}" destId="{7ACDBD7F-1117-4047-B65A-8CD459F345B4}" srcOrd="0" destOrd="0" presId="urn:microsoft.com/office/officeart/2005/8/layout/vProcess5"/>
    <dgm:cxn modelId="{9AF1E80A-A19A-460C-8D53-EA7C2E65C780}" type="presOf" srcId="{20F498AD-9A2C-4B17-BADF-425852A65254}" destId="{73E4CCF8-7BE7-45F8-8D35-7061FA7D8AF8}" srcOrd="0" destOrd="0" presId="urn:microsoft.com/office/officeart/2005/8/layout/vProcess5"/>
    <dgm:cxn modelId="{584C0F64-7180-4C0D-9CC1-A2B48A85EB5E}" type="presOf" srcId="{9687FBFD-DB0E-4584-89D2-FA398482D85D}" destId="{8FBA82F2-D621-43E5-A479-8724AB21FF1E}" srcOrd="0" destOrd="0" presId="urn:microsoft.com/office/officeart/2005/8/layout/vProcess5"/>
    <dgm:cxn modelId="{E9470B01-250D-4B41-8C77-C66CE0968FD2}" type="presOf" srcId="{669A4FC4-C311-4551-81F8-E4CB85D67165}" destId="{AC4D3A3E-CF4B-4CE2-A368-E3272744DA53}" srcOrd="0" destOrd="0" presId="urn:microsoft.com/office/officeart/2005/8/layout/vProcess5"/>
    <dgm:cxn modelId="{0B2816BD-17A3-47C7-8285-1EA164B60185}" type="presOf" srcId="{32D7A1A6-DB9F-492E-894A-D36910579EAE}" destId="{6992E1F6-37D7-4699-BAF5-3AFD1B968DCD}" srcOrd="0" destOrd="0" presId="urn:microsoft.com/office/officeart/2005/8/layout/vProcess5"/>
    <dgm:cxn modelId="{EEC22976-214F-4449-AFF8-671C1FC72883}" type="presOf" srcId="{4CD55314-9D78-4D74-B741-290175A9F8BA}" destId="{A9140276-FC8F-42E1-AC4F-B8F44469CCF6}" srcOrd="1" destOrd="0" presId="urn:microsoft.com/office/officeart/2005/8/layout/vProcess5"/>
    <dgm:cxn modelId="{1AAE8878-30A2-4C9A-933E-519BA8BF4179}" type="presParOf" srcId="{F73D636C-CC42-45F9-8201-B908BA104DB5}" destId="{0532706C-BF30-4190-9927-BB860D5238F3}" srcOrd="0" destOrd="0" presId="urn:microsoft.com/office/officeart/2005/8/layout/vProcess5"/>
    <dgm:cxn modelId="{0DDFA0DF-BEBE-4C7B-8C13-9903225EC350}" type="presParOf" srcId="{F73D636C-CC42-45F9-8201-B908BA104DB5}" destId="{099EC371-55BD-46CF-8D8B-852D391B769F}" srcOrd="1" destOrd="0" presId="urn:microsoft.com/office/officeart/2005/8/layout/vProcess5"/>
    <dgm:cxn modelId="{0B27C34A-78BC-4258-AEF7-E0083828933A}" type="presParOf" srcId="{F73D636C-CC42-45F9-8201-B908BA104DB5}" destId="{AC4D3A3E-CF4B-4CE2-A368-E3272744DA53}" srcOrd="2" destOrd="0" presId="urn:microsoft.com/office/officeart/2005/8/layout/vProcess5"/>
    <dgm:cxn modelId="{D823177A-8AE1-46C2-8D48-A0FF4CBEB941}" type="presParOf" srcId="{F73D636C-CC42-45F9-8201-B908BA104DB5}" destId="{7BBD3A78-6159-4313-A096-3BA46F75B786}" srcOrd="3" destOrd="0" presId="urn:microsoft.com/office/officeart/2005/8/layout/vProcess5"/>
    <dgm:cxn modelId="{22F04E36-ED2E-4885-A87F-D42DD45CE6B2}" type="presParOf" srcId="{F73D636C-CC42-45F9-8201-B908BA104DB5}" destId="{73E4CCF8-7BE7-45F8-8D35-7061FA7D8AF8}" srcOrd="4" destOrd="0" presId="urn:microsoft.com/office/officeart/2005/8/layout/vProcess5"/>
    <dgm:cxn modelId="{19AFA238-8445-4B07-BB4A-34C393FA5781}" type="presParOf" srcId="{F73D636C-CC42-45F9-8201-B908BA104DB5}" destId="{3CB47B21-F2DF-4466-BC1A-0AE49F994822}" srcOrd="5" destOrd="0" presId="urn:microsoft.com/office/officeart/2005/8/layout/vProcess5"/>
    <dgm:cxn modelId="{CEA4C5AE-B3A9-4CD0-85D8-148567385D8F}" type="presParOf" srcId="{F73D636C-CC42-45F9-8201-B908BA104DB5}" destId="{7ACDBD7F-1117-4047-B65A-8CD459F345B4}" srcOrd="6" destOrd="0" presId="urn:microsoft.com/office/officeart/2005/8/layout/vProcess5"/>
    <dgm:cxn modelId="{93408BDA-CE39-471A-875B-231CA71626A7}" type="presParOf" srcId="{F73D636C-CC42-45F9-8201-B908BA104DB5}" destId="{6992E1F6-37D7-4699-BAF5-3AFD1B968DCD}" srcOrd="7" destOrd="0" presId="urn:microsoft.com/office/officeart/2005/8/layout/vProcess5"/>
    <dgm:cxn modelId="{EF1A29AC-29AC-4E80-980A-634960267A16}" type="presParOf" srcId="{F73D636C-CC42-45F9-8201-B908BA104DB5}" destId="{8FBA82F2-D621-43E5-A479-8724AB21FF1E}" srcOrd="8" destOrd="0" presId="urn:microsoft.com/office/officeart/2005/8/layout/vProcess5"/>
    <dgm:cxn modelId="{C66B0D67-3EE0-4E08-812F-BD917005A393}" type="presParOf" srcId="{F73D636C-CC42-45F9-8201-B908BA104DB5}" destId="{3CCA95C5-3E7B-4A26-8168-8BA051AB9467}" srcOrd="9" destOrd="0" presId="urn:microsoft.com/office/officeart/2005/8/layout/vProcess5"/>
    <dgm:cxn modelId="{B9289D26-C358-4AEF-B643-C6C9205646E4}" type="presParOf" srcId="{F73D636C-CC42-45F9-8201-B908BA104DB5}" destId="{A9140276-FC8F-42E1-AC4F-B8F44469CCF6}" srcOrd="10" destOrd="0" presId="urn:microsoft.com/office/officeart/2005/8/layout/vProcess5"/>
    <dgm:cxn modelId="{914F6124-B6C6-45AD-B7C9-5081C9701897}" type="presParOf" srcId="{F73D636C-CC42-45F9-8201-B908BA104DB5}" destId="{03B2654B-69EF-477F-BDF8-EDC13F0AC1D6}" srcOrd="11" destOrd="0" presId="urn:microsoft.com/office/officeart/2005/8/layout/vProcess5"/>
    <dgm:cxn modelId="{406C61F7-05CB-45EF-9BF5-2EFA68734275}" type="presParOf" srcId="{F73D636C-CC42-45F9-8201-B908BA104DB5}" destId="{805B1448-2C71-4A9D-AB77-132C80A15899}" srcOrd="12" destOrd="0" presId="urn:microsoft.com/office/officeart/2005/8/layout/vProcess5"/>
    <dgm:cxn modelId="{DAFB8EBD-0E43-4D66-BE2E-B4D2C1023F75}" type="presParOf" srcId="{F73D636C-CC42-45F9-8201-B908BA104DB5}" destId="{27314C64-840D-4BD6-B5E5-1A4CDB763076}" srcOrd="13" destOrd="0" presId="urn:microsoft.com/office/officeart/2005/8/layout/vProcess5"/>
    <dgm:cxn modelId="{F7EC9708-2365-4040-9EEE-33A71FCC2708}" type="presParOf" srcId="{F73D636C-CC42-45F9-8201-B908BA104DB5}" destId="{E70147D6-B840-48EE-B8E7-5F374EBB426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9EC371-55BD-46CF-8D8B-852D391B769F}">
      <dsp:nvSpPr>
        <dsp:cNvPr id="0" name=""/>
        <dsp:cNvSpPr/>
      </dsp:nvSpPr>
      <dsp:spPr>
        <a:xfrm>
          <a:off x="0" y="0"/>
          <a:ext cx="4180551" cy="900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r(t) relation: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Drift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time</a:t>
          </a:r>
          <a:r>
            <a:rPr lang="it-IT" sz="2000" kern="1200" dirty="0" smtClean="0"/>
            <a:t> </a:t>
          </a:r>
          <a:r>
            <a:rPr lang="it-IT" sz="2000" kern="1200" dirty="0" smtClean="0">
              <a:sym typeface="Wingdings" pitchFamily="2" charset="2"/>
            </a:rPr>
            <a:t> </a:t>
          </a:r>
          <a:r>
            <a:rPr lang="it-IT" sz="2000" kern="1200" dirty="0" err="1" smtClean="0">
              <a:sym typeface="Wingdings" pitchFamily="2" charset="2"/>
            </a:rPr>
            <a:t>drift</a:t>
          </a:r>
          <a:r>
            <a:rPr lang="it-IT" sz="2000" kern="1200" dirty="0" smtClean="0">
              <a:sym typeface="Wingdings" pitchFamily="2" charset="2"/>
            </a:rPr>
            <a:t> </a:t>
          </a:r>
          <a:r>
            <a:rPr lang="it-IT" sz="2000" kern="1200" dirty="0" err="1" smtClean="0">
              <a:sym typeface="Wingdings" pitchFamily="2" charset="2"/>
            </a:rPr>
            <a:t>radius</a:t>
          </a:r>
          <a:endParaRPr lang="it-IT" sz="2000" kern="1200" dirty="0"/>
        </a:p>
      </dsp:txBody>
      <dsp:txXfrm>
        <a:off x="0" y="0"/>
        <a:ext cx="3156666" cy="900118"/>
      </dsp:txXfrm>
    </dsp:sp>
    <dsp:sp modelId="{AC4D3A3E-CF4B-4CE2-A368-E3272744DA53}">
      <dsp:nvSpPr>
        <dsp:cNvPr id="0" name=""/>
        <dsp:cNvSpPr/>
      </dsp:nvSpPr>
      <dsp:spPr>
        <a:xfrm>
          <a:off x="312184" y="1025135"/>
          <a:ext cx="4180551" cy="900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Tracking</a:t>
          </a:r>
          <a:r>
            <a:rPr lang="it-IT" sz="2000" kern="1200" dirty="0" smtClean="0"/>
            <a:t>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Parameters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of</a:t>
          </a:r>
          <a:r>
            <a:rPr lang="it-IT" sz="2000" kern="1200" dirty="0" smtClean="0"/>
            <a:t> the best </a:t>
          </a:r>
          <a:r>
            <a:rPr lang="it-IT" sz="2000" kern="1200" dirty="0" err="1" smtClean="0"/>
            <a:t>fit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line</a:t>
          </a:r>
          <a:endParaRPr lang="it-IT" sz="2000" kern="1200" dirty="0"/>
        </a:p>
      </dsp:txBody>
      <dsp:txXfrm>
        <a:off x="312184" y="1025135"/>
        <a:ext cx="3283290" cy="900118"/>
      </dsp:txXfrm>
    </dsp:sp>
    <dsp:sp modelId="{7BBD3A78-6159-4313-A096-3BA46F75B786}">
      <dsp:nvSpPr>
        <dsp:cNvPr id="0" name=""/>
        <dsp:cNvSpPr/>
      </dsp:nvSpPr>
      <dsp:spPr>
        <a:xfrm>
          <a:off x="624368" y="2050270"/>
          <a:ext cx="4180551" cy="900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Residuals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calculations</a:t>
          </a:r>
          <a:r>
            <a:rPr lang="it-IT" sz="2000" kern="1200" dirty="0" smtClean="0"/>
            <a:t> </a:t>
          </a:r>
          <a:endParaRPr lang="it-IT" sz="2000" kern="1200" dirty="0"/>
        </a:p>
      </dsp:txBody>
      <dsp:txXfrm>
        <a:off x="624368" y="2050270"/>
        <a:ext cx="3283290" cy="900118"/>
      </dsp:txXfrm>
    </dsp:sp>
    <dsp:sp modelId="{73E4CCF8-7BE7-45F8-8D35-7061FA7D8AF8}">
      <dsp:nvSpPr>
        <dsp:cNvPr id="0" name=""/>
        <dsp:cNvSpPr/>
      </dsp:nvSpPr>
      <dsp:spPr>
        <a:xfrm>
          <a:off x="936552" y="3075405"/>
          <a:ext cx="4180551" cy="900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Correction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of</a:t>
          </a:r>
          <a:r>
            <a:rPr lang="it-IT" sz="2000" kern="1200" dirty="0" smtClean="0"/>
            <a:t> the r(t) relation </a:t>
          </a:r>
          <a:r>
            <a:rPr lang="it-IT" sz="2000" kern="1200" dirty="0" err="1" smtClean="0"/>
            <a:t>with</a:t>
          </a:r>
          <a:r>
            <a:rPr lang="it-IT" sz="2000" kern="1200" dirty="0" smtClean="0"/>
            <a:t> the </a:t>
          </a:r>
          <a:r>
            <a:rPr lang="it-IT" sz="2000" kern="1200" dirty="0" err="1" smtClean="0"/>
            <a:t>residuals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themselves</a:t>
          </a:r>
          <a:endParaRPr lang="it-IT" sz="2000" kern="1200" dirty="0"/>
        </a:p>
      </dsp:txBody>
      <dsp:txXfrm>
        <a:off x="936552" y="3075405"/>
        <a:ext cx="3283290" cy="900118"/>
      </dsp:txXfrm>
    </dsp:sp>
    <dsp:sp modelId="{3CB47B21-F2DF-4466-BC1A-0AE49F994822}">
      <dsp:nvSpPr>
        <dsp:cNvPr id="0" name=""/>
        <dsp:cNvSpPr/>
      </dsp:nvSpPr>
      <dsp:spPr>
        <a:xfrm>
          <a:off x="1248736" y="4100541"/>
          <a:ext cx="4180551" cy="900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 Best r(t) relation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8736" y="4100541"/>
        <a:ext cx="3283290" cy="900118"/>
      </dsp:txXfrm>
    </dsp:sp>
    <dsp:sp modelId="{7ACDBD7F-1117-4047-B65A-8CD459F345B4}">
      <dsp:nvSpPr>
        <dsp:cNvPr id="0" name=""/>
        <dsp:cNvSpPr/>
      </dsp:nvSpPr>
      <dsp:spPr>
        <a:xfrm>
          <a:off x="3595474" y="657586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600" kern="1200"/>
        </a:p>
      </dsp:txBody>
      <dsp:txXfrm>
        <a:off x="3595474" y="657586"/>
        <a:ext cx="585077" cy="585077"/>
      </dsp:txXfrm>
    </dsp:sp>
    <dsp:sp modelId="{6992E1F6-37D7-4699-BAF5-3AFD1B968DCD}">
      <dsp:nvSpPr>
        <dsp:cNvPr id="0" name=""/>
        <dsp:cNvSpPr/>
      </dsp:nvSpPr>
      <dsp:spPr>
        <a:xfrm>
          <a:off x="3907658" y="1682722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600" kern="1200"/>
        </a:p>
      </dsp:txBody>
      <dsp:txXfrm>
        <a:off x="3907658" y="1682722"/>
        <a:ext cx="585077" cy="585077"/>
      </dsp:txXfrm>
    </dsp:sp>
    <dsp:sp modelId="{8FBA82F2-D621-43E5-A479-8724AB21FF1E}">
      <dsp:nvSpPr>
        <dsp:cNvPr id="0" name=""/>
        <dsp:cNvSpPr/>
      </dsp:nvSpPr>
      <dsp:spPr>
        <a:xfrm>
          <a:off x="4219842" y="2692855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600" kern="1200"/>
        </a:p>
      </dsp:txBody>
      <dsp:txXfrm>
        <a:off x="4219842" y="2692855"/>
        <a:ext cx="585077" cy="585077"/>
      </dsp:txXfrm>
    </dsp:sp>
    <dsp:sp modelId="{3CCA95C5-3E7B-4A26-8168-8BA051AB9467}">
      <dsp:nvSpPr>
        <dsp:cNvPr id="0" name=""/>
        <dsp:cNvSpPr/>
      </dsp:nvSpPr>
      <dsp:spPr>
        <a:xfrm>
          <a:off x="4532026" y="3727992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600" kern="1200"/>
        </a:p>
      </dsp:txBody>
      <dsp:txXfrm>
        <a:off x="4532026" y="3727992"/>
        <a:ext cx="585077" cy="585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E75DC-1C05-487F-B56B-851C43E33F16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A63C3-EA9A-4263-93B3-123FB9B09B8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Sr90 radioattivo, decade beta con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= 0.546 </a:t>
            </a:r>
            <a:r>
              <a:rPr lang="it-IT" dirty="0" err="1" smtClean="0"/>
              <a:t>MeV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9C3-252A-48AE-A914-0451969E4BB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6AFC2-AC94-44D8-A301-A0697A6ABB4F}" type="slidenum">
              <a:rPr lang="en-US"/>
              <a:pPr/>
              <a:t>7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6AFC2-AC94-44D8-A301-A0697A6ABB4F}" type="slidenum">
              <a:rPr lang="en-US"/>
              <a:pPr/>
              <a:t>8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6AFC2-AC94-44D8-A301-A0697A6ABB4F}" type="slidenum">
              <a:rPr lang="en-US"/>
              <a:pPr/>
              <a:t>9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6AFC2-AC94-44D8-A301-A0697A6ABB4F}" type="slidenum">
              <a:rPr lang="en-US"/>
              <a:pPr/>
              <a:t>10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6AFC2-AC94-44D8-A301-A0697A6ABB4F}" type="slidenum">
              <a:rPr lang="en-US"/>
              <a:pPr/>
              <a:t>11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6AFC2-AC94-44D8-A301-A0697A6ABB4F}" type="slidenum">
              <a:rPr lang="en-US"/>
              <a:pPr/>
              <a:t>14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55DA-1F2C-4051-8AE4-673C814D8D42}" type="datetimeFigureOut">
              <a:rPr lang="it-IT" smtClean="0"/>
              <a:pPr/>
              <a:t>15/06/2010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27A4-41A2-4474-A619-8B76BC81201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gif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63689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Final</a:t>
            </a:r>
            <a:r>
              <a:rPr lang="it-IT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it-IT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results</a:t>
            </a:r>
            <a:r>
              <a:rPr lang="it-IT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it-IT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from</a:t>
            </a:r>
            <a:r>
              <a:rPr lang="it-IT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it-IT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Juelich</a:t>
            </a:r>
            <a:r>
              <a:rPr lang="it-IT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it-IT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prototype</a:t>
            </a:r>
            <a:r>
              <a:rPr lang="it-IT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it-IT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measurements</a:t>
            </a:r>
            <a:endParaRPr lang="it-IT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843738" cy="214314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it-IT" sz="30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Susanna Costanza</a:t>
            </a:r>
          </a:p>
          <a:p>
            <a:r>
              <a:rPr lang="it-IT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Pavia Group </a:t>
            </a:r>
          </a:p>
          <a:p>
            <a:endParaRPr lang="it-IT" sz="2400" b="1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it-IT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PANDA </a:t>
            </a:r>
            <a:r>
              <a:rPr lang="it-IT" sz="24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Collaboration</a:t>
            </a:r>
            <a:r>
              <a:rPr lang="it-IT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Meeting</a:t>
            </a:r>
          </a:p>
          <a:p>
            <a:r>
              <a:rPr lang="it-IT" sz="24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Stockholm</a:t>
            </a:r>
            <a:r>
              <a:rPr lang="it-IT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– </a:t>
            </a:r>
            <a:r>
              <a:rPr lang="it-IT" sz="24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June</a:t>
            </a:r>
            <a:r>
              <a:rPr lang="it-IT" sz="2400" b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15, </a:t>
            </a:r>
            <a:r>
              <a:rPr lang="it-IT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2010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47" y="928670"/>
            <a:ext cx="1114425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C:\Users\SUSY\Documents\Università\Dottorato\PANDA\loghi\Infn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696189"/>
            <a:ext cx="1357322" cy="999679"/>
          </a:xfrm>
          <a:prstGeom prst="rect">
            <a:avLst/>
          </a:prstGeom>
          <a:noFill/>
        </p:spPr>
      </p:pic>
      <p:pic>
        <p:nvPicPr>
          <p:cNvPr id="9" name="Picture 3" descr="C:\Users\SUSY\Documents\Università\Dottorato\PANDA\loghi\unip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643578"/>
            <a:ext cx="1143000" cy="1104900"/>
          </a:xfrm>
          <a:prstGeom prst="rect">
            <a:avLst/>
          </a:prstGeom>
          <a:noFill/>
        </p:spPr>
      </p:pic>
      <p:pic>
        <p:nvPicPr>
          <p:cNvPr id="10" name="Picture 4" descr="C:\Users\SUSY\Documents\Università\Dottorato\PANDA\loghi\PandaLogo1_we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950629"/>
            <a:ext cx="2073280" cy="49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Autocalibration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ma 9"/>
          <p:cNvGraphicFramePr/>
          <p:nvPr/>
        </p:nvGraphicFramePr>
        <p:xfrm>
          <a:off x="285720" y="1643050"/>
          <a:ext cx="542928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4315" y="714356"/>
            <a:ext cx="8215370" cy="78581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AIM:</a:t>
            </a:r>
          </a:p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precision knowledge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r(t) relation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perform a good track fitting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5289" y="2357430"/>
            <a:ext cx="395730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po 13"/>
          <p:cNvGrpSpPr/>
          <p:nvPr/>
        </p:nvGrpSpPr>
        <p:grpSpPr>
          <a:xfrm>
            <a:off x="6000760" y="3100386"/>
            <a:ext cx="2571767" cy="900118"/>
            <a:chOff x="0" y="0"/>
            <a:chExt cx="4180551" cy="90011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ettangolo arrotondato 14"/>
            <p:cNvSpPr/>
            <p:nvPr/>
          </p:nvSpPr>
          <p:spPr>
            <a:xfrm>
              <a:off x="0" y="0"/>
              <a:ext cx="4180551" cy="90011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26364" y="26364"/>
              <a:ext cx="4067090" cy="847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err="1" smtClean="0"/>
                <a:t>Check</a:t>
              </a:r>
              <a:r>
                <a:rPr lang="it-IT" sz="2000" kern="1200" dirty="0" smtClean="0"/>
                <a:t> </a:t>
              </a:r>
              <a:r>
                <a:rPr lang="it-IT" sz="2000" kern="1200" dirty="0" err="1" smtClean="0"/>
                <a:t>of</a:t>
              </a:r>
              <a:r>
                <a:rPr lang="it-IT" sz="2000" kern="1200" dirty="0" smtClean="0"/>
                <a:t> the </a:t>
              </a:r>
              <a:r>
                <a:rPr lang="it-IT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mean</a:t>
              </a:r>
              <a:r>
                <a:rPr lang="it-IT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square</a:t>
              </a:r>
              <a:r>
                <a:rPr lang="it-IT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correction</a:t>
              </a:r>
              <a:endParaRPr lang="it-I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5500694" y="5572140"/>
            <a:ext cx="3429024" cy="7143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Deviations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MISCALIBRATION!!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ccia angolare in su 20"/>
          <p:cNvSpPr/>
          <p:nvPr/>
        </p:nvSpPr>
        <p:spPr>
          <a:xfrm rot="16200000">
            <a:off x="6161495" y="1696627"/>
            <a:ext cx="1071571" cy="1250165"/>
          </a:xfrm>
          <a:prstGeom prst="bentUp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ngolare in su 22"/>
          <p:cNvSpPr/>
          <p:nvPr/>
        </p:nvSpPr>
        <p:spPr>
          <a:xfrm>
            <a:off x="6385333" y="4107661"/>
            <a:ext cx="1071571" cy="1250165"/>
          </a:xfrm>
          <a:prstGeom prst="bentUp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uppo 24"/>
          <p:cNvGrpSpPr/>
          <p:nvPr/>
        </p:nvGrpSpPr>
        <p:grpSpPr>
          <a:xfrm>
            <a:off x="214282" y="1571612"/>
            <a:ext cx="5572164" cy="4071966"/>
            <a:chOff x="214282" y="1571612"/>
            <a:chExt cx="5572164" cy="4071966"/>
          </a:xfrm>
        </p:grpSpPr>
        <p:sp>
          <p:nvSpPr>
            <p:cNvPr id="26" name="Rettangolo 25"/>
            <p:cNvSpPr/>
            <p:nvPr/>
          </p:nvSpPr>
          <p:spPr>
            <a:xfrm>
              <a:off x="214282" y="1571612"/>
              <a:ext cx="5572164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1472" y="1905011"/>
              <a:ext cx="4837970" cy="3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43240" y="2214554"/>
              <a:ext cx="17430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9EC371-55BD-46CF-8D8B-852D391B7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CDBD7F-1117-4047-B65A-8CD459F34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C4D3A3E-CF4B-4CE2-A368-E3272744D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92E1F6-37D7-4699-BAF5-3AFD1B968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BD3A78-6159-4313-A096-3BA46F75B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BA82F2-D621-43E5-A479-8724AB21F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E4CCF8-7BE7-45F8-8D35-7061FA7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CCA95C5-3E7B-4A26-8168-8BA051AB9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CB47B21-F2DF-4466-BC1A-0AE49F994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20" grpId="0" animBg="1"/>
      <p:bldP spid="20" grpId="1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Autocalibration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(II)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714356"/>
            <a:ext cx="5100003" cy="360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071810"/>
            <a:ext cx="5101200" cy="360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Connettore 1 8"/>
          <p:cNvCxnSpPr/>
          <p:nvPr/>
        </p:nvCxnSpPr>
        <p:spPr>
          <a:xfrm>
            <a:off x="571472" y="2285992"/>
            <a:ext cx="48577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71472" y="2500306"/>
            <a:ext cx="48577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613013" cy="557216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57200" y="-285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Mean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residuals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distribution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000760" y="1643050"/>
            <a:ext cx="1643074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000760" y="2571744"/>
            <a:ext cx="1643074" cy="85725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12.2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176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57200" y="-285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Mean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spatial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resolution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 descr="C:\Users\SUSY\Desktop\Stoccolma\resol_bias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876" y="1500174"/>
            <a:ext cx="7116248" cy="507209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78695" y="642918"/>
            <a:ext cx="6786611" cy="78581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The mean value of the residuals is in agreement with the resolution curve of a single tube</a:t>
            </a:r>
          </a:p>
        </p:txBody>
      </p:sp>
      <p:pic>
        <p:nvPicPr>
          <p:cNvPr id="92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429024" cy="32028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Rettangolo arrotondato 10"/>
          <p:cNvSpPr/>
          <p:nvPr/>
        </p:nvSpPr>
        <p:spPr>
          <a:xfrm rot="19365683">
            <a:off x="3147607" y="3454996"/>
            <a:ext cx="3001236" cy="78947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“BIASED”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000892" y="2000240"/>
            <a:ext cx="1071570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714876" y="4786322"/>
            <a:ext cx="357190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tube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30"/>
          <p:cNvSpPr>
            <a:spLocks noGrp="1"/>
          </p:cNvSpPr>
          <p:nvPr>
            <p:ph idx="1"/>
          </p:nvPr>
        </p:nvSpPr>
        <p:spPr>
          <a:xfrm>
            <a:off x="142844" y="760425"/>
            <a:ext cx="8429684" cy="1168377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it-IT" sz="1800" dirty="0" err="1" smtClean="0">
                <a:sym typeface="Wingdings" pitchFamily="2" charset="2"/>
              </a:rPr>
              <a:t>Tracks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with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i="1" dirty="0" smtClean="0">
                <a:sym typeface="Wingdings" pitchFamily="2" charset="2"/>
              </a:rPr>
              <a:t>N</a:t>
            </a:r>
            <a:r>
              <a:rPr lang="it-IT" sz="1800" dirty="0" smtClean="0">
                <a:sym typeface="Wingdings" pitchFamily="2" charset="2"/>
              </a:rPr>
              <a:t> &gt; 16 </a:t>
            </a:r>
            <a:r>
              <a:rPr lang="it-IT" sz="1800" dirty="0" err="1" smtClean="0">
                <a:sym typeface="Wingdings" pitchFamily="2" charset="2"/>
              </a:rPr>
              <a:t>hits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selected</a:t>
            </a:r>
            <a:r>
              <a:rPr lang="it-IT" sz="1800" dirty="0" smtClean="0">
                <a:sym typeface="Wingdings" pitchFamily="2" charset="2"/>
              </a:rPr>
              <a:t> and </a:t>
            </a:r>
            <a:r>
              <a:rPr lang="it-IT" sz="1800" dirty="0" err="1" smtClean="0">
                <a:sym typeface="Wingdings" pitchFamily="2" charset="2"/>
              </a:rPr>
              <a:t>fitted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with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i="1" dirty="0" smtClean="0">
                <a:sym typeface="Wingdings" pitchFamily="2" charset="2"/>
              </a:rPr>
              <a:t>N</a:t>
            </a:r>
            <a:r>
              <a:rPr lang="it-IT" sz="1800" dirty="0" smtClean="0">
                <a:sym typeface="Wingdings" pitchFamily="2" charset="2"/>
              </a:rPr>
              <a:t>-1 </a:t>
            </a:r>
            <a:r>
              <a:rPr lang="it-IT" sz="1800" dirty="0" err="1" smtClean="0">
                <a:sym typeface="Wingdings" pitchFamily="2" charset="2"/>
              </a:rPr>
              <a:t>space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points</a:t>
            </a: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3"/>
              </a:buBlip>
            </a:pPr>
            <a:r>
              <a:rPr lang="it-IT" sz="1800" dirty="0" err="1" smtClean="0">
                <a:sym typeface="Wingdings" pitchFamily="2" charset="2"/>
              </a:rPr>
              <a:t>Residuals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of</a:t>
            </a:r>
            <a:r>
              <a:rPr lang="it-IT" sz="1800" dirty="0" smtClean="0">
                <a:sym typeface="Wingdings" pitchFamily="2" charset="2"/>
              </a:rPr>
              <a:t> the </a:t>
            </a:r>
            <a:r>
              <a:rPr lang="it-IT" sz="1800" dirty="0" err="1" smtClean="0">
                <a:sym typeface="Wingdings" pitchFamily="2" charset="2"/>
              </a:rPr>
              <a:t>excluded</a:t>
            </a:r>
            <a:r>
              <a:rPr lang="it-IT" sz="1800" dirty="0" smtClean="0">
                <a:sym typeface="Wingdings" pitchFamily="2" charset="2"/>
              </a:rPr>
              <a:t> tube </a:t>
            </a:r>
            <a:r>
              <a:rPr lang="it-IT" sz="1800" i="1" dirty="0" smtClean="0">
                <a:sym typeface="Wingdings" pitchFamily="2" charset="2"/>
              </a:rPr>
              <a:t>vs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drift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distance</a:t>
            </a:r>
            <a:r>
              <a:rPr lang="it-IT" sz="18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it-IT" sz="1800" dirty="0" smtClean="0">
                <a:sym typeface="Wingdings" pitchFamily="2" charset="2"/>
              </a:rPr>
              <a:t>	 </a:t>
            </a:r>
            <a:r>
              <a:rPr lang="it-IT" sz="1800" dirty="0" err="1" smtClean="0">
                <a:sym typeface="Wingdings" pitchFamily="2" charset="2"/>
              </a:rPr>
              <a:t>convolution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of</a:t>
            </a:r>
            <a:r>
              <a:rPr lang="it-IT" sz="1800" dirty="0" smtClean="0">
                <a:sym typeface="Wingdings" pitchFamily="2" charset="2"/>
              </a:rPr>
              <a:t> the tube </a:t>
            </a:r>
            <a:r>
              <a:rPr lang="it-IT" sz="1800" dirty="0" err="1" smtClean="0">
                <a:sym typeface="Wingdings" pitchFamily="2" charset="2"/>
              </a:rPr>
              <a:t>resolution</a:t>
            </a:r>
            <a:r>
              <a:rPr lang="it-IT" sz="1800" dirty="0" smtClean="0">
                <a:sym typeface="Wingdings" pitchFamily="2" charset="2"/>
              </a:rPr>
              <a:t> &amp; </a:t>
            </a:r>
            <a:r>
              <a:rPr lang="it-IT" sz="1800" dirty="0" err="1" smtClean="0">
                <a:sym typeface="Wingdings" pitchFamily="2" charset="2"/>
              </a:rPr>
              <a:t>track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extrapolation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errors</a:t>
            </a:r>
            <a:r>
              <a:rPr lang="it-IT" sz="1800" dirty="0" smtClean="0">
                <a:sym typeface="Wingdings" pitchFamily="2" charset="2"/>
              </a:rPr>
              <a:t> due </a:t>
            </a:r>
            <a:r>
              <a:rPr lang="it-IT" sz="1800" dirty="0" err="1" smtClean="0">
                <a:sym typeface="Wingdings" pitchFamily="2" charset="2"/>
              </a:rPr>
              <a:t>to</a:t>
            </a:r>
            <a:r>
              <a:rPr lang="it-IT" sz="1800" dirty="0" smtClean="0">
                <a:sym typeface="Wingdings" pitchFamily="2" charset="2"/>
              </a:rPr>
              <a:t> the </a:t>
            </a:r>
            <a:r>
              <a:rPr lang="it-IT" sz="1800" dirty="0" err="1" smtClean="0">
                <a:sym typeface="Wingdings" pitchFamily="2" charset="2"/>
              </a:rPr>
              <a:t>fit</a:t>
            </a:r>
            <a:endParaRPr lang="it-IT" sz="1800" dirty="0" smtClean="0">
              <a:sym typeface="Wingdings" pitchFamily="2" charset="2"/>
            </a:endParaRPr>
          </a:p>
          <a:p>
            <a:pPr>
              <a:buNone/>
            </a:pPr>
            <a:endParaRPr lang="it-IT" sz="1800" dirty="0" smtClean="0">
              <a:sym typeface="Wingdings" pitchFamily="2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99660"/>
            <a:ext cx="4286280" cy="409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30"/>
          <p:cNvSpPr txBox="1">
            <a:spLocks/>
          </p:cNvSpPr>
          <p:nvPr/>
        </p:nvSpPr>
        <p:spPr>
          <a:xfrm>
            <a:off x="4429124" y="1928802"/>
            <a:ext cx="4572032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dirty="0" err="1" smtClean="0">
                <a:sym typeface="Wingdings" pitchFamily="2" charset="2"/>
              </a:rPr>
              <a:t>Residuals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distribution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sliced</a:t>
            </a:r>
            <a:r>
              <a:rPr lang="it-IT" dirty="0" smtClean="0">
                <a:sym typeface="Wingdings" pitchFamily="2" charset="2"/>
              </a:rPr>
              <a:t> in 10 </a:t>
            </a:r>
            <a:r>
              <a:rPr lang="it-IT" dirty="0" err="1" smtClean="0">
                <a:sym typeface="Wingdings" pitchFamily="2" charset="2"/>
              </a:rPr>
              <a:t>intervals</a:t>
            </a:r>
            <a:r>
              <a:rPr lang="it-IT" dirty="0" smtClean="0">
                <a:sym typeface="Wingdings" pitchFamily="2" charset="2"/>
              </a:rPr>
              <a:t> and </a:t>
            </a:r>
            <a:r>
              <a:rPr lang="it-IT" dirty="0" err="1" smtClean="0">
                <a:sym typeface="Wingdings" pitchFamily="2" charset="2"/>
              </a:rPr>
              <a:t>fitted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with</a:t>
            </a:r>
            <a:r>
              <a:rPr lang="it-IT" dirty="0" smtClean="0">
                <a:sym typeface="Wingdings" pitchFamily="2" charset="2"/>
              </a:rPr>
              <a:t> 2 Gauss </a:t>
            </a:r>
            <a:r>
              <a:rPr lang="it-IT" dirty="0" err="1" smtClean="0">
                <a:sym typeface="Wingdings" pitchFamily="2" charset="2"/>
              </a:rPr>
              <a:t>functions</a:t>
            </a:r>
            <a:r>
              <a:rPr lang="it-IT" dirty="0" smtClean="0">
                <a:sym typeface="Wingdings" pitchFamily="2" charset="2"/>
              </a:rPr>
              <a:t>  </a:t>
            </a:r>
            <a:r>
              <a:rPr lang="it-IT" i="1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it-IT" i="1" baseline="-25000" dirty="0" err="1" smtClean="0">
                <a:latin typeface="+mj-lt"/>
                <a:sym typeface="Wingdings" pitchFamily="2" charset="2"/>
              </a:rPr>
              <a:t>G</a:t>
            </a:r>
            <a:endParaRPr lang="it-IT" i="1" baseline="-2500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dirty="0" err="1" smtClean="0">
                <a:sym typeface="Wingdings" pitchFamily="2" charset="2"/>
              </a:rPr>
              <a:t>Computed</a:t>
            </a:r>
            <a:r>
              <a:rPr lang="it-IT" dirty="0" smtClean="0">
                <a:sym typeface="Wingdings" pitchFamily="2" charset="2"/>
              </a:rPr>
              <a:t> the </a:t>
            </a:r>
            <a:r>
              <a:rPr lang="it-IT" dirty="0" err="1" smtClean="0">
                <a:sym typeface="Wingdings" pitchFamily="2" charset="2"/>
              </a:rPr>
              <a:t>error</a:t>
            </a:r>
            <a:r>
              <a:rPr lang="it-IT" dirty="0" smtClean="0">
                <a:sym typeface="Wingdings" pitchFamily="2" charset="2"/>
              </a:rPr>
              <a:t> on the </a:t>
            </a:r>
            <a:r>
              <a:rPr lang="it-IT" dirty="0" err="1" smtClean="0">
                <a:sym typeface="Wingdings" pitchFamily="2" charset="2"/>
              </a:rPr>
              <a:t>distance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of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each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track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point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to</a:t>
            </a:r>
            <a:r>
              <a:rPr lang="it-IT" dirty="0" smtClean="0">
                <a:sym typeface="Wingdings" pitchFamily="2" charset="2"/>
              </a:rPr>
              <a:t> the best </a:t>
            </a:r>
            <a:r>
              <a:rPr lang="it-IT" dirty="0" err="1" smtClean="0">
                <a:sym typeface="Wingdings" pitchFamily="2" charset="2"/>
              </a:rPr>
              <a:t>fit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line</a:t>
            </a:r>
            <a:r>
              <a:rPr lang="it-IT" dirty="0" smtClean="0">
                <a:sym typeface="Wingdings" pitchFamily="2" charset="2"/>
              </a:rPr>
              <a:t>, due </a:t>
            </a:r>
            <a:r>
              <a:rPr lang="it-IT" dirty="0" err="1" smtClean="0">
                <a:sym typeface="Wingdings" pitchFamily="2" charset="2"/>
              </a:rPr>
              <a:t>to</a:t>
            </a:r>
            <a:r>
              <a:rPr lang="it-IT" dirty="0" smtClean="0">
                <a:sym typeface="Wingdings" pitchFamily="2" charset="2"/>
              </a:rPr>
              <a:t> the </a:t>
            </a:r>
            <a:r>
              <a:rPr lang="it-IT" dirty="0" err="1" smtClean="0">
                <a:sym typeface="Wingdings" pitchFamily="2" charset="2"/>
              </a:rPr>
              <a:t>fit</a:t>
            </a:r>
            <a:endParaRPr lang="it-IT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	</a:t>
            </a:r>
            <a:r>
              <a:rPr lang="it-IT" dirty="0" smtClean="0">
                <a:sym typeface="Wingdings" pitchFamily="2" charset="2"/>
              </a:rPr>
              <a:t>	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covariance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matrix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			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given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by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Minuit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in the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refit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</a:pPr>
            <a:endParaRPr lang="it-IT" dirty="0" smtClean="0"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it-IT" dirty="0" smtClean="0">
                <a:sym typeface="Wingdings" pitchFamily="2" charset="2"/>
              </a:rPr>
              <a:t>			</a:t>
            </a:r>
            <a:r>
              <a:rPr lang="it-IT" dirty="0" err="1" smtClean="0">
                <a:sym typeface="Wingdings" pitchFamily="2" charset="2"/>
              </a:rPr>
              <a:t>correlation</a:t>
            </a:r>
            <a:r>
              <a:rPr lang="it-IT" dirty="0" smtClean="0">
                <a:sym typeface="Wingdings" pitchFamily="2" charset="2"/>
              </a:rPr>
              <a:t>  </a:t>
            </a:r>
            <a:r>
              <a:rPr lang="it-IT" i="1" dirty="0" smtClean="0">
                <a:sym typeface="Wingdings" pitchFamily="2" charset="2"/>
              </a:rPr>
              <a:t>a</a:t>
            </a:r>
            <a:r>
              <a:rPr lang="it-IT" dirty="0" smtClean="0">
                <a:sym typeface="Wingdings" pitchFamily="2" charset="2"/>
              </a:rPr>
              <a:t> – </a:t>
            </a:r>
            <a:r>
              <a:rPr lang="it-IT" i="1" dirty="0" smtClean="0">
                <a:sym typeface="Wingdings" pitchFamily="2" charset="2"/>
              </a:rPr>
              <a:t>b </a:t>
            </a:r>
          </a:p>
          <a:p>
            <a:pPr marL="800100" lvl="1" indent="-342900">
              <a:spcBef>
                <a:spcPct val="20000"/>
              </a:spcBef>
            </a:pPr>
            <a:endParaRPr lang="it-IT" i="1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i="1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it-IT" i="1" baseline="30000" dirty="0" smtClean="0">
                <a:latin typeface="Symbol" pitchFamily="18" charset="2"/>
                <a:sym typeface="Wingdings" pitchFamily="2" charset="2"/>
              </a:rPr>
              <a:t>2</a:t>
            </a:r>
            <a:r>
              <a:rPr lang="it-IT" i="1" baseline="-25000" dirty="0" smtClean="0">
                <a:sym typeface="Wingdings" pitchFamily="2" charset="2"/>
              </a:rPr>
              <a:t>resol</a:t>
            </a:r>
            <a:r>
              <a:rPr lang="it-IT" i="1" dirty="0" smtClean="0"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= </a:t>
            </a:r>
            <a:r>
              <a:rPr lang="it-IT" i="1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it-IT" i="1" baseline="30000" dirty="0" smtClean="0">
                <a:sym typeface="Wingdings" pitchFamily="2" charset="2"/>
              </a:rPr>
              <a:t>2</a:t>
            </a:r>
            <a:r>
              <a:rPr lang="it-IT" i="1" baseline="-25000" dirty="0" smtClean="0">
                <a:sym typeface="Wingdings" pitchFamily="2" charset="2"/>
              </a:rPr>
              <a:t>G</a:t>
            </a:r>
            <a:r>
              <a:rPr lang="it-IT" i="1" dirty="0" smtClean="0">
                <a:sym typeface="Wingdings" pitchFamily="2" charset="2"/>
              </a:rPr>
              <a:t> </a:t>
            </a:r>
            <a:r>
              <a:rPr lang="it-IT" i="1" dirty="0" smtClean="0">
                <a:sym typeface="Wingdings" pitchFamily="2" charset="2"/>
              </a:rPr>
              <a:t>– </a:t>
            </a:r>
            <a:r>
              <a:rPr lang="it-IT" i="1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it-IT" i="1" baseline="30000" dirty="0" smtClean="0">
                <a:sym typeface="Wingdings" pitchFamily="2" charset="2"/>
              </a:rPr>
              <a:t>2</a:t>
            </a:r>
            <a:r>
              <a:rPr lang="it-IT" i="1" baseline="-25000" dirty="0" smtClean="0">
                <a:sym typeface="Wingdings" pitchFamily="2" charset="2"/>
              </a:rPr>
              <a:t>d</a:t>
            </a:r>
            <a:endParaRPr kumimoji="0" lang="it-IT" sz="18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57579"/>
            <a:ext cx="4364188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357694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5384589"/>
            <a:ext cx="857256" cy="3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57200" y="-285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Single tube </a:t>
            </a:r>
            <a:r>
              <a:rPr kumimoji="0" lang="it-I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resolution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(II)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741254" y="1071546"/>
            <a:ext cx="7661492" cy="5248291"/>
            <a:chOff x="741254" y="1071546"/>
            <a:chExt cx="7661492" cy="524829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1254" y="1071546"/>
              <a:ext cx="7661492" cy="5248291"/>
            </a:xfrm>
            <a:prstGeom prst="rect">
              <a:avLst/>
            </a:prstGeom>
            <a:ln w="28575">
              <a:solidFill>
                <a:srgbClr val="FF00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ttangolo 9"/>
            <p:cNvSpPr/>
            <p:nvPr/>
          </p:nvSpPr>
          <p:spPr>
            <a:xfrm>
              <a:off x="6000760" y="1357298"/>
              <a:ext cx="2286016" cy="142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6" name="Picture 3" descr="C:\Users\SUSY\Desktop\Stoccolma\resol_bias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14356"/>
            <a:ext cx="4410069" cy="3143272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42918"/>
            <a:ext cx="3904584" cy="364333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it-IT" sz="36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Invariant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 -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SUSY\Desktop\Stoccolma\etac\EtacJuelichEn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857232"/>
            <a:ext cx="5072098" cy="5817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ttangolo arrotondato 16"/>
          <p:cNvSpPr/>
          <p:nvPr/>
        </p:nvSpPr>
        <p:spPr>
          <a:xfrm>
            <a:off x="5143504" y="2285992"/>
            <a:ext cx="1643074" cy="10715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Resolution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Prototype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it-IT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pPr algn="ctr"/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1.57%</a:t>
            </a: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2571736" y="2285992"/>
            <a:ext cx="1714512" cy="107157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Resolution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COSY-TOF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it-IT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it-IT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1.2%</a:t>
            </a:r>
            <a:endParaRPr lang="it-IT" sz="2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15206" y="5930318"/>
            <a:ext cx="17859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err="1" smtClean="0"/>
              <a:t>For</a:t>
            </a:r>
            <a:r>
              <a:rPr lang="it-IT" sz="1500" dirty="0" smtClean="0"/>
              <a:t> </a:t>
            </a:r>
            <a:r>
              <a:rPr lang="it-IT" sz="1500" dirty="0" err="1" smtClean="0"/>
              <a:t>details</a:t>
            </a:r>
            <a:r>
              <a:rPr lang="it-IT" sz="1500" dirty="0" smtClean="0"/>
              <a:t>:</a:t>
            </a:r>
          </a:p>
          <a:p>
            <a:r>
              <a:rPr lang="it-IT" sz="1500" dirty="0" err="1" smtClean="0"/>
              <a:t>See</a:t>
            </a:r>
            <a:r>
              <a:rPr lang="it-IT" sz="1500" dirty="0" smtClean="0"/>
              <a:t> talk in </a:t>
            </a:r>
            <a:r>
              <a:rPr lang="it-IT" sz="1500" dirty="0" err="1" smtClean="0"/>
              <a:t>Computing</a:t>
            </a:r>
            <a:r>
              <a:rPr lang="it-IT" sz="1500" dirty="0" smtClean="0"/>
              <a:t> </a:t>
            </a:r>
            <a:r>
              <a:rPr lang="it-IT" sz="1500" dirty="0" err="1" smtClean="0"/>
              <a:t>Session</a:t>
            </a:r>
            <a:endParaRPr lang="it-IT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Outlook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71514" y="928670"/>
            <a:ext cx="7472386" cy="4525963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it-IT" sz="1800" dirty="0" err="1" smtClean="0"/>
              <a:t>Isochrone</a:t>
            </a:r>
            <a:r>
              <a:rPr lang="it-IT" sz="1800" dirty="0" smtClean="0"/>
              <a:t> </a:t>
            </a:r>
            <a:r>
              <a:rPr lang="it-IT" sz="1800" dirty="0" err="1" smtClean="0"/>
              <a:t>calibration</a:t>
            </a:r>
            <a:r>
              <a:rPr lang="it-IT" sz="1800" dirty="0" smtClean="0"/>
              <a:t> </a:t>
            </a:r>
            <a:r>
              <a:rPr lang="it-IT" sz="1800" dirty="0" err="1" smtClean="0"/>
              <a:t>from</a:t>
            </a:r>
            <a:r>
              <a:rPr lang="it-IT" sz="1800" dirty="0" smtClean="0"/>
              <a:t> TDC </a:t>
            </a:r>
            <a:r>
              <a:rPr lang="it-IT" sz="1800" dirty="0" err="1" smtClean="0"/>
              <a:t>spectra</a:t>
            </a:r>
            <a:endParaRPr lang="it-IT" sz="1800" dirty="0" smtClean="0"/>
          </a:p>
          <a:p>
            <a:pPr algn="just">
              <a:buBlip>
                <a:blip r:embed="rId2"/>
              </a:buBlip>
            </a:pPr>
            <a:r>
              <a:rPr lang="it-IT" sz="1800" dirty="0" err="1" smtClean="0"/>
              <a:t>Track</a:t>
            </a:r>
            <a:r>
              <a:rPr lang="it-IT" sz="1800" dirty="0" smtClean="0"/>
              <a:t> </a:t>
            </a:r>
            <a:r>
              <a:rPr lang="it-IT" sz="1800" dirty="0" err="1" smtClean="0"/>
              <a:t>reconstruction</a:t>
            </a:r>
            <a:r>
              <a:rPr lang="it-IT" sz="1800" dirty="0" smtClean="0"/>
              <a:t> </a:t>
            </a:r>
            <a:r>
              <a:rPr lang="it-IT" sz="1800" dirty="0" err="1" smtClean="0">
                <a:sym typeface="Wingdings" pitchFamily="2" charset="2"/>
              </a:rPr>
              <a:t>implemented</a:t>
            </a:r>
            <a:r>
              <a:rPr lang="it-IT" sz="1800" dirty="0" smtClean="0">
                <a:sym typeface="Wingdings" pitchFamily="2" charset="2"/>
              </a:rPr>
              <a:t> </a:t>
            </a:r>
          </a:p>
          <a:p>
            <a:pPr algn="just">
              <a:buBlip>
                <a:blip r:embed="rId2"/>
              </a:buBlip>
            </a:pPr>
            <a:r>
              <a:rPr lang="it-IT" sz="1800" dirty="0" err="1" smtClean="0">
                <a:sym typeface="Wingdings" pitchFamily="2" charset="2"/>
              </a:rPr>
              <a:t>Autocalibration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implemented</a:t>
            </a:r>
            <a:endParaRPr lang="it-IT" sz="1800" dirty="0" smtClean="0">
              <a:sym typeface="Wingdings" pitchFamily="2" charset="2"/>
            </a:endParaRPr>
          </a:p>
          <a:p>
            <a:pPr algn="just">
              <a:buBlip>
                <a:blip r:embed="rId2"/>
              </a:buBlip>
            </a:pPr>
            <a:r>
              <a:rPr lang="it-IT" sz="1800" dirty="0" smtClean="0">
                <a:sym typeface="Wingdings" pitchFamily="2" charset="2"/>
              </a:rPr>
              <a:t>Single tube </a:t>
            </a:r>
            <a:r>
              <a:rPr lang="it-IT" sz="1800" dirty="0" err="1" smtClean="0">
                <a:sym typeface="Wingdings" pitchFamily="2" charset="2"/>
              </a:rPr>
              <a:t>mean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resolution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of</a:t>
            </a:r>
            <a:r>
              <a:rPr lang="it-IT" sz="1800" dirty="0" smtClean="0">
                <a:sym typeface="Wingdings" pitchFamily="2" charset="2"/>
              </a:rPr>
              <a:t> ~ 175 </a:t>
            </a:r>
            <a:r>
              <a:rPr lang="it-IT" sz="18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it-IT" sz="1800" dirty="0" smtClean="0">
                <a:sym typeface="Wingdings" pitchFamily="2" charset="2"/>
              </a:rPr>
              <a:t>m</a:t>
            </a:r>
          </a:p>
          <a:p>
            <a:pPr lvl="1" algn="just">
              <a:buBlip>
                <a:blip r:embed="rId2"/>
              </a:buBlip>
            </a:pPr>
            <a:r>
              <a:rPr lang="it-IT" sz="1800" dirty="0" err="1" smtClean="0">
                <a:sym typeface="Wingdings" pitchFamily="2" charset="2"/>
              </a:rPr>
              <a:t>With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non-dedicated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time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resolution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readout</a:t>
            </a:r>
            <a:r>
              <a:rPr lang="it-IT" sz="1800" dirty="0" smtClean="0">
                <a:sym typeface="Wingdings" pitchFamily="2" charset="2"/>
              </a:rPr>
              <a:t> (CMP16)</a:t>
            </a:r>
          </a:p>
          <a:p>
            <a:pPr lvl="1" algn="just"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 algn="just">
              <a:buBlip>
                <a:blip r:embed="rId2"/>
              </a:buBlip>
            </a:pPr>
            <a:r>
              <a:rPr lang="it-IT" sz="1800" dirty="0" err="1" smtClean="0">
                <a:sym typeface="Wingdings" pitchFamily="2" charset="2"/>
              </a:rPr>
              <a:t>Track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length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correction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to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be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used</a:t>
            </a:r>
            <a:r>
              <a:rPr lang="it-IT" sz="1800" dirty="0" smtClean="0">
                <a:sym typeface="Wingdings" pitchFamily="2" charset="2"/>
              </a:rPr>
              <a:t> in </a:t>
            </a:r>
            <a:r>
              <a:rPr lang="it-IT" sz="1800" i="1" dirty="0" err="1" smtClean="0">
                <a:sym typeface="Wingdings" pitchFamily="2" charset="2"/>
              </a:rPr>
              <a:t>dE</a:t>
            </a:r>
            <a:r>
              <a:rPr lang="it-IT" sz="1800" i="1" dirty="0" smtClean="0">
                <a:sym typeface="Wingdings" pitchFamily="2" charset="2"/>
              </a:rPr>
              <a:t>/</a:t>
            </a:r>
            <a:r>
              <a:rPr lang="it-IT" sz="1800" i="1" dirty="0" err="1" smtClean="0">
                <a:sym typeface="Wingdings" pitchFamily="2" charset="2"/>
              </a:rPr>
              <a:t>dx</a:t>
            </a:r>
            <a:r>
              <a:rPr lang="it-IT" sz="1800" i="1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analyses</a:t>
            </a:r>
            <a:endParaRPr lang="it-IT" sz="1800" dirty="0" smtClean="0">
              <a:sym typeface="Wingdings" pitchFamily="2" charset="2"/>
            </a:endParaRPr>
          </a:p>
          <a:p>
            <a:pPr algn="just">
              <a:buBlip>
                <a:blip r:embed="rId2"/>
              </a:buBlip>
            </a:pPr>
            <a:r>
              <a:rPr lang="it-IT" sz="1800" dirty="0" smtClean="0">
                <a:sym typeface="Wingdings" pitchFamily="2" charset="2"/>
              </a:rPr>
              <a:t>Set up the QDC </a:t>
            </a:r>
            <a:r>
              <a:rPr lang="it-IT" sz="1800" dirty="0" err="1" smtClean="0">
                <a:sym typeface="Wingdings" pitchFamily="2" charset="2"/>
              </a:rPr>
              <a:t>analyses</a:t>
            </a: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it-IT" sz="1800" dirty="0" err="1" smtClean="0"/>
              <a:t>Determine</a:t>
            </a:r>
            <a:r>
              <a:rPr lang="it-IT" sz="1800" dirty="0" smtClean="0"/>
              <a:t> the </a:t>
            </a:r>
            <a:r>
              <a:rPr lang="it-IT" sz="1800" i="1" dirty="0" err="1" smtClean="0"/>
              <a:t>dE</a:t>
            </a:r>
            <a:r>
              <a:rPr lang="it-IT" sz="1800" i="1" dirty="0" smtClean="0"/>
              <a:t>/</a:t>
            </a:r>
            <a:r>
              <a:rPr lang="it-IT" sz="1800" i="1" dirty="0" err="1" smtClean="0"/>
              <a:t>dx</a:t>
            </a:r>
            <a:r>
              <a:rPr lang="it-IT" sz="1800" dirty="0" smtClean="0"/>
              <a:t> </a:t>
            </a:r>
            <a:r>
              <a:rPr lang="it-IT" sz="1800" dirty="0" err="1" smtClean="0"/>
              <a:t>resolution</a:t>
            </a:r>
            <a:endParaRPr lang="it-IT" sz="1800" dirty="0" smtClean="0"/>
          </a:p>
          <a:p>
            <a:pPr>
              <a:buBlip>
                <a:blip r:embed="rId2"/>
              </a:buBlip>
            </a:pPr>
            <a:r>
              <a:rPr lang="it-IT" sz="1800" dirty="0" smtClean="0"/>
              <a:t>Compare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data </a:t>
            </a:r>
            <a:r>
              <a:rPr lang="it-IT" sz="1800" dirty="0" err="1" smtClean="0"/>
              <a:t>sets</a:t>
            </a:r>
            <a:endParaRPr lang="it-IT" sz="1800" dirty="0" smtClean="0"/>
          </a:p>
          <a:p>
            <a:pPr>
              <a:buBlip>
                <a:blip r:embed="rId2"/>
              </a:buBlip>
            </a:pPr>
            <a:r>
              <a:rPr lang="it-IT" sz="1800" dirty="0" err="1" smtClean="0"/>
              <a:t>Comparison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experimental</a:t>
            </a:r>
            <a:r>
              <a:rPr lang="it-IT" sz="1800" dirty="0" smtClean="0"/>
              <a:t> </a:t>
            </a:r>
            <a:r>
              <a:rPr lang="it-IT" sz="1800" dirty="0" err="1" smtClean="0"/>
              <a:t>results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simulations</a:t>
            </a:r>
            <a:endParaRPr lang="it-IT" sz="1800" dirty="0" smtClean="0"/>
          </a:p>
          <a:p>
            <a:pPr algn="just">
              <a:buNone/>
            </a:pPr>
            <a:endParaRPr lang="it-IT" sz="1800" dirty="0" smtClean="0"/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2478881" y="5572144"/>
            <a:ext cx="4186238" cy="11430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Thank</a:t>
            </a:r>
            <a:r>
              <a:rPr kumimoji="0" lang="it-IT" sz="4400" b="1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400" b="1" i="0" u="none" strike="noStrike" kern="1200" cap="none" spc="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it-IT" sz="4400" b="1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it-IT" sz="44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72008"/>
            <a:ext cx="1114425" cy="1104900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it-IT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it-IT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21484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it-IT" sz="2000" dirty="0" err="1" smtClean="0"/>
              <a:t>Description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experimental</a:t>
            </a:r>
            <a:r>
              <a:rPr lang="it-IT" sz="2000" dirty="0" smtClean="0"/>
              <a:t> </a:t>
            </a:r>
            <a:r>
              <a:rPr lang="it-IT" sz="2000" dirty="0" err="1" smtClean="0"/>
              <a:t>setup</a:t>
            </a:r>
            <a:endParaRPr lang="it-IT" sz="2000" dirty="0" smtClean="0"/>
          </a:p>
          <a:p>
            <a:pPr>
              <a:buBlip>
                <a:blip r:embed="rId2"/>
              </a:buBlip>
            </a:pPr>
            <a:r>
              <a:rPr lang="it-IT" sz="2000" dirty="0" err="1" smtClean="0"/>
              <a:t>Aim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this</a:t>
            </a:r>
            <a:r>
              <a:rPr lang="it-IT" sz="2000" dirty="0" smtClean="0"/>
              <a:t> work</a:t>
            </a:r>
          </a:p>
          <a:p>
            <a:pPr>
              <a:buBlip>
                <a:blip r:embed="rId2"/>
              </a:buBlip>
            </a:pPr>
            <a:r>
              <a:rPr lang="it-IT" sz="2000" dirty="0" smtClean="0"/>
              <a:t>TDC </a:t>
            </a:r>
            <a:r>
              <a:rPr lang="it-IT" sz="2000" dirty="0" err="1" smtClean="0"/>
              <a:t>spectra</a:t>
            </a:r>
            <a:r>
              <a:rPr lang="it-IT" sz="2000" dirty="0" smtClean="0"/>
              <a:t> </a:t>
            </a:r>
            <a:r>
              <a:rPr lang="it-IT" sz="2000" dirty="0" err="1" smtClean="0"/>
              <a:t>analysis</a:t>
            </a:r>
            <a:endParaRPr lang="it-IT" sz="2000" dirty="0" smtClean="0"/>
          </a:p>
          <a:p>
            <a:pPr>
              <a:buBlip>
                <a:blip r:embed="rId2"/>
              </a:buBlip>
            </a:pPr>
            <a:r>
              <a:rPr lang="it-IT" sz="2000" dirty="0" err="1" smtClean="0"/>
              <a:t>Tracking</a:t>
            </a:r>
            <a:r>
              <a:rPr lang="it-IT" sz="2000" dirty="0" smtClean="0"/>
              <a:t> </a:t>
            </a:r>
            <a:r>
              <a:rPr lang="it-IT" sz="2000" dirty="0" err="1" smtClean="0"/>
              <a:t>method</a:t>
            </a:r>
            <a:r>
              <a:rPr lang="it-IT" sz="2000" dirty="0" smtClean="0"/>
              <a:t> </a:t>
            </a:r>
            <a:r>
              <a:rPr lang="it-IT" sz="2000" dirty="0" err="1" smtClean="0"/>
              <a:t>steps</a:t>
            </a:r>
            <a:endParaRPr lang="it-IT" sz="2000" dirty="0" smtClean="0"/>
          </a:p>
          <a:p>
            <a:pPr>
              <a:buBlip>
                <a:blip r:embed="rId2"/>
              </a:buBlip>
            </a:pPr>
            <a:r>
              <a:rPr lang="it-IT" sz="2000" dirty="0" err="1" smtClean="0"/>
              <a:t>Autocalibration</a:t>
            </a:r>
            <a:endParaRPr lang="it-IT" sz="2000" dirty="0" smtClean="0"/>
          </a:p>
          <a:p>
            <a:pPr>
              <a:buBlip>
                <a:blip r:embed="rId2"/>
              </a:buBlip>
            </a:pPr>
            <a:r>
              <a:rPr lang="it-IT" sz="2000" dirty="0" smtClean="0"/>
              <a:t>Single tube </a:t>
            </a:r>
            <a:r>
              <a:rPr lang="it-IT" sz="2000" dirty="0" err="1" smtClean="0"/>
              <a:t>resolution</a:t>
            </a:r>
            <a:endParaRPr lang="it-IT" sz="2000" dirty="0" smtClean="0"/>
          </a:p>
          <a:p>
            <a:pPr>
              <a:buBlip>
                <a:blip r:embed="rId2"/>
              </a:buBlip>
            </a:pPr>
            <a:r>
              <a:rPr lang="it-IT" sz="2000" dirty="0" err="1" smtClean="0"/>
              <a:t>Summary</a:t>
            </a:r>
            <a:r>
              <a:rPr lang="it-IT" sz="2000" dirty="0" smtClean="0"/>
              <a:t> &amp; Outlook</a:t>
            </a: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FZJ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5429288" cy="392909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717" y="3357562"/>
            <a:ext cx="2621621" cy="335261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5857884" y="629647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Designed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COSY-TOF and PANDA (P. </a:t>
            </a:r>
            <a:r>
              <a:rPr lang="it-IT" sz="1600" dirty="0" err="1" smtClean="0"/>
              <a:t>Wintz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142844" y="4714884"/>
            <a:ext cx="5429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</a:p>
          <a:p>
            <a:pPr>
              <a:buBlip>
                <a:blip r:embed="rId4"/>
              </a:buBlip>
            </a:pPr>
            <a:r>
              <a:rPr lang="it-IT" dirty="0" smtClean="0"/>
              <a:t> </a:t>
            </a:r>
            <a:r>
              <a:rPr lang="it-IT" sz="1600" dirty="0" smtClean="0"/>
              <a:t>4 x (16 x 2) = 128 </a:t>
            </a:r>
            <a:r>
              <a:rPr lang="it-IT" sz="1600" dirty="0" err="1" smtClean="0"/>
              <a:t>straws</a:t>
            </a:r>
            <a:endParaRPr lang="it-IT" sz="1600" dirty="0" smtClean="0"/>
          </a:p>
          <a:p>
            <a:r>
              <a:rPr lang="it-IT" sz="1600" dirty="0" smtClean="0"/>
              <a:t>    (4 </a:t>
            </a:r>
            <a:r>
              <a:rPr lang="it-IT" sz="1600" dirty="0" err="1" smtClean="0"/>
              <a:t>self-supporting</a:t>
            </a:r>
            <a:r>
              <a:rPr lang="it-IT" sz="1600" dirty="0" smtClean="0"/>
              <a:t> </a:t>
            </a:r>
            <a:r>
              <a:rPr lang="it-IT" sz="1600" dirty="0" err="1" smtClean="0"/>
              <a:t>double-layers</a:t>
            </a:r>
            <a:r>
              <a:rPr lang="it-IT" sz="1600" dirty="0" smtClean="0"/>
              <a:t>, 32 </a:t>
            </a:r>
            <a:r>
              <a:rPr lang="it-IT" sz="1600" dirty="0" err="1" smtClean="0"/>
              <a:t>tubes</a:t>
            </a:r>
            <a:r>
              <a:rPr lang="it-IT" sz="1600" dirty="0" smtClean="0"/>
              <a:t> </a:t>
            </a:r>
            <a:r>
              <a:rPr lang="it-IT" sz="1600" dirty="0" err="1" smtClean="0"/>
              <a:t>each</a:t>
            </a:r>
            <a:r>
              <a:rPr lang="it-IT" sz="1600" dirty="0" smtClean="0"/>
              <a:t>)</a:t>
            </a:r>
          </a:p>
          <a:p>
            <a:pPr>
              <a:buBlip>
                <a:blip r:embed="rId4"/>
              </a:buBlip>
            </a:pPr>
            <a:r>
              <a:rPr lang="it-IT" sz="1600" dirty="0" smtClean="0"/>
              <a:t> 1.5 m long</a:t>
            </a:r>
            <a:endParaRPr lang="it-IT" sz="1600" dirty="0"/>
          </a:p>
          <a:p>
            <a:pPr>
              <a:buBlip>
                <a:blip r:embed="rId4"/>
              </a:buBlip>
            </a:pPr>
            <a:r>
              <a:rPr lang="it-IT" sz="1600" dirty="0" smtClean="0"/>
              <a:t> 30 </a:t>
            </a:r>
            <a:r>
              <a:rPr lang="it-IT" sz="1600" dirty="0" smtClean="0">
                <a:latin typeface="Symbol" pitchFamily="18" charset="2"/>
              </a:rPr>
              <a:t>m</a:t>
            </a:r>
            <a:r>
              <a:rPr lang="it-IT" sz="1600" dirty="0" smtClean="0"/>
              <a:t>m </a:t>
            </a:r>
            <a:r>
              <a:rPr lang="it-IT" sz="1600" dirty="0" err="1" smtClean="0"/>
              <a:t>wall</a:t>
            </a:r>
            <a:r>
              <a:rPr lang="it-IT" sz="1600" dirty="0" smtClean="0"/>
              <a:t> </a:t>
            </a:r>
            <a:r>
              <a:rPr lang="it-IT" sz="1600" dirty="0" err="1" smtClean="0"/>
              <a:t>thickness</a:t>
            </a:r>
            <a:r>
              <a:rPr lang="it-IT" sz="1600" dirty="0" smtClean="0"/>
              <a:t> (</a:t>
            </a:r>
            <a:r>
              <a:rPr lang="it-IT" sz="1600" dirty="0" err="1" smtClean="0"/>
              <a:t>aluminised</a:t>
            </a:r>
            <a:r>
              <a:rPr lang="it-IT" sz="1600" dirty="0" smtClean="0"/>
              <a:t> </a:t>
            </a:r>
            <a:r>
              <a:rPr lang="it-IT" sz="1600" dirty="0" err="1" smtClean="0"/>
              <a:t>mylar</a:t>
            </a:r>
            <a:r>
              <a:rPr lang="it-IT" sz="1600" dirty="0" smtClean="0"/>
              <a:t>)</a:t>
            </a:r>
          </a:p>
          <a:p>
            <a:pPr>
              <a:buBlip>
                <a:blip r:embed="rId4"/>
              </a:buBlip>
            </a:pPr>
            <a:r>
              <a:rPr lang="it-IT" sz="1600" dirty="0" smtClean="0"/>
              <a:t> 20 </a:t>
            </a:r>
            <a:r>
              <a:rPr lang="it-IT" sz="1600" dirty="0" smtClean="0">
                <a:latin typeface="Symbol" pitchFamily="18" charset="2"/>
              </a:rPr>
              <a:t>m</a:t>
            </a:r>
            <a:r>
              <a:rPr lang="it-IT" sz="1600" dirty="0" smtClean="0"/>
              <a:t>m </a:t>
            </a:r>
            <a:r>
              <a:rPr lang="it-IT" sz="1600" dirty="0" err="1" smtClean="0"/>
              <a:t>anode</a:t>
            </a:r>
            <a:r>
              <a:rPr lang="it-IT" sz="1600" dirty="0" smtClean="0"/>
              <a:t> </a:t>
            </a:r>
            <a:r>
              <a:rPr lang="it-IT" sz="1600" dirty="0" err="1" smtClean="0"/>
              <a:t>wire</a:t>
            </a:r>
            <a:endParaRPr lang="it-IT" sz="1600" dirty="0" smtClean="0"/>
          </a:p>
          <a:p>
            <a:pPr>
              <a:buBlip>
                <a:blip r:embed="rId4"/>
              </a:buBlip>
            </a:pPr>
            <a:r>
              <a:rPr lang="it-IT" sz="1600" dirty="0" smtClean="0"/>
              <a:t> </a:t>
            </a:r>
            <a:r>
              <a:rPr lang="it-IT" sz="1600" dirty="0" err="1" smtClean="0"/>
              <a:t>Different</a:t>
            </a:r>
            <a:r>
              <a:rPr lang="it-IT" sz="1600" dirty="0" smtClean="0"/>
              <a:t> gas </a:t>
            </a:r>
            <a:r>
              <a:rPr lang="it-IT" sz="1600" dirty="0" err="1" smtClean="0"/>
              <a:t>mixtures</a:t>
            </a:r>
            <a:r>
              <a:rPr lang="it-IT" sz="1600" dirty="0" smtClean="0"/>
              <a:t> (ArCO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 (90/10) - ArC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H</a:t>
            </a:r>
            <a:r>
              <a:rPr lang="it-IT" sz="1600" baseline="-25000" dirty="0" smtClean="0"/>
              <a:t>6</a:t>
            </a:r>
            <a:r>
              <a:rPr lang="it-IT" sz="1600" dirty="0" smtClean="0"/>
              <a:t> (80/20))</a:t>
            </a:r>
          </a:p>
          <a:p>
            <a:pPr>
              <a:buBlip>
                <a:blip r:embed="rId4"/>
              </a:buBlip>
            </a:pPr>
            <a:r>
              <a:rPr lang="it-IT" sz="1600" dirty="0" smtClean="0"/>
              <a:t> </a:t>
            </a:r>
            <a:r>
              <a:rPr lang="it-IT" sz="1600" dirty="0" err="1" smtClean="0"/>
              <a:t>Operating</a:t>
            </a:r>
            <a:r>
              <a:rPr lang="it-IT" sz="1600" dirty="0" smtClean="0"/>
              <a:t> at </a:t>
            </a:r>
            <a:r>
              <a:rPr lang="it-IT" sz="1600" dirty="0" err="1" smtClean="0"/>
              <a:t>overpressure</a:t>
            </a:r>
            <a:endParaRPr lang="it-IT" sz="1600" dirty="0" smtClean="0"/>
          </a:p>
        </p:txBody>
      </p:sp>
      <p:sp>
        <p:nvSpPr>
          <p:cNvPr id="9" name="Rettangolo 8"/>
          <p:cNvSpPr/>
          <p:nvPr/>
        </p:nvSpPr>
        <p:spPr>
          <a:xfrm>
            <a:off x="5857884" y="1500174"/>
            <a:ext cx="271464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ELECTRONICS</a:t>
            </a:r>
            <a:r>
              <a:rPr lang="it-IT" sz="1700" dirty="0" smtClean="0"/>
              <a:t>:</a:t>
            </a:r>
          </a:p>
          <a:p>
            <a:r>
              <a:rPr lang="it-IT" sz="1600" dirty="0" smtClean="0">
                <a:sym typeface="Wingdings" pitchFamily="2" charset="2"/>
              </a:rPr>
              <a:t>Standard </a:t>
            </a:r>
            <a:r>
              <a:rPr lang="it-IT" sz="1600" dirty="0" err="1" smtClean="0">
                <a:sym typeface="Wingdings" pitchFamily="2" charset="2"/>
              </a:rPr>
              <a:t>existing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electronics</a:t>
            </a:r>
            <a:endParaRPr lang="it-IT" sz="1600" dirty="0" smtClean="0"/>
          </a:p>
          <a:p>
            <a:pPr>
              <a:buBlip>
                <a:blip r:embed="rId4"/>
              </a:buBlip>
            </a:pPr>
            <a:r>
              <a:rPr lang="it-IT" sz="1600" dirty="0" smtClean="0"/>
              <a:t> 64 </a:t>
            </a:r>
            <a:r>
              <a:rPr lang="it-IT" sz="1600" dirty="0" err="1" smtClean="0"/>
              <a:t>channels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CMP16 + F1-TDC </a:t>
            </a:r>
          </a:p>
          <a:p>
            <a:pPr>
              <a:buBlip>
                <a:blip r:embed="rId4"/>
              </a:buBlip>
            </a:pPr>
            <a:r>
              <a:rPr lang="it-IT" sz="1600" dirty="0" smtClean="0"/>
              <a:t> 64 </a:t>
            </a:r>
            <a:r>
              <a:rPr lang="it-IT" sz="1600" dirty="0" err="1" smtClean="0"/>
              <a:t>channels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Fast QDC (160 MHz, 240 MHz in </a:t>
            </a:r>
            <a:r>
              <a:rPr lang="it-IT" sz="1600" dirty="0" err="1" smtClean="0"/>
              <a:t>prep</a:t>
            </a:r>
            <a:r>
              <a:rPr lang="it-IT" sz="1600" dirty="0" smtClean="0"/>
              <a:t>) </a:t>
            </a:r>
          </a:p>
          <a:p>
            <a:pPr>
              <a:buBlip>
                <a:blip r:embed="rId4"/>
              </a:buBlip>
            </a:pP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WASA @ COSY</a:t>
            </a:r>
          </a:p>
        </p:txBody>
      </p:sp>
      <p:sp>
        <p:nvSpPr>
          <p:cNvPr id="11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285768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work: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928670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it-IT" sz="2000" dirty="0" smtClean="0"/>
              <a:t> First </a:t>
            </a:r>
            <a:r>
              <a:rPr lang="it-IT" sz="2000" dirty="0" err="1" smtClean="0"/>
              <a:t>results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i="1" dirty="0" err="1" smtClean="0"/>
              <a:t>dE</a:t>
            </a:r>
            <a:r>
              <a:rPr lang="it-IT" sz="2000" i="1" dirty="0" smtClean="0"/>
              <a:t>/</a:t>
            </a:r>
            <a:r>
              <a:rPr lang="it-IT" sz="2000" i="1" dirty="0" err="1" smtClean="0"/>
              <a:t>dx</a:t>
            </a:r>
            <a:r>
              <a:rPr lang="it-IT" sz="2000" i="1" dirty="0" smtClean="0"/>
              <a:t> </a:t>
            </a:r>
            <a:r>
              <a:rPr lang="it-IT" sz="2000" dirty="0" smtClean="0"/>
              <a:t>are </a:t>
            </a:r>
            <a:r>
              <a:rPr lang="it-IT" sz="2000" dirty="0" err="1" smtClean="0"/>
              <a:t>already</a:t>
            </a:r>
            <a:r>
              <a:rPr lang="it-IT" sz="2000" dirty="0" smtClean="0"/>
              <a:t> </a:t>
            </a:r>
            <a:r>
              <a:rPr lang="it-IT" sz="2000" dirty="0" err="1" smtClean="0"/>
              <a:t>promising</a:t>
            </a:r>
            <a:r>
              <a:rPr lang="it-IT" sz="2000" dirty="0" smtClean="0"/>
              <a:t> </a:t>
            </a:r>
            <a:r>
              <a:rPr lang="it-IT" sz="2000" dirty="0" smtClean="0"/>
              <a:t> (</a:t>
            </a:r>
            <a:r>
              <a:rPr lang="it-IT" sz="2000" dirty="0" err="1" smtClean="0"/>
              <a:t>see</a:t>
            </a:r>
            <a:r>
              <a:rPr lang="it-IT" sz="2000" dirty="0" smtClean="0"/>
              <a:t> </a:t>
            </a:r>
            <a:r>
              <a:rPr lang="it-IT" sz="2000" dirty="0" err="1" smtClean="0"/>
              <a:t>K.PYSZ</a:t>
            </a:r>
            <a:r>
              <a:rPr lang="it-IT" sz="2000" dirty="0" smtClean="0"/>
              <a:t>’s talk – March C.M.)</a:t>
            </a:r>
            <a:endParaRPr lang="it-IT" sz="2000" dirty="0" smtClean="0"/>
          </a:p>
          <a:p>
            <a:pPr>
              <a:buBlip>
                <a:blip r:embed="rId3"/>
              </a:buBlip>
            </a:pPr>
            <a:r>
              <a:rPr lang="it-IT" sz="2000" dirty="0" smtClean="0"/>
              <a:t> </a:t>
            </a:r>
            <a:r>
              <a:rPr lang="it-IT" sz="2000" dirty="0" err="1" smtClean="0"/>
              <a:t>Deeper</a:t>
            </a:r>
            <a:r>
              <a:rPr lang="it-IT" sz="2000" dirty="0" smtClean="0"/>
              <a:t> </a:t>
            </a:r>
            <a:r>
              <a:rPr lang="it-IT" sz="2000" dirty="0" err="1" smtClean="0"/>
              <a:t>investigation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these</a:t>
            </a:r>
            <a:r>
              <a:rPr lang="it-IT" sz="2000" dirty="0" smtClean="0"/>
              <a:t> data</a:t>
            </a:r>
          </a:p>
          <a:p>
            <a:pPr>
              <a:buBlip>
                <a:blip r:embed="rId3"/>
              </a:buBlip>
            </a:pPr>
            <a:endParaRPr lang="it-IT" sz="2000" dirty="0" smtClean="0"/>
          </a:p>
          <a:p>
            <a:pPr>
              <a:buBlip>
                <a:blip r:embed="rId3"/>
              </a:buBlip>
            </a:pPr>
            <a:r>
              <a:rPr lang="it-IT" sz="2000" dirty="0" smtClean="0"/>
              <a:t> 2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</a:t>
            </a:r>
            <a:r>
              <a:rPr lang="it-IT" sz="2000" dirty="0" err="1" smtClean="0"/>
              <a:t>readout</a:t>
            </a:r>
            <a:r>
              <a:rPr lang="it-IT" sz="2000" dirty="0" smtClean="0"/>
              <a:t> information: TDC and QDC</a:t>
            </a:r>
          </a:p>
          <a:p>
            <a:pPr>
              <a:buBlip>
                <a:blip r:embed="rId3"/>
              </a:buBlip>
            </a:pPr>
            <a:endParaRPr lang="it-IT" sz="2000" dirty="0" smtClean="0"/>
          </a:p>
          <a:p>
            <a:pPr>
              <a:buBlip>
                <a:blip r:embed="rId3"/>
              </a:buBlip>
            </a:pPr>
            <a:r>
              <a:rPr lang="it-IT" sz="2000" dirty="0" smtClean="0"/>
              <a:t> Work </a:t>
            </a:r>
            <a:r>
              <a:rPr lang="it-IT" sz="2000" dirty="0" err="1" smtClean="0"/>
              <a:t>packages</a:t>
            </a:r>
            <a:r>
              <a:rPr lang="it-IT" sz="2000" dirty="0" smtClean="0"/>
              <a:t>:</a:t>
            </a:r>
          </a:p>
          <a:p>
            <a:pPr lvl="1">
              <a:buBlip>
                <a:blip r:embed="rId3"/>
              </a:buBlip>
            </a:pPr>
            <a:r>
              <a:rPr lang="it-IT" sz="2000" dirty="0" smtClean="0"/>
              <a:t> </a:t>
            </a:r>
            <a:r>
              <a:rPr lang="it-IT" sz="2000" dirty="0" err="1" smtClean="0"/>
              <a:t>calibration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straw</a:t>
            </a:r>
            <a:r>
              <a:rPr lang="it-IT" sz="2000" dirty="0" smtClean="0"/>
              <a:t> (position and </a:t>
            </a:r>
            <a:r>
              <a:rPr lang="it-IT" sz="2000" dirty="0" err="1" smtClean="0"/>
              <a:t>isochrone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parametrization</a:t>
            </a:r>
            <a:r>
              <a:rPr lang="it-IT" sz="2000" dirty="0" smtClean="0"/>
              <a:t>)</a:t>
            </a:r>
          </a:p>
          <a:p>
            <a:pPr lvl="1">
              <a:buBlip>
                <a:blip r:embed="rId3"/>
              </a:buBlip>
            </a:pPr>
            <a:r>
              <a:rPr lang="it-IT" sz="2000" dirty="0" smtClean="0"/>
              <a:t> </a:t>
            </a:r>
            <a:r>
              <a:rPr lang="it-IT" sz="2000" dirty="0" err="1" smtClean="0"/>
              <a:t>reconstruction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cosmic</a:t>
            </a:r>
            <a:r>
              <a:rPr lang="it-IT" sz="2000" dirty="0" smtClean="0"/>
              <a:t> </a:t>
            </a:r>
            <a:r>
              <a:rPr lang="it-IT" sz="2000" dirty="0" err="1" smtClean="0"/>
              <a:t>tracks</a:t>
            </a:r>
            <a:endParaRPr lang="it-IT" sz="2000" dirty="0" smtClean="0"/>
          </a:p>
          <a:p>
            <a:pPr lvl="1">
              <a:buBlip>
                <a:blip r:embed="rId3"/>
              </a:buBlip>
            </a:pPr>
            <a:r>
              <a:rPr lang="it-IT" sz="2000" dirty="0" smtClean="0"/>
              <a:t> </a:t>
            </a:r>
            <a:r>
              <a:rPr lang="it-IT" sz="2000" i="1" dirty="0" err="1" smtClean="0"/>
              <a:t>dE</a:t>
            </a:r>
            <a:r>
              <a:rPr lang="it-IT" sz="2000" i="1" dirty="0" smtClean="0"/>
              <a:t>/</a:t>
            </a:r>
            <a:r>
              <a:rPr lang="it-IT" sz="2000" i="1" dirty="0" err="1" smtClean="0"/>
              <a:t>dx</a:t>
            </a:r>
            <a:r>
              <a:rPr lang="it-IT" sz="2000" i="1" dirty="0" smtClean="0"/>
              <a:t> </a:t>
            </a:r>
            <a:r>
              <a:rPr lang="it-IT" sz="2000" dirty="0" err="1" smtClean="0"/>
              <a:t>analysis</a:t>
            </a:r>
            <a:r>
              <a:rPr lang="it-IT" sz="2000" dirty="0" smtClean="0"/>
              <a:t> </a:t>
            </a:r>
            <a:r>
              <a:rPr lang="it-IT" sz="2000" dirty="0" err="1" smtClean="0"/>
              <a:t>using</a:t>
            </a:r>
            <a:r>
              <a:rPr lang="it-IT" sz="2000" dirty="0" smtClean="0"/>
              <a:t> full QDC information (</a:t>
            </a:r>
            <a:r>
              <a:rPr lang="it-IT" sz="2000" dirty="0" err="1" smtClean="0"/>
              <a:t>time</a:t>
            </a:r>
            <a:r>
              <a:rPr lang="it-IT" sz="2000" dirty="0" smtClean="0"/>
              <a:t> </a:t>
            </a:r>
            <a:r>
              <a:rPr lang="it-IT" sz="2000" dirty="0" err="1" smtClean="0"/>
              <a:t>signal</a:t>
            </a:r>
            <a:r>
              <a:rPr lang="it-IT" sz="2000" dirty="0" smtClean="0"/>
              <a:t>, </a:t>
            </a:r>
            <a:r>
              <a:rPr lang="it-IT" sz="2000" dirty="0" err="1" smtClean="0"/>
              <a:t>signal</a:t>
            </a:r>
            <a:r>
              <a:rPr lang="it-IT" sz="2000" dirty="0" smtClean="0"/>
              <a:t> </a:t>
            </a:r>
            <a:r>
              <a:rPr lang="it-IT" sz="2000" dirty="0" err="1" smtClean="0"/>
              <a:t>amplitude</a:t>
            </a:r>
            <a:r>
              <a:rPr lang="it-IT" sz="2000" dirty="0" smtClean="0"/>
              <a:t> and </a:t>
            </a:r>
            <a:r>
              <a:rPr lang="it-IT" sz="2000" dirty="0" err="1" smtClean="0"/>
              <a:t>integrated</a:t>
            </a:r>
            <a:r>
              <a:rPr lang="it-IT" sz="2000" dirty="0" smtClean="0"/>
              <a:t> </a:t>
            </a:r>
            <a:r>
              <a:rPr lang="it-IT" sz="2000" dirty="0" err="1" smtClean="0"/>
              <a:t>charge</a:t>
            </a:r>
            <a:r>
              <a:rPr lang="it-IT" sz="2000" dirty="0" smtClean="0"/>
              <a:t>)</a:t>
            </a:r>
          </a:p>
          <a:p>
            <a:pPr lvl="1">
              <a:buBlip>
                <a:blip r:embed="rId3"/>
              </a:buBlip>
            </a:pPr>
            <a:r>
              <a:rPr lang="it-IT" sz="2000" dirty="0" smtClean="0"/>
              <a:t> </a:t>
            </a:r>
            <a:r>
              <a:rPr lang="it-IT" sz="2000" dirty="0" err="1" smtClean="0"/>
              <a:t>track</a:t>
            </a:r>
            <a:r>
              <a:rPr lang="it-IT" sz="2000" dirty="0" smtClean="0"/>
              <a:t> </a:t>
            </a:r>
            <a:r>
              <a:rPr lang="it-IT" sz="2000" dirty="0" err="1" smtClean="0"/>
              <a:t>length</a:t>
            </a:r>
            <a:r>
              <a:rPr lang="it-IT" sz="2000" dirty="0" smtClean="0"/>
              <a:t> information in the gas</a:t>
            </a:r>
          </a:p>
          <a:p>
            <a:pPr lvl="1">
              <a:buBlip>
                <a:blip r:embed="rId3"/>
              </a:buBlip>
            </a:pPr>
            <a:endParaRPr lang="it-IT" sz="2000" dirty="0" smtClean="0"/>
          </a:p>
          <a:p>
            <a:pPr>
              <a:buBlip>
                <a:blip r:embed="rId3"/>
              </a:buBlip>
            </a:pPr>
            <a:r>
              <a:rPr lang="it-IT" sz="2000" dirty="0" smtClean="0"/>
              <a:t> Data </a:t>
            </a:r>
            <a:r>
              <a:rPr lang="it-IT" sz="2000" dirty="0" err="1" smtClean="0"/>
              <a:t>sets</a:t>
            </a:r>
            <a:r>
              <a:rPr lang="it-IT" sz="2000" dirty="0" smtClean="0"/>
              <a:t>:</a:t>
            </a:r>
          </a:p>
          <a:p>
            <a:pPr lvl="1">
              <a:buBlip>
                <a:blip r:embed="rId3"/>
              </a:buBlip>
            </a:pPr>
            <a:r>
              <a:rPr lang="it-IT" sz="2000" dirty="0" smtClean="0"/>
              <a:t>ArCO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 (90/10)</a:t>
            </a:r>
          </a:p>
          <a:p>
            <a:pPr lvl="1">
              <a:buBlip>
                <a:blip r:embed="rId3"/>
              </a:buBlip>
            </a:pPr>
            <a:r>
              <a:rPr lang="it-IT" sz="2000" dirty="0" smtClean="0"/>
              <a:t> ArC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H</a:t>
            </a:r>
            <a:r>
              <a:rPr lang="it-IT" sz="2000" baseline="-25000" dirty="0" smtClean="0"/>
              <a:t>6</a:t>
            </a:r>
            <a:r>
              <a:rPr lang="it-IT" sz="2000" dirty="0" smtClean="0"/>
              <a:t> (80/20)</a:t>
            </a:r>
          </a:p>
          <a:p>
            <a:pPr lvl="1">
              <a:buBlip>
                <a:blip r:embed="rId3"/>
              </a:buBlip>
            </a:pPr>
            <a:endParaRPr lang="it-IT" sz="2000" dirty="0" smtClean="0"/>
          </a:p>
          <a:p>
            <a:pPr>
              <a:buBlip>
                <a:blip r:embed="rId3"/>
              </a:buBlip>
            </a:pPr>
            <a:r>
              <a:rPr lang="it-IT" sz="2000" dirty="0" smtClean="0"/>
              <a:t> </a:t>
            </a:r>
            <a:r>
              <a:rPr lang="it-IT" sz="2000" dirty="0" err="1" smtClean="0"/>
              <a:t>Comparison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TDC and QDC information</a:t>
            </a:r>
          </a:p>
          <a:p>
            <a:pPr lvl="1">
              <a:buBlip>
                <a:blip r:embed="rId3"/>
              </a:buBlip>
            </a:pPr>
            <a:r>
              <a:rPr lang="it-IT" sz="2000" dirty="0" smtClean="0"/>
              <a:t> i.e. </a:t>
            </a:r>
            <a:r>
              <a:rPr lang="it-IT" sz="2000" dirty="0" err="1" smtClean="0"/>
              <a:t>isochrone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parametrization</a:t>
            </a:r>
            <a:endParaRPr lang="it-IT" sz="2000" dirty="0" smtClean="0"/>
          </a:p>
        </p:txBody>
      </p:sp>
      <p:sp>
        <p:nvSpPr>
          <p:cNvPr id="7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contenuto 30"/>
          <p:cNvSpPr>
            <a:spLocks noGrp="1"/>
          </p:cNvSpPr>
          <p:nvPr>
            <p:ph idx="1"/>
          </p:nvPr>
        </p:nvSpPr>
        <p:spPr>
          <a:xfrm>
            <a:off x="285720" y="760425"/>
            <a:ext cx="8429684" cy="595472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it-IT" sz="1800" dirty="0" err="1" smtClean="0">
                <a:sym typeface="Wingdings" pitchFamily="2" charset="2"/>
              </a:rPr>
              <a:t>Fitting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of</a:t>
            </a:r>
            <a:r>
              <a:rPr lang="it-IT" sz="1800" dirty="0" smtClean="0">
                <a:sym typeface="Wingdings" pitchFamily="2" charset="2"/>
              </a:rPr>
              <a:t> the single TDC </a:t>
            </a:r>
            <a:r>
              <a:rPr lang="it-IT" sz="1800" dirty="0" err="1" smtClean="0">
                <a:sym typeface="Wingdings" pitchFamily="2" charset="2"/>
              </a:rPr>
              <a:t>spectra</a:t>
            </a: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it-IT" sz="1800" dirty="0" smtClean="0">
                <a:sym typeface="Wingdings" pitchFamily="2" charset="2"/>
              </a:rPr>
              <a:t>Offset </a:t>
            </a:r>
            <a:r>
              <a:rPr lang="it-IT" sz="1800" dirty="0" err="1" smtClean="0">
                <a:sym typeface="Wingdings" pitchFamily="2" charset="2"/>
              </a:rPr>
              <a:t>correction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for</a:t>
            </a:r>
            <a:r>
              <a:rPr lang="it-IT" sz="1800" dirty="0" smtClean="0">
                <a:sym typeface="Wingdings" pitchFamily="2" charset="2"/>
              </a:rPr>
              <a:t> single </a:t>
            </a:r>
            <a:r>
              <a:rPr lang="it-IT" sz="1800" dirty="0" err="1" smtClean="0">
                <a:sym typeface="Wingdings" pitchFamily="2" charset="2"/>
              </a:rPr>
              <a:t>spectra</a:t>
            </a: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it-IT" sz="1800" dirty="0" smtClean="0">
                <a:sym typeface="Wingdings" pitchFamily="2" charset="2"/>
              </a:rPr>
              <a:t>Sum </a:t>
            </a:r>
            <a:r>
              <a:rPr lang="it-IT" sz="1800" dirty="0" err="1" smtClean="0">
                <a:sym typeface="Wingdings" pitchFamily="2" charset="2"/>
              </a:rPr>
              <a:t>of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all</a:t>
            </a:r>
            <a:r>
              <a:rPr lang="it-IT" sz="1800" dirty="0" smtClean="0">
                <a:sym typeface="Wingdings" pitchFamily="2" charset="2"/>
              </a:rPr>
              <a:t> the </a:t>
            </a:r>
            <a:r>
              <a:rPr lang="it-IT" sz="1800" dirty="0" err="1" smtClean="0">
                <a:sym typeface="Wingdings" pitchFamily="2" charset="2"/>
              </a:rPr>
              <a:t>spectra</a:t>
            </a:r>
            <a:endParaRPr lang="it-IT" sz="1800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it-IT" sz="1800" i="1" dirty="0" smtClean="0">
                <a:sym typeface="Wingdings" pitchFamily="2" charset="2"/>
              </a:rPr>
              <a:t>r-t </a:t>
            </a:r>
            <a:r>
              <a:rPr lang="it-IT" sz="1800" dirty="0" smtClean="0">
                <a:sym typeface="Wingdings" pitchFamily="2" charset="2"/>
              </a:rPr>
              <a:t> relation </a:t>
            </a:r>
            <a:r>
              <a:rPr lang="it-IT" sz="1800" dirty="0" err="1" smtClean="0">
                <a:sym typeface="Wingdings" pitchFamily="2" charset="2"/>
              </a:rPr>
              <a:t>obtained</a:t>
            </a:r>
            <a:r>
              <a:rPr lang="it-IT" sz="1800" dirty="0" smtClean="0">
                <a:sym typeface="Wingdings" pitchFamily="2" charset="2"/>
              </a:rPr>
              <a:t> in the </a:t>
            </a:r>
            <a:r>
              <a:rPr lang="it-IT" sz="1800" dirty="0" err="1" smtClean="0">
                <a:sym typeface="Wingdings" pitchFamily="2" charset="2"/>
              </a:rPr>
              <a:t>hypotesis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of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uniform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illumination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over</a:t>
            </a:r>
            <a:r>
              <a:rPr lang="it-IT" sz="1800" dirty="0" smtClean="0">
                <a:sym typeface="Wingdings" pitchFamily="2" charset="2"/>
              </a:rPr>
              <a:t> the tube volume: </a:t>
            </a:r>
            <a:endParaRPr lang="it-IT" sz="1800" dirty="0" smtClean="0"/>
          </a:p>
          <a:p>
            <a:pPr>
              <a:buNone/>
            </a:pPr>
            <a:endParaRPr lang="it-IT" sz="1800" dirty="0" smtClean="0">
              <a:sym typeface="Wingdings" pitchFamily="2" charset="2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55658"/>
            <a:ext cx="3571900" cy="3316350"/>
          </a:xfrm>
          <a:prstGeom prst="rect">
            <a:avLst/>
          </a:prstGeom>
          <a:ln w="28575">
            <a:solidFill>
              <a:srgbClr val="00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uppo 3"/>
          <p:cNvGrpSpPr/>
          <p:nvPr/>
        </p:nvGrpSpPr>
        <p:grpSpPr>
          <a:xfrm>
            <a:off x="4071934" y="1214422"/>
            <a:ext cx="4857784" cy="928694"/>
            <a:chOff x="214282" y="5176478"/>
            <a:chExt cx="5857916" cy="1000131"/>
          </a:xfrm>
          <a:solidFill>
            <a:schemeClr val="bg1"/>
          </a:solidFill>
        </p:grpSpPr>
        <p:sp>
          <p:nvSpPr>
            <p:cNvPr id="6" name="Rettangolo arrotondato 5"/>
            <p:cNvSpPr/>
            <p:nvPr/>
          </p:nvSpPr>
          <p:spPr>
            <a:xfrm>
              <a:off x="214282" y="5176478"/>
              <a:ext cx="5857916" cy="1000131"/>
            </a:xfrm>
            <a:prstGeom prst="roundRect">
              <a:avLst/>
            </a:prstGeom>
            <a:grpFill/>
            <a:ln>
              <a:solidFill>
                <a:srgbClr val="4BF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21"/>
            <p:cNvGrpSpPr/>
            <p:nvPr/>
          </p:nvGrpSpPr>
          <p:grpSpPr>
            <a:xfrm>
              <a:off x="250787" y="5376078"/>
              <a:ext cx="5658691" cy="664473"/>
              <a:chOff x="250787" y="5312777"/>
              <a:chExt cx="5658691" cy="664473"/>
            </a:xfrm>
            <a:grpFill/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0787" y="5312777"/>
                <a:ext cx="777095" cy="6644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80275" y="5319473"/>
                <a:ext cx="5029203" cy="6510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uppo 20"/>
          <p:cNvGrpSpPr/>
          <p:nvPr/>
        </p:nvGrpSpPr>
        <p:grpSpPr>
          <a:xfrm>
            <a:off x="4143372" y="3724239"/>
            <a:ext cx="2714644" cy="847769"/>
            <a:chOff x="642910" y="785793"/>
            <a:chExt cx="2107423" cy="1285885"/>
          </a:xfrm>
        </p:grpSpPr>
        <p:sp>
          <p:nvSpPr>
            <p:cNvPr id="22" name="Rettangolo arrotondato 21"/>
            <p:cNvSpPr/>
            <p:nvPr/>
          </p:nvSpPr>
          <p:spPr>
            <a:xfrm>
              <a:off x="642910" y="785794"/>
              <a:ext cx="2071702" cy="12858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5"/>
            <p:cNvGrpSpPr/>
            <p:nvPr/>
          </p:nvGrpSpPr>
          <p:grpSpPr>
            <a:xfrm>
              <a:off x="785786" y="785793"/>
              <a:ext cx="1964547" cy="1165213"/>
              <a:chOff x="642910" y="4702741"/>
              <a:chExt cx="2822303" cy="1165213"/>
            </a:xfrm>
            <a:noFill/>
          </p:grpSpPr>
          <p:cxnSp>
            <p:nvCxnSpPr>
              <p:cNvPr id="25" name="Connettore 1 24"/>
              <p:cNvCxnSpPr/>
              <p:nvPr/>
            </p:nvCxnSpPr>
            <p:spPr>
              <a:xfrm>
                <a:off x="642910" y="5857892"/>
                <a:ext cx="1000132" cy="0"/>
              </a:xfrm>
              <a:prstGeom prst="line">
                <a:avLst/>
              </a:prstGeom>
              <a:grpFill/>
              <a:ln>
                <a:solidFill>
                  <a:srgbClr val="264E26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>
                <a:off x="642910" y="5429264"/>
                <a:ext cx="1000132" cy="0"/>
              </a:xfrm>
              <a:prstGeom prst="line">
                <a:avLst/>
              </a:prstGeom>
              <a:grpFill/>
              <a:ln>
                <a:solidFill>
                  <a:srgbClr val="DA046F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>
                <a:off x="642910" y="5000636"/>
                <a:ext cx="1000132" cy="0"/>
              </a:xfrm>
              <a:prstGeom prst="line">
                <a:avLst/>
              </a:prstGeom>
              <a:grpFill/>
              <a:ln>
                <a:solidFill>
                  <a:srgbClr val="4BFC0C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8" name="CasellaDiTesto 27"/>
              <p:cNvSpPr txBox="1"/>
              <p:nvPr/>
            </p:nvSpPr>
            <p:spPr>
              <a:xfrm>
                <a:off x="1714480" y="4702741"/>
                <a:ext cx="724441" cy="3385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 smtClean="0"/>
                  <a:t>fit</a:t>
                </a:r>
                <a:endParaRPr lang="it-IT" sz="1600" dirty="0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1714480" y="5098398"/>
                <a:ext cx="1237588" cy="5135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t</a:t>
                </a:r>
                <a:r>
                  <a:rPr lang="it-IT" sz="1600" baseline="-25000" dirty="0" smtClean="0"/>
                  <a:t>0</a:t>
                </a:r>
                <a:r>
                  <a:rPr lang="it-IT" sz="1600" dirty="0" smtClean="0"/>
                  <a:t>, </a:t>
                </a:r>
                <a:r>
                  <a:rPr lang="it-IT" sz="1600" dirty="0" err="1" smtClean="0"/>
                  <a:t>t</a:t>
                </a:r>
                <a:r>
                  <a:rPr lang="it-IT" sz="1600" baseline="-25000" dirty="0" err="1" smtClean="0"/>
                  <a:t>max</a:t>
                </a:r>
                <a:endParaRPr lang="it-IT" sz="1600" baseline="-25000" dirty="0"/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1714480" y="5529401"/>
                <a:ext cx="1750733" cy="3385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 smtClean="0"/>
                  <a:t>Noise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level</a:t>
                </a:r>
                <a:endParaRPr lang="it-IT" sz="1600" dirty="0"/>
              </a:p>
            </p:txBody>
          </p:sp>
        </p:grpSp>
      </p:grpSp>
      <p:sp>
        <p:nvSpPr>
          <p:cNvPr id="33" name="Titolo 1"/>
          <p:cNvSpPr txBox="1">
            <a:spLocks/>
          </p:cNvSpPr>
          <p:nvPr/>
        </p:nvSpPr>
        <p:spPr>
          <a:xfrm>
            <a:off x="457200" y="-285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TDC s</a:t>
            </a:r>
            <a:r>
              <a:rPr kumimoji="0" lang="it-I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pectra</a:t>
            </a: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analysis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000496" y="212109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ATLAS Coll., </a:t>
            </a:r>
            <a:r>
              <a:rPr lang="it-IT" sz="1400" i="1" dirty="0" smtClean="0"/>
              <a:t>NIM A 523 (2004)</a:t>
            </a:r>
            <a:endParaRPr lang="it-IT" sz="1400" dirty="0"/>
          </a:p>
        </p:txBody>
      </p:sp>
      <p:sp>
        <p:nvSpPr>
          <p:cNvPr id="24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3327" y="5862659"/>
            <a:ext cx="4886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834084"/>
            <a:ext cx="2095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po 37"/>
          <p:cNvGrpSpPr/>
          <p:nvPr/>
        </p:nvGrpSpPr>
        <p:grpSpPr>
          <a:xfrm>
            <a:off x="4786314" y="1256408"/>
            <a:ext cx="3714776" cy="3315600"/>
            <a:chOff x="1963733" y="920063"/>
            <a:chExt cx="5996005" cy="5845862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63733" y="920063"/>
              <a:ext cx="5996005" cy="5845862"/>
            </a:xfrm>
            <a:prstGeom prst="rect">
              <a:avLst/>
            </a:prstGeom>
            <a:ln w="28575">
              <a:solidFill>
                <a:srgbClr val="C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CasellaDiTesto 39"/>
            <p:cNvSpPr txBox="1"/>
            <p:nvPr/>
          </p:nvSpPr>
          <p:spPr>
            <a:xfrm>
              <a:off x="4154581" y="3996898"/>
              <a:ext cx="3459234" cy="1899285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it-IT" sz="16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rd</a:t>
              </a:r>
              <a:r>
                <a:rPr lang="it-IT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order</a:t>
              </a:r>
              <a:r>
                <a:rPr lang="it-IT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polynomium</a:t>
              </a:r>
              <a:endPara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sz="1200" dirty="0" smtClean="0"/>
                <a:t>p</a:t>
              </a:r>
              <a:r>
                <a:rPr lang="it-IT" sz="1200" baseline="-25000" dirty="0" smtClean="0"/>
                <a:t>0</a:t>
              </a:r>
              <a:r>
                <a:rPr lang="it-IT" sz="1200" dirty="0" smtClean="0"/>
                <a:t> 	1.824190 e-01</a:t>
              </a:r>
            </a:p>
            <a:p>
              <a:pPr algn="ctr"/>
              <a:r>
                <a:rPr lang="it-IT" sz="1200" dirty="0"/>
                <a:t>p</a:t>
              </a:r>
              <a:r>
                <a:rPr lang="it-IT" sz="1200" baseline="-25000" dirty="0" smtClean="0"/>
                <a:t>1</a:t>
              </a:r>
              <a:r>
                <a:rPr lang="it-IT" sz="1200" dirty="0" smtClean="0"/>
                <a:t>	6.377422 e-02</a:t>
              </a:r>
            </a:p>
            <a:p>
              <a:pPr algn="ctr"/>
              <a:r>
                <a:rPr lang="it-IT" sz="1200" dirty="0" smtClean="0"/>
                <a:t>p</a:t>
              </a:r>
              <a:r>
                <a:rPr lang="it-IT" sz="1200" baseline="-25000" dirty="0" smtClean="0"/>
                <a:t>2</a:t>
              </a:r>
              <a:r>
                <a:rPr lang="it-IT" sz="1200" dirty="0"/>
                <a:t> </a:t>
              </a:r>
              <a:r>
                <a:rPr lang="it-IT" sz="1200" dirty="0" smtClean="0"/>
                <a:t>                    -3.092456 e-04</a:t>
              </a:r>
            </a:p>
            <a:p>
              <a:pPr algn="ctr"/>
              <a:r>
                <a:rPr lang="it-IT" sz="1200" dirty="0"/>
                <a:t>p</a:t>
              </a:r>
              <a:r>
                <a:rPr lang="it-IT" sz="1200" baseline="-25000" dirty="0" smtClean="0"/>
                <a:t>3</a:t>
              </a:r>
              <a:r>
                <a:rPr lang="it-IT" sz="1200" dirty="0" smtClean="0"/>
                <a:t> 	5.535298 e-07</a:t>
              </a:r>
              <a:endParaRPr lang="it-IT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 uiExpand="1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14282" y="642918"/>
            <a:ext cx="6858048" cy="954107"/>
            <a:chOff x="428596" y="714356"/>
            <a:chExt cx="6500858" cy="954107"/>
          </a:xfrm>
        </p:grpSpPr>
        <p:sp>
          <p:nvSpPr>
            <p:cNvPr id="3" name="CasellaDiTesto 2"/>
            <p:cNvSpPr txBox="1"/>
            <p:nvPr/>
          </p:nvSpPr>
          <p:spPr>
            <a:xfrm>
              <a:off x="428596" y="714356"/>
              <a:ext cx="6500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D6009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PRE-PREFIT: </a:t>
              </a:r>
            </a:p>
            <a:p>
              <a:r>
                <a:rPr lang="it-IT" dirty="0" err="1" smtClean="0">
                  <a:sym typeface="Wingdings" pitchFamily="2" charset="2"/>
                </a:rPr>
                <a:t>minimization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dirty="0" err="1" smtClean="0">
                  <a:sym typeface="Wingdings" pitchFamily="2" charset="2"/>
                </a:rPr>
                <a:t>of</a:t>
              </a:r>
              <a:r>
                <a:rPr lang="it-IT" dirty="0" smtClean="0">
                  <a:sym typeface="Wingdings" pitchFamily="2" charset="2"/>
                </a:rPr>
                <a:t> the </a:t>
              </a:r>
              <a:r>
                <a:rPr lang="it-IT" dirty="0" err="1" smtClean="0">
                  <a:sym typeface="Wingdings" pitchFamily="2" charset="2"/>
                </a:rPr>
                <a:t>perpendicular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dirty="0" err="1" smtClean="0">
                  <a:sym typeface="Wingdings" pitchFamily="2" charset="2"/>
                </a:rPr>
                <a:t>distances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dirty="0" err="1" smtClean="0">
                  <a:sym typeface="Wingdings" pitchFamily="2" charset="2"/>
                </a:rPr>
                <a:t>of</a:t>
              </a:r>
              <a:r>
                <a:rPr lang="it-IT" dirty="0" smtClean="0">
                  <a:sym typeface="Wingdings" pitchFamily="2" charset="2"/>
                </a:rPr>
                <a:t> a set </a:t>
              </a:r>
              <a:r>
                <a:rPr lang="it-IT" dirty="0" err="1" smtClean="0">
                  <a:sym typeface="Wingdings" pitchFamily="2" charset="2"/>
                </a:rPr>
                <a:t>of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i="1" dirty="0" smtClean="0">
                  <a:sym typeface="Wingdings" pitchFamily="2" charset="2"/>
                </a:rPr>
                <a:t>N </a:t>
              </a:r>
              <a:r>
                <a:rPr lang="it-IT" dirty="0" err="1" smtClean="0">
                  <a:sym typeface="Wingdings" pitchFamily="2" charset="2"/>
                </a:rPr>
                <a:t>points</a:t>
              </a:r>
              <a:r>
                <a:rPr lang="it-IT" dirty="0" smtClean="0">
                  <a:sym typeface="Wingdings" pitchFamily="2" charset="2"/>
                </a:rPr>
                <a:t>  (</a:t>
              </a:r>
              <a:r>
                <a:rPr lang="it-IT" i="1" dirty="0" smtClean="0">
                  <a:sym typeface="Wingdings" pitchFamily="2" charset="2"/>
                </a:rPr>
                <a:t>x</a:t>
              </a:r>
              <a:r>
                <a:rPr lang="it-IT" i="1" baseline="-25000" dirty="0" smtClean="0">
                  <a:sym typeface="Wingdings" pitchFamily="2" charset="2"/>
                </a:rPr>
                <a:t>i</a:t>
              </a:r>
              <a:r>
                <a:rPr lang="it-IT" i="1" dirty="0" smtClean="0">
                  <a:sym typeface="Wingdings" pitchFamily="2" charset="2"/>
                </a:rPr>
                <a:t>, </a:t>
              </a:r>
              <a:r>
                <a:rPr lang="it-IT" i="1" dirty="0" err="1" smtClean="0">
                  <a:sym typeface="Wingdings" pitchFamily="2" charset="2"/>
                </a:rPr>
                <a:t>y</a:t>
              </a:r>
              <a:r>
                <a:rPr lang="it-IT" i="1" baseline="-25000" dirty="0" err="1" smtClean="0">
                  <a:sym typeface="Wingdings" pitchFamily="2" charset="2"/>
                </a:rPr>
                <a:t>i</a:t>
              </a:r>
              <a:r>
                <a:rPr lang="it-IT" dirty="0" smtClean="0">
                  <a:sym typeface="Wingdings" pitchFamily="2" charset="2"/>
                </a:rPr>
                <a:t>) </a:t>
              </a:r>
              <a:r>
                <a:rPr lang="it-IT" dirty="0" err="1" smtClean="0">
                  <a:sym typeface="Wingdings" pitchFamily="2" charset="2"/>
                </a:rPr>
                <a:t>from</a:t>
              </a:r>
              <a:r>
                <a:rPr lang="it-IT" dirty="0" smtClean="0">
                  <a:sym typeface="Wingdings" pitchFamily="2" charset="2"/>
                </a:rPr>
                <a:t> the </a:t>
              </a:r>
              <a:r>
                <a:rPr lang="it-IT" dirty="0" err="1" smtClean="0">
                  <a:sym typeface="Wingdings" pitchFamily="2" charset="2"/>
                </a:rPr>
                <a:t>best-fit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dirty="0" err="1" smtClean="0">
                  <a:sym typeface="Wingdings" pitchFamily="2" charset="2"/>
                </a:rPr>
                <a:t>line</a:t>
              </a:r>
              <a:endParaRPr lang="it-IT" dirty="0" smtClean="0">
                <a:sym typeface="Wingdings" pitchFamily="2" charset="2"/>
              </a:endParaRPr>
            </a:p>
          </p:txBody>
        </p:sp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2200" y="1357298"/>
              <a:ext cx="1266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1628767"/>
            <a:ext cx="3643338" cy="68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06" y="2357430"/>
            <a:ext cx="6858000" cy="1357322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FILTERING after the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prefit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 for bad events (number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hits, mean distance of the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firing tubes to the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prefit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 for spurious hits: cut on the distance from 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prefit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214282" y="3857628"/>
            <a:ext cx="6858000" cy="2893100"/>
            <a:chOff x="214282" y="4027609"/>
            <a:chExt cx="6858000" cy="2893100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214282" y="4027609"/>
              <a:ext cx="685800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PREFIT (MINUIT):</a:t>
              </a:r>
            </a:p>
            <a:p>
              <a:r>
                <a:rPr lang="it-IT" dirty="0" err="1" smtClean="0">
                  <a:sym typeface="Wingdings" pitchFamily="2" charset="2"/>
                </a:rPr>
                <a:t>Fit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dirty="0" err="1" smtClean="0">
                  <a:sym typeface="Wingdings" pitchFamily="2" charset="2"/>
                </a:rPr>
                <a:t>of</a:t>
              </a:r>
              <a:r>
                <a:rPr lang="it-IT" dirty="0" smtClean="0">
                  <a:sym typeface="Wingdings" pitchFamily="2" charset="2"/>
                </a:rPr>
                <a:t> the </a:t>
              </a:r>
              <a:r>
                <a:rPr lang="it-IT" dirty="0" err="1" smtClean="0">
                  <a:sym typeface="Wingdings" pitchFamily="2" charset="2"/>
                </a:rPr>
                <a:t>following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i="1" dirty="0" smtClean="0">
                  <a:latin typeface="Symbol" pitchFamily="18" charset="2"/>
                  <a:sym typeface="Wingdings" pitchFamily="2" charset="2"/>
                </a:rPr>
                <a:t>c</a:t>
              </a:r>
              <a:r>
                <a:rPr lang="it-IT" baseline="30000" dirty="0" smtClean="0">
                  <a:sym typeface="Wingdings" pitchFamily="2" charset="2"/>
                </a:rPr>
                <a:t>2</a:t>
              </a:r>
              <a:r>
                <a:rPr lang="it-IT" dirty="0" smtClean="0">
                  <a:sym typeface="Wingdings" pitchFamily="2" charset="2"/>
                </a:rPr>
                <a:t>:</a:t>
              </a:r>
            </a:p>
            <a:p>
              <a:endParaRPr lang="it-IT" dirty="0" smtClean="0">
                <a:sym typeface="Wingdings" pitchFamily="2" charset="2"/>
              </a:endParaRPr>
            </a:p>
            <a:p>
              <a:r>
                <a:rPr lang="it-IT" dirty="0" err="1" smtClean="0">
                  <a:sym typeface="Wingdings" pitchFamily="2" charset="2"/>
                </a:rPr>
                <a:t>where</a:t>
              </a:r>
              <a:r>
                <a:rPr lang="it-IT" dirty="0" smtClean="0">
                  <a:sym typeface="Wingdings" pitchFamily="2" charset="2"/>
                </a:rPr>
                <a:t>:</a:t>
              </a:r>
            </a:p>
            <a:p>
              <a:endParaRPr lang="it-IT" dirty="0" smtClean="0">
                <a:sym typeface="Wingdings" pitchFamily="2" charset="2"/>
              </a:endParaRPr>
            </a:p>
            <a:p>
              <a:pPr>
                <a:buBlip>
                  <a:blip r:embed="rId5"/>
                </a:buBlip>
              </a:pPr>
              <a:r>
                <a:rPr lang="it-IT" dirty="0" smtClean="0">
                  <a:sym typeface="Wingdings" pitchFamily="2" charset="2"/>
                </a:rPr>
                <a:t> 			     	are the </a:t>
              </a:r>
              <a:r>
                <a:rPr lang="it-IT" dirty="0" err="1" smtClean="0">
                  <a:sym typeface="Wingdings" pitchFamily="2" charset="2"/>
                </a:rPr>
                <a:t>residuals</a:t>
              </a:r>
              <a:endParaRPr lang="it-IT" dirty="0" smtClean="0">
                <a:sym typeface="Wingdings" pitchFamily="2" charset="2"/>
              </a:endParaRPr>
            </a:p>
            <a:p>
              <a:pPr>
                <a:buBlip>
                  <a:blip r:embed="rId5"/>
                </a:buBlip>
              </a:pPr>
              <a:endParaRPr lang="it-IT" dirty="0" smtClean="0">
                <a:sym typeface="Wingdings" pitchFamily="2" charset="2"/>
              </a:endParaRPr>
            </a:p>
            <a:p>
              <a:pPr>
                <a:buBlip>
                  <a:blip r:embed="rId5"/>
                </a:buBlip>
              </a:pPr>
              <a:r>
                <a:rPr lang="it-IT" dirty="0" smtClean="0">
                  <a:sym typeface="Wingdings" pitchFamily="2" charset="2"/>
                </a:rPr>
                <a:t> 		       	   	are the </a:t>
              </a:r>
              <a:r>
                <a:rPr lang="it-IT" dirty="0" err="1" smtClean="0">
                  <a:sym typeface="Wingdings" pitchFamily="2" charset="2"/>
                </a:rPr>
                <a:t>drift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dirty="0" err="1" smtClean="0">
                  <a:sym typeface="Wingdings" pitchFamily="2" charset="2"/>
                </a:rPr>
                <a:t>radii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dirty="0" err="1" smtClean="0">
                  <a:sym typeface="Wingdings" pitchFamily="2" charset="2"/>
                </a:rPr>
                <a:t>obtained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dirty="0" err="1" smtClean="0">
                  <a:sym typeface="Wingdings" pitchFamily="2" charset="2"/>
                </a:rPr>
                <a:t>from</a:t>
              </a:r>
              <a:r>
                <a:rPr lang="it-IT" dirty="0" smtClean="0">
                  <a:sym typeface="Wingdings" pitchFamily="2" charset="2"/>
                </a:rPr>
                <a:t> 				the </a:t>
              </a:r>
              <a:r>
                <a:rPr lang="it-IT" i="1" dirty="0" smtClean="0">
                  <a:sym typeface="Wingdings" pitchFamily="2" charset="2"/>
                </a:rPr>
                <a:t>r-t </a:t>
              </a:r>
              <a:r>
                <a:rPr lang="it-IT" dirty="0" smtClean="0">
                  <a:sym typeface="Wingdings" pitchFamily="2" charset="2"/>
                </a:rPr>
                <a:t>relation</a:t>
              </a:r>
            </a:p>
            <a:p>
              <a:pPr>
                <a:buBlip>
                  <a:blip r:embed="rId5"/>
                </a:buBlip>
              </a:pPr>
              <a:r>
                <a:rPr lang="it-IT" dirty="0" smtClean="0">
                  <a:sym typeface="Wingdings" pitchFamily="2" charset="2"/>
                </a:rPr>
                <a:t>    				are the </a:t>
              </a:r>
              <a:r>
                <a:rPr lang="it-IT" dirty="0" err="1" smtClean="0">
                  <a:sym typeface="Wingdings" pitchFamily="2" charset="2"/>
                </a:rPr>
                <a:t>wire</a:t>
              </a:r>
              <a:r>
                <a:rPr lang="it-IT" dirty="0" smtClean="0">
                  <a:sym typeface="Wingdings" pitchFamily="2" charset="2"/>
                </a:rPr>
                <a:t> </a:t>
              </a:r>
              <a:r>
                <a:rPr lang="it-IT" dirty="0" err="1" smtClean="0">
                  <a:sym typeface="Wingdings" pitchFamily="2" charset="2"/>
                </a:rPr>
                <a:t>coordinates</a:t>
              </a:r>
              <a:endParaRPr lang="it-IT" dirty="0" smtClean="0">
                <a:sym typeface="Wingdings" pitchFamily="2" charset="2"/>
              </a:endParaRP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5813564"/>
              <a:ext cx="23431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736" y="4071942"/>
              <a:ext cx="3326271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uppo 24"/>
            <p:cNvGrpSpPr/>
            <p:nvPr/>
          </p:nvGrpSpPr>
          <p:grpSpPr>
            <a:xfrm>
              <a:off x="528628" y="5214950"/>
              <a:ext cx="3033697" cy="647700"/>
              <a:chOff x="528628" y="5214950"/>
              <a:chExt cx="3033697" cy="647700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8628" y="5313493"/>
                <a:ext cx="2686050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000100" y="5214950"/>
                <a:ext cx="2562225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417051"/>
            <a:ext cx="1643074" cy="6226659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6357958"/>
            <a:ext cx="722318" cy="31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1406" y="642894"/>
            <a:ext cx="6861600" cy="342904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REMARKS: </a:t>
            </a:r>
          </a:p>
          <a:p>
            <a:pPr marL="391686" lvl="0" indent="-293764">
              <a:spcBef>
                <a:spcPct val="20000"/>
              </a:spcBef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1900" dirty="0" smtClean="0"/>
              <a:t>The </a:t>
            </a:r>
            <a:r>
              <a:rPr lang="en-US" sz="1900" dirty="0" smtClean="0">
                <a:latin typeface="Symbol" pitchFamily="18" charset="2"/>
              </a:rPr>
              <a:t>c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 </a:t>
            </a:r>
            <a:r>
              <a:rPr lang="en-US" sz="1900" dirty="0" err="1" smtClean="0"/>
              <a:t>minimised</a:t>
            </a:r>
            <a:r>
              <a:rPr lang="en-US" sz="1900" dirty="0" smtClean="0"/>
              <a:t> in the PREFIT: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not the sum </a:t>
            </a:r>
            <a:r>
              <a:rPr lang="en-US" sz="1900" dirty="0" err="1" smtClean="0"/>
              <a:t>o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standard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gaussian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variables</a:t>
            </a: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1900" dirty="0" smtClean="0"/>
              <a:t>c</a:t>
            </a:r>
            <a:r>
              <a:rPr lang="en-US" sz="1900" noProof="0" dirty="0" err="1" smtClean="0"/>
              <a:t>ontains</a:t>
            </a:r>
            <a:r>
              <a:rPr lang="en-US" sz="1900" noProof="0" dirty="0" smtClean="0"/>
              <a:t> the parameter </a:t>
            </a:r>
            <a:r>
              <a:rPr lang="en-US" sz="1900" i="1" noProof="0" dirty="0" smtClean="0"/>
              <a:t>b</a:t>
            </a:r>
            <a:r>
              <a:rPr lang="en-US" sz="1900" noProof="0" dirty="0" smtClean="0"/>
              <a:t> in the denominator </a:t>
            </a:r>
            <a:r>
              <a:rPr lang="en-US" sz="1900" noProof="0" dirty="0" smtClean="0">
                <a:sym typeface="Wingdings" pitchFamily="2" charset="2"/>
              </a:rPr>
              <a:t> non linear minimization</a:t>
            </a:r>
            <a:r>
              <a:rPr lang="en-US" sz="1900" noProof="0" dirty="0" smtClean="0"/>
              <a:t> </a:t>
            </a: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1900" dirty="0" smtClean="0"/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1500" noProof="0" dirty="0" smtClean="0"/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1900" dirty="0" smtClean="0"/>
              <a:t>			    					    = track points</a:t>
            </a: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1900" noProof="0" dirty="0" smtClean="0"/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2600" noProof="0" dirty="0" smtClean="0"/>
          </a:p>
          <a:p>
            <a:pPr marL="391686" lvl="0" indent="-293764">
              <a:spcBef>
                <a:spcPct val="20000"/>
              </a:spcBef>
              <a:buSzPct val="45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1900" dirty="0" smtClean="0"/>
              <a:t>Non linear minimization but closer to a standard </a:t>
            </a:r>
            <a:r>
              <a:rPr lang="en-US" sz="1900" dirty="0" smtClean="0">
                <a:latin typeface="Symbol" pitchFamily="18" charset="2"/>
              </a:rPr>
              <a:t>c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 </a:t>
            </a:r>
            <a:endParaRPr lang="en-US" sz="1900" noProof="0" dirty="0" smtClean="0"/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kumimoji="0" lang="en-US" sz="19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(II)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57166"/>
            <a:ext cx="1734702" cy="63198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1406" y="4571984"/>
            <a:ext cx="6861600" cy="121447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INTERSECTION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FINDER:</a:t>
            </a: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1900" dirty="0" smtClean="0"/>
              <a:t>Dotted line: orthogonal to the </a:t>
            </a:r>
            <a:r>
              <a:rPr lang="en-US" sz="1900" b="1" dirty="0" err="1" smtClean="0">
                <a:solidFill>
                  <a:srgbClr val="00FF00"/>
                </a:solidFill>
              </a:rPr>
              <a:t>prefit</a:t>
            </a:r>
            <a:r>
              <a:rPr lang="en-US" sz="1900" dirty="0" smtClean="0"/>
              <a:t> through the wire coordinates</a:t>
            </a: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intersection points with the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isochrone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closest to the </a:t>
            </a:r>
            <a:r>
              <a:rPr kumimoji="0" lang="en-US" sz="19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prefit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 is the 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 point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reccia in giù 20"/>
          <p:cNvSpPr/>
          <p:nvPr/>
        </p:nvSpPr>
        <p:spPr>
          <a:xfrm rot="16200000">
            <a:off x="464316" y="2321711"/>
            <a:ext cx="357190" cy="71438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971758"/>
            <a:ext cx="1752598" cy="67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857364"/>
            <a:ext cx="2286016" cy="61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2240967"/>
            <a:ext cx="1847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6872" y="2643182"/>
            <a:ext cx="722318" cy="31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4143372" y="2571744"/>
            <a:ext cx="214314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71406" y="5857868"/>
            <a:ext cx="6861600" cy="100013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REFIT (MINUIT)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with the new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Symbol" pitchFamily="18" charset="2"/>
              </a:rPr>
              <a:t>c</a:t>
            </a:r>
            <a:r>
              <a:rPr kumimoji="0" lang="en-US" i="0" u="none" strike="noStrike" kern="1200" cap="none" spc="0" normalizeH="0" baseline="3000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and the track points</a:t>
            </a: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FILTERING</a:t>
            </a: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5" name="Picture 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357166"/>
            <a:ext cx="1735200" cy="632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Freccia in giù 26"/>
          <p:cNvSpPr/>
          <p:nvPr/>
        </p:nvSpPr>
        <p:spPr>
          <a:xfrm rot="16200000">
            <a:off x="464315" y="3893347"/>
            <a:ext cx="357190" cy="714380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000100" y="4071918"/>
            <a:ext cx="2857520" cy="42865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Find the track points!!!</a:t>
            </a:r>
          </a:p>
        </p:txBody>
      </p:sp>
      <p:sp>
        <p:nvSpPr>
          <p:cNvPr id="29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9" grpId="0" uiExpand="1" build="p"/>
      <p:bldP spid="21" grpId="0" animBg="1"/>
      <p:bldP spid="23" grpId="0" animBg="1"/>
      <p:bldP spid="24" grpId="0" uiExpand="1" build="p"/>
      <p:bldP spid="27" grpId="0" animBg="1"/>
      <p:bldP spid="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(III)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808" y="2171706"/>
            <a:ext cx="8629005" cy="432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714348" y="714356"/>
            <a:ext cx="7786742" cy="571504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the refit useful?</a:t>
            </a:r>
            <a:endParaRPr kumimoji="0" lang="en-US" sz="22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kumimoji="0" lang="en-US" sz="22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kumimoji="0" lang="en-US" sz="22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14480" y="171448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PREFIT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929190" y="171448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PREFIT + REFIT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714348" y="1214422"/>
            <a:ext cx="7786742" cy="571504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MEAN RESIDUALS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DISTRIBUTIONS</a:t>
            </a:r>
          </a:p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kumimoji="0" lang="en-US" sz="22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kumimoji="0" lang="en-US" sz="22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00364" y="2428868"/>
            <a:ext cx="1285884" cy="428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286644" y="2428868"/>
            <a:ext cx="1285884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(IV)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714348" y="714356"/>
            <a:ext cx="7786742" cy="571504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the refit useful?</a:t>
            </a:r>
            <a:endParaRPr kumimoji="0" lang="en-US" sz="22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kumimoji="0" lang="en-US" sz="22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kumimoji="0" lang="en-US" sz="22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357290" y="171448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PREFIT + REFIT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929190" y="171448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PREFIT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714348" y="1214422"/>
            <a:ext cx="7786742" cy="571504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SPATIAL RESOLUTION CURVES</a:t>
            </a:r>
          </a:p>
          <a:p>
            <a:pPr marL="391686" marR="0" lvl="0" indent="-2937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kumimoji="0" lang="en-US" sz="22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071678"/>
            <a:ext cx="8777302" cy="45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5000628" y="2285992"/>
            <a:ext cx="785818" cy="378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42910" y="2285992"/>
            <a:ext cx="785818" cy="378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piè di pagina 2"/>
          <p:cNvSpPr>
            <a:spLocks noGrp="1"/>
          </p:cNvSpPr>
          <p:nvPr>
            <p:ph type="ftr" sz="quarter" idx="10"/>
          </p:nvPr>
        </p:nvSpPr>
        <p:spPr>
          <a:xfrm rot="5400000">
            <a:off x="5749161" y="3177381"/>
            <a:ext cx="6551612" cy="47625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Costanza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PANDA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–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Stockholm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15/06/2010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3020</TotalTime>
  <Words>895</Words>
  <Application>Microsoft Office PowerPoint</Application>
  <PresentationFormat>Presentazione su schermo (4:3)</PresentationFormat>
  <Paragraphs>190</Paragraphs>
  <Slides>17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Final results from Juelich prototype measurements</vt:lpstr>
      <vt:lpstr>Outline</vt:lpstr>
      <vt:lpstr>STT prototype @ FZJ</vt:lpstr>
      <vt:lpstr>Aim of the present work:</vt:lpstr>
      <vt:lpstr>Diapositiva 5</vt:lpstr>
      <vt:lpstr>Tracking method</vt:lpstr>
      <vt:lpstr>Tracking method (II)</vt:lpstr>
      <vt:lpstr>Tracking method (III)</vt:lpstr>
      <vt:lpstr>Tracking method (IV)</vt:lpstr>
      <vt:lpstr>Autocalibration</vt:lpstr>
      <vt:lpstr>Autocalibration (II)</vt:lpstr>
      <vt:lpstr>Diapositiva 12</vt:lpstr>
      <vt:lpstr>Diapositiva 13</vt:lpstr>
      <vt:lpstr>Single tube resolution</vt:lpstr>
      <vt:lpstr>Diapositiva 15</vt:lpstr>
      <vt:lpstr>hc  Invariant Mass - comparison</vt:lpstr>
      <vt:lpstr>Summary &amp; Outlook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Susanna Costanza</dc:creator>
  <cp:lastModifiedBy>Susanna Costanza</cp:lastModifiedBy>
  <cp:revision>164</cp:revision>
  <dcterms:created xsi:type="dcterms:W3CDTF">2010-03-05T09:23:59Z</dcterms:created>
  <dcterms:modified xsi:type="dcterms:W3CDTF">2010-06-15T08:20:28Z</dcterms:modified>
</cp:coreProperties>
</file>