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569" autoAdjust="0"/>
  </p:normalViewPr>
  <p:slideViewPr>
    <p:cSldViewPr snapToGrid="0">
      <p:cViewPr varScale="1">
        <p:scale>
          <a:sx n="77" d="100"/>
          <a:sy n="77" d="100"/>
        </p:scale>
        <p:origin x="4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F3B52-C0D6-4C88-B17F-537C1972C5DF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9C567-6A67-4709-8E27-A2E66318977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859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22D81-EA12-4156-83EB-2BE558A8C8E8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1E913-0C19-4716-972F-5B0AF247BE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57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91E913-0C19-4716-972F-5B0AF247BE5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6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91E913-0C19-4716-972F-5B0AF247BE5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655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910392-E8C0-4CCC-B331-FA0A4A39F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0E335DE-A280-4ADF-AD7A-957632128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FFEE0C-0731-4182-BF6D-9AB345EAD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36CD-8E36-4B4E-A735-650765900A25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0BB4C6-F00A-4DA1-85B2-2DDDEFD48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CFD1A1-F28D-4861-80F4-0112F7916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C01-2A7C-4365-9592-FD2CCB86D6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913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9F8C6E-2744-4A23-A1D4-FF4F8D2EF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C96E0F2-3E25-43B0-8253-8069F28AC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43A6C5-EA40-4D7E-A7DD-DFCC7D576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36CD-8E36-4B4E-A735-650765900A25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18BA16-EC7E-466E-BFBB-01C4471E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E1C0D9-A443-48A8-B7F9-E6B657397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C01-2A7C-4365-9592-FD2CCB86D6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34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BCC2512-0BD2-4D05-862A-36274E737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0F83249-B41C-4785-98F6-2F827E1CE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5AF0C8-80A8-4AA2-8EC7-39A448AE8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36CD-8E36-4B4E-A735-650765900A25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6194D8-4D86-49BC-89E9-0FA4664A8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5AE433-9A6B-4BCA-82DC-3143C370E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C01-2A7C-4365-9592-FD2CCB86D6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85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596F60-7ADB-4853-9216-AE8CA0849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391FB9-6E41-4B51-83C1-619318314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B4D9AD-0528-49AA-B16B-5FCF70DD9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36CD-8E36-4B4E-A735-650765900A25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D99FC3-4F37-4404-AC10-1487E94C3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91F9B1-F9E7-4E60-AF5D-177098A5F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C01-2A7C-4365-9592-FD2CCB86D6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44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F311D8-C0E4-424B-A191-66B121AE4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259D38-DA59-4912-8A74-F7BA6702A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1D4AA2-37D0-4974-845E-AB676FC11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36CD-8E36-4B4E-A735-650765900A25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3016B0-95FD-4633-9AA2-7F42ADC5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1E7E73-8EA1-4888-BCBF-DEFA77BC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C01-2A7C-4365-9592-FD2CCB86D6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58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236E7-D3B3-4E4B-A49E-C475CF2E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9B4B2C-2FD0-413C-9DA0-B86A85054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C9144A9-AEE3-422D-998E-CC8520044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11F094-DF8D-44FF-8D12-79BFAFC8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36CD-8E36-4B4E-A735-650765900A25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D9E387-52F1-4E91-9C8B-CFDA387FF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833D08-C2DE-4090-87CC-6058036BB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C01-2A7C-4365-9592-FD2CCB86D6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51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EAC1A-D103-4533-89CC-BB925849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52B2B5-B445-46D3-A9E6-7818A1BFD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A36C91-CA5A-4C15-BBA5-A8358F2C9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AF67F05-2B55-4165-B66E-DEE119571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52805BA-3DA2-42C0-9E42-1EEA94971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57316E7-BB66-4B0D-A0A6-8543F8011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36CD-8E36-4B4E-A735-650765900A25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4F07106-7F09-48BF-A2D9-EFE198858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83F1B7C-7835-4976-952D-1A4BD245F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C01-2A7C-4365-9592-FD2CCB86D6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96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EA73E1-1DB9-4525-9B0A-4EC3515DE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016BA97-DB0D-4759-8ABC-E24D46A3B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36CD-8E36-4B4E-A735-650765900A25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FFA0536-4E28-4C71-A617-DE359C6B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B05A0DB-1AE8-40FE-9D27-BE6D8887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C01-2A7C-4365-9592-FD2CCB86D6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50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DDA59AB-DCBA-4B30-A63F-86EC4CFD5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36CD-8E36-4B4E-A735-650765900A25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9AB8C0-1551-453B-9672-75273C34E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7E9E67B-5786-4903-852C-58C33311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C01-2A7C-4365-9592-FD2CCB86D6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66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1A8680-FC60-49C8-AA25-0EB68BACB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4834C7-8332-47B5-871E-346527C9D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260789-F81A-470A-82CC-DE73AE1D0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93463C-5641-4159-BDE9-5E64FD7CB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36CD-8E36-4B4E-A735-650765900A25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1D54B70-1A4A-4E5D-A377-FBD4AC65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FC9D09-06CC-4708-8E77-BCE50E00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C01-2A7C-4365-9592-FD2CCB86D6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17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BB1B9-75B3-4C01-8861-9582B40AE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37223D9-2E0D-407C-967A-5E18ACB61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34E3835-DC09-4CB2-ABC1-B243758DC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FB372E-42D1-415B-84AB-908FA4A28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36CD-8E36-4B4E-A735-650765900A25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21129A-C67A-48A8-A7EA-E59915ED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750D4B-411D-448D-93F5-B1D64C719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C01-2A7C-4365-9592-FD2CCB86D6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86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F02D0CF-A2CF-4D06-BB47-60C3088E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275809-4F6B-4519-B369-069E523C0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42E111-83F3-4988-BA0A-0203659D7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636CD-8E36-4B4E-A735-650765900A25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CC91C1-286F-4DB0-9F63-C3725C5E8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F7A08D-2F89-43C1-833E-E84C84F01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C4C01-2A7C-4365-9592-FD2CCB86D6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84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046B7-FE64-4182-BF25-450A979AFC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Beam </a:t>
            </a:r>
            <a:r>
              <a:rPr lang="de-DE" dirty="0" err="1" smtClean="0"/>
              <a:t>parameter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at </a:t>
            </a:r>
            <a:r>
              <a:rPr lang="de-DE" dirty="0" err="1" smtClean="0"/>
              <a:t>the</a:t>
            </a:r>
            <a:r>
              <a:rPr lang="de-DE" dirty="0" smtClean="0"/>
              <a:t> FRS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A8C6467-70B0-47F0-958E-853B8D8683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857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60DE8CC-F3FA-4510-ACA7-46F287EC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52" y="0"/>
            <a:ext cx="11007570" cy="948770"/>
          </a:xfrm>
        </p:spPr>
        <p:txBody>
          <a:bodyPr>
            <a:normAutofit/>
          </a:bodyPr>
          <a:lstStyle/>
          <a:p>
            <a:r>
              <a:rPr lang="de-DE" sz="3600" dirty="0"/>
              <a:t>Diagnosis </a:t>
            </a:r>
            <a:r>
              <a:rPr lang="de-DE" sz="3600" dirty="0" err="1"/>
              <a:t>target</a:t>
            </a:r>
            <a:r>
              <a:rPr lang="de-DE" sz="3600" dirty="0"/>
              <a:t> </a:t>
            </a:r>
            <a:r>
              <a:rPr lang="de-DE" sz="3600" dirty="0" err="1"/>
              <a:t>area</a:t>
            </a:r>
            <a:endParaRPr lang="de-DE" sz="36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205D00F-5010-4AF3-A621-2210C86A0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842" y="571318"/>
            <a:ext cx="6628354" cy="137289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FBE339D-D51E-4820-801E-4FB5551EE1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62" y="2007495"/>
            <a:ext cx="9168935" cy="3918349"/>
          </a:xfrm>
          <a:prstGeom prst="rect">
            <a:avLst/>
          </a:prstGeom>
        </p:spPr>
      </p:pic>
      <p:sp>
        <p:nvSpPr>
          <p:cNvPr id="21" name="Ellipse 20">
            <a:extLst>
              <a:ext uri="{FF2B5EF4-FFF2-40B4-BE49-F238E27FC236}">
                <a16:creationId xmlns:a16="http://schemas.microsoft.com/office/drawing/2014/main" id="{01D042BE-589F-4755-8C5E-7D65F3A152BC}"/>
              </a:ext>
            </a:extLst>
          </p:cNvPr>
          <p:cNvSpPr/>
          <p:nvPr/>
        </p:nvSpPr>
        <p:spPr>
          <a:xfrm>
            <a:off x="4918229" y="301841"/>
            <a:ext cx="798990" cy="94877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01B9D040-1737-46D2-AC8C-1F46D8439739}"/>
              </a:ext>
            </a:extLst>
          </p:cNvPr>
          <p:cNvSpPr/>
          <p:nvPr/>
        </p:nvSpPr>
        <p:spPr>
          <a:xfrm>
            <a:off x="1855433" y="3429000"/>
            <a:ext cx="878889" cy="17289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372B676-DE44-4FBF-B06B-5080CA2BC182}"/>
              </a:ext>
            </a:extLst>
          </p:cNvPr>
          <p:cNvSpPr/>
          <p:nvPr/>
        </p:nvSpPr>
        <p:spPr>
          <a:xfrm>
            <a:off x="3188563" y="3559946"/>
            <a:ext cx="878889" cy="14929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9BF5EFB8-016F-49D3-AF57-A8AF8B3DE23D}"/>
              </a:ext>
            </a:extLst>
          </p:cNvPr>
          <p:cNvSpPr/>
          <p:nvPr/>
        </p:nvSpPr>
        <p:spPr>
          <a:xfrm>
            <a:off x="6323872" y="3561423"/>
            <a:ext cx="878889" cy="20226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B6C8A9FC-5E38-4A75-96F6-E44A2EEDFBFD}"/>
              </a:ext>
            </a:extLst>
          </p:cNvPr>
          <p:cNvCxnSpPr>
            <a:cxnSpLocks/>
          </p:cNvCxnSpPr>
          <p:nvPr/>
        </p:nvCxnSpPr>
        <p:spPr>
          <a:xfrm>
            <a:off x="3994951" y="5290349"/>
            <a:ext cx="55929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339DD286-476A-4329-B589-06FFA2D6AABF}"/>
              </a:ext>
            </a:extLst>
          </p:cNvPr>
          <p:cNvCxnSpPr>
            <a:cxnSpLocks/>
          </p:cNvCxnSpPr>
          <p:nvPr/>
        </p:nvCxnSpPr>
        <p:spPr>
          <a:xfrm>
            <a:off x="7503118" y="5291831"/>
            <a:ext cx="55929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>
            <a:extLst>
              <a:ext uri="{FF2B5EF4-FFF2-40B4-BE49-F238E27FC236}">
                <a16:creationId xmlns:a16="http://schemas.microsoft.com/office/drawing/2014/main" id="{E3565112-A7D4-4972-9C18-D58630F8A7FB}"/>
              </a:ext>
            </a:extLst>
          </p:cNvPr>
          <p:cNvSpPr/>
          <p:nvPr/>
        </p:nvSpPr>
        <p:spPr>
          <a:xfrm>
            <a:off x="4697774" y="3430477"/>
            <a:ext cx="878889" cy="19227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55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60DE8CC-F3FA-4510-ACA7-46F287EC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30" y="0"/>
            <a:ext cx="11007570" cy="948770"/>
          </a:xfrm>
        </p:spPr>
        <p:txBody>
          <a:bodyPr>
            <a:normAutofit/>
          </a:bodyPr>
          <a:lstStyle/>
          <a:p>
            <a:r>
              <a:rPr lang="de-DE" sz="3600" dirty="0" err="1"/>
              <a:t>Program</a:t>
            </a:r>
            <a:r>
              <a:rPr lang="de-DE" sz="3600" dirty="0"/>
              <a:t> </a:t>
            </a:r>
            <a:r>
              <a:rPr lang="de-DE" sz="3600" dirty="0" err="1"/>
              <a:t>step</a:t>
            </a:r>
            <a:r>
              <a:rPr lang="de-DE" sz="3600" dirty="0"/>
              <a:t> </a:t>
            </a:r>
            <a:r>
              <a:rPr lang="de-DE" sz="3600" dirty="0" smtClean="0"/>
              <a:t>1</a:t>
            </a:r>
            <a:endParaRPr lang="de-DE" sz="3600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7C50DDB-FA0B-4297-AA7D-DBED1D2DD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30" y="2032987"/>
            <a:ext cx="10515600" cy="441151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de-DE" dirty="0" smtClean="0"/>
              <a:t>Slow </a:t>
            </a:r>
            <a:r>
              <a:rPr lang="de-DE" dirty="0" err="1" smtClean="0"/>
              <a:t>extraction</a:t>
            </a:r>
            <a:endParaRPr lang="de-DE" dirty="0" smtClean="0"/>
          </a:p>
          <a:p>
            <a:pPr marL="514350" indent="-514350">
              <a:buFont typeface="+mj-lt"/>
              <a:buAutoNum type="arabicParenR"/>
            </a:pPr>
            <a:r>
              <a:rPr lang="de-DE" dirty="0" err="1" smtClean="0"/>
              <a:t>Calibrate</a:t>
            </a:r>
            <a:r>
              <a:rPr lang="de-DE" dirty="0" smtClean="0"/>
              <a:t> </a:t>
            </a:r>
            <a:r>
              <a:rPr lang="de-DE" dirty="0" err="1"/>
              <a:t>Seetram</a:t>
            </a:r>
            <a:r>
              <a:rPr lang="de-DE" dirty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de-DE" dirty="0" err="1"/>
              <a:t>Optimize</a:t>
            </a:r>
            <a:r>
              <a:rPr lang="de-DE" dirty="0"/>
              <a:t> </a:t>
            </a:r>
            <a:r>
              <a:rPr lang="de-DE" dirty="0" err="1"/>
              <a:t>transmission</a:t>
            </a:r>
            <a:endParaRPr lang="de-DE" dirty="0"/>
          </a:p>
          <a:p>
            <a:pPr marL="514350" indent="-514350">
              <a:buFont typeface="+mj-lt"/>
              <a:buAutoNum type="arabicParenR"/>
            </a:pPr>
            <a:r>
              <a:rPr lang="de-DE" dirty="0" err="1"/>
              <a:t>Measure</a:t>
            </a:r>
            <a:r>
              <a:rPr lang="de-DE" dirty="0"/>
              <a:t> x- and y-</a:t>
            </a:r>
            <a:r>
              <a:rPr lang="de-DE" dirty="0" err="1"/>
              <a:t>profiles</a:t>
            </a:r>
            <a:r>
              <a:rPr lang="de-DE" dirty="0"/>
              <a:t>, beam </a:t>
            </a:r>
            <a:r>
              <a:rPr lang="de-DE" dirty="0" err="1"/>
              <a:t>intensity</a:t>
            </a:r>
            <a:r>
              <a:rPr lang="de-DE" dirty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/>
              <a:t>transmission</a:t>
            </a:r>
            <a:r>
              <a:rPr lang="de-DE" dirty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target</a:t>
            </a:r>
            <a:r>
              <a:rPr lang="de-DE" dirty="0"/>
              <a:t> </a:t>
            </a:r>
            <a:r>
              <a:rPr lang="de-DE" dirty="0" err="1" smtClean="0"/>
              <a:t>area</a:t>
            </a:r>
            <a:r>
              <a:rPr lang="de-DE" dirty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different </a:t>
            </a:r>
            <a:r>
              <a:rPr lang="de-DE" dirty="0" err="1" smtClean="0"/>
              <a:t>intensities</a:t>
            </a:r>
            <a:r>
              <a:rPr lang="de-DE" dirty="0" smtClean="0"/>
              <a:t> </a:t>
            </a:r>
            <a:r>
              <a:rPr lang="de-DE" dirty="0"/>
              <a:t>10</a:t>
            </a:r>
            <a:r>
              <a:rPr lang="de-DE" baseline="30000" dirty="0"/>
              <a:t>3</a:t>
            </a:r>
            <a:r>
              <a:rPr lang="de-DE" dirty="0"/>
              <a:t>,10</a:t>
            </a:r>
            <a:r>
              <a:rPr lang="de-DE" baseline="30000" dirty="0"/>
              <a:t>6</a:t>
            </a:r>
            <a:r>
              <a:rPr lang="de-DE" dirty="0"/>
              <a:t>, 10</a:t>
            </a:r>
            <a:r>
              <a:rPr lang="de-DE" baseline="30000" dirty="0"/>
              <a:t>9 </a:t>
            </a:r>
            <a:endParaRPr lang="de-DE" dirty="0"/>
          </a:p>
          <a:p>
            <a:pPr marL="514350" indent="-514350">
              <a:buFont typeface="+mj-lt"/>
              <a:buAutoNum type="arabicParenR"/>
            </a:pPr>
            <a:r>
              <a:rPr lang="de-DE" dirty="0"/>
              <a:t>Repeat </a:t>
            </a:r>
            <a:r>
              <a:rPr lang="de-DE" dirty="0" err="1"/>
              <a:t>step</a:t>
            </a:r>
            <a:r>
              <a:rPr lang="de-DE" dirty="0"/>
              <a:t> 2) and 3) </a:t>
            </a:r>
            <a:r>
              <a:rPr lang="de-DE" dirty="0" err="1"/>
              <a:t>for</a:t>
            </a:r>
            <a:r>
              <a:rPr lang="de-DE" dirty="0"/>
              <a:t> all 5 </a:t>
            </a:r>
            <a:r>
              <a:rPr lang="de-DE" dirty="0" err="1"/>
              <a:t>optics</a:t>
            </a:r>
            <a:r>
              <a:rPr lang="de-DE" dirty="0"/>
              <a:t> 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dirty="0"/>
              <a:t>3 </a:t>
            </a:r>
            <a:r>
              <a:rPr lang="de-DE" dirty="0" err="1"/>
              <a:t>for</a:t>
            </a:r>
            <a:r>
              <a:rPr lang="de-DE" dirty="0"/>
              <a:t> Target </a:t>
            </a:r>
            <a:r>
              <a:rPr lang="de-DE" dirty="0" err="1"/>
              <a:t>station</a:t>
            </a:r>
            <a:r>
              <a:rPr lang="de-DE" dirty="0"/>
              <a:t> 1 (maximum </a:t>
            </a:r>
            <a:r>
              <a:rPr lang="de-DE" dirty="0" err="1"/>
              <a:t>rigidity</a:t>
            </a:r>
            <a:r>
              <a:rPr lang="de-DE" dirty="0"/>
              <a:t> 13.7 - 18.6 Tm)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dirty="0"/>
              <a:t>2 </a:t>
            </a:r>
            <a:r>
              <a:rPr lang="de-DE" dirty="0" err="1"/>
              <a:t>for</a:t>
            </a:r>
            <a:r>
              <a:rPr lang="de-DE" dirty="0"/>
              <a:t> Target </a:t>
            </a:r>
            <a:r>
              <a:rPr lang="de-DE" dirty="0" err="1"/>
              <a:t>station</a:t>
            </a:r>
            <a:r>
              <a:rPr lang="de-DE" dirty="0"/>
              <a:t> 2 (maximum </a:t>
            </a:r>
            <a:r>
              <a:rPr lang="de-DE" dirty="0" err="1"/>
              <a:t>rigidity</a:t>
            </a:r>
            <a:r>
              <a:rPr lang="de-DE" dirty="0"/>
              <a:t> </a:t>
            </a:r>
            <a:r>
              <a:rPr lang="de-DE" dirty="0" smtClean="0"/>
              <a:t>15.8 - 18.7 </a:t>
            </a:r>
            <a:r>
              <a:rPr lang="de-DE" dirty="0"/>
              <a:t>Tm) </a:t>
            </a:r>
            <a:endParaRPr lang="de-DE" dirty="0" smtClean="0"/>
          </a:p>
          <a:p>
            <a:pPr marL="457200" indent="-457200">
              <a:buFont typeface="+mj-lt"/>
              <a:buAutoNum type="arabicParenR"/>
            </a:pPr>
            <a:r>
              <a:rPr lang="de-DE" dirty="0" smtClean="0"/>
              <a:t>Repeat </a:t>
            </a:r>
            <a:r>
              <a:rPr lang="de-DE" dirty="0" err="1" smtClean="0"/>
              <a:t>for</a:t>
            </a:r>
            <a:r>
              <a:rPr lang="de-DE" dirty="0" smtClean="0"/>
              <a:t> fast </a:t>
            </a:r>
            <a:r>
              <a:rPr lang="de-DE" dirty="0" err="1" smtClean="0"/>
              <a:t>extraction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Time </a:t>
            </a:r>
            <a:r>
              <a:rPr lang="de-DE" dirty="0" err="1" smtClean="0"/>
              <a:t>estimate</a:t>
            </a:r>
            <a:r>
              <a:rPr lang="de-DE" dirty="0" smtClean="0"/>
              <a:t>: 2-3 </a:t>
            </a:r>
            <a:r>
              <a:rPr lang="de-DE" dirty="0" err="1" smtClean="0"/>
              <a:t>shifts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205D00F-5010-4AF3-A621-2210C86A01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402" y="216212"/>
            <a:ext cx="4796900" cy="99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5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2438024-DA2A-4ADE-8EFE-656A7D22E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8435"/>
            <a:ext cx="12192000" cy="5379813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660DE8CC-F3FA-4510-ACA7-46F287EC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52" y="0"/>
            <a:ext cx="11007570" cy="948770"/>
          </a:xfrm>
        </p:spPr>
        <p:txBody>
          <a:bodyPr>
            <a:normAutofit/>
          </a:bodyPr>
          <a:lstStyle/>
          <a:p>
            <a:r>
              <a:rPr lang="de-DE" sz="3600" dirty="0"/>
              <a:t>Diagnosis S2 </a:t>
            </a:r>
            <a:r>
              <a:rPr lang="de-DE" sz="3600" dirty="0" err="1"/>
              <a:t>area</a:t>
            </a:r>
            <a:endParaRPr lang="de-DE" sz="36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205D00F-5010-4AF3-A621-2210C86A01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842" y="571318"/>
            <a:ext cx="6628354" cy="1372891"/>
          </a:xfrm>
          <a:prstGeom prst="rect">
            <a:avLst/>
          </a:prstGeom>
        </p:spPr>
      </p:pic>
      <p:sp>
        <p:nvSpPr>
          <p:cNvPr id="21" name="Ellipse 20">
            <a:extLst>
              <a:ext uri="{FF2B5EF4-FFF2-40B4-BE49-F238E27FC236}">
                <a16:creationId xmlns:a16="http://schemas.microsoft.com/office/drawing/2014/main" id="{01D042BE-589F-4755-8C5E-7D65F3A152BC}"/>
              </a:ext>
            </a:extLst>
          </p:cNvPr>
          <p:cNvSpPr/>
          <p:nvPr/>
        </p:nvSpPr>
        <p:spPr>
          <a:xfrm>
            <a:off x="6704128" y="1091783"/>
            <a:ext cx="798990" cy="94877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01B9D040-1737-46D2-AC8C-1F46D8439739}"/>
              </a:ext>
            </a:extLst>
          </p:cNvPr>
          <p:cNvSpPr/>
          <p:nvPr/>
        </p:nvSpPr>
        <p:spPr>
          <a:xfrm>
            <a:off x="1393796" y="3441945"/>
            <a:ext cx="878889" cy="19112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372B676-DE44-4FBF-B06B-5080CA2BC182}"/>
              </a:ext>
            </a:extLst>
          </p:cNvPr>
          <p:cNvSpPr/>
          <p:nvPr/>
        </p:nvSpPr>
        <p:spPr>
          <a:xfrm>
            <a:off x="2722492" y="3276917"/>
            <a:ext cx="878889" cy="28626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E3565112-A7D4-4972-9C18-D58630F8A7FB}"/>
              </a:ext>
            </a:extLst>
          </p:cNvPr>
          <p:cNvSpPr/>
          <p:nvPr/>
        </p:nvSpPr>
        <p:spPr>
          <a:xfrm>
            <a:off x="4214258" y="3430470"/>
            <a:ext cx="878889" cy="19227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88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60DE8CC-F3FA-4510-ACA7-46F287EC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30" y="0"/>
            <a:ext cx="11007570" cy="948770"/>
          </a:xfrm>
        </p:spPr>
        <p:txBody>
          <a:bodyPr>
            <a:normAutofit/>
          </a:bodyPr>
          <a:lstStyle/>
          <a:p>
            <a:r>
              <a:rPr lang="de-DE" sz="3600" dirty="0" err="1"/>
              <a:t>Program</a:t>
            </a:r>
            <a:r>
              <a:rPr lang="de-DE" sz="3600" dirty="0"/>
              <a:t> </a:t>
            </a:r>
            <a:r>
              <a:rPr lang="de-DE" sz="3600" dirty="0" err="1"/>
              <a:t>step</a:t>
            </a:r>
            <a:r>
              <a:rPr lang="de-DE" sz="3600" dirty="0"/>
              <a:t> 2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7C50DDB-FA0B-4297-AA7D-DBED1D2DD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30" y="2032987"/>
            <a:ext cx="10515600" cy="441151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de-DE" dirty="0" err="1"/>
              <a:t>Particle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particle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smtClean="0"/>
              <a:t>at S2, </a:t>
            </a:r>
            <a:r>
              <a:rPr lang="de-DE" dirty="0" err="1" smtClean="0"/>
              <a:t>select</a:t>
            </a:r>
            <a:r>
              <a:rPr lang="de-DE" dirty="0" smtClean="0"/>
              <a:t> </a:t>
            </a:r>
            <a:r>
              <a:rPr lang="de-DE" dirty="0" err="1" smtClean="0"/>
              <a:t>suitable</a:t>
            </a:r>
            <a:r>
              <a:rPr lang="de-DE" dirty="0" smtClean="0"/>
              <a:t> </a:t>
            </a:r>
            <a:r>
              <a:rPr lang="de-DE" dirty="0" err="1" smtClean="0"/>
              <a:t>charge</a:t>
            </a:r>
            <a:r>
              <a:rPr lang="de-DE" dirty="0" smtClean="0"/>
              <a:t> </a:t>
            </a:r>
            <a:r>
              <a:rPr lang="de-DE" dirty="0" err="1" smtClean="0"/>
              <a:t>dependent</a:t>
            </a:r>
            <a:r>
              <a:rPr lang="de-DE" dirty="0" smtClean="0"/>
              <a:t> on </a:t>
            </a:r>
            <a:r>
              <a:rPr lang="de-DE" dirty="0" err="1" smtClean="0"/>
              <a:t>intensity</a:t>
            </a:r>
            <a:r>
              <a:rPr lang="de-DE" dirty="0" smtClean="0"/>
              <a:t> </a:t>
            </a:r>
            <a:endParaRPr lang="de-DE" dirty="0"/>
          </a:p>
          <a:p>
            <a:pPr marL="514350" indent="-514350">
              <a:buFont typeface="+mj-lt"/>
              <a:buAutoNum type="arabicParenR"/>
            </a:pPr>
            <a:r>
              <a:rPr lang="de-DE" dirty="0"/>
              <a:t>S2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dispersive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(</a:t>
            </a:r>
            <a:r>
              <a:rPr lang="de-DE" dirty="0" err="1"/>
              <a:t>x,d</a:t>
            </a:r>
            <a:r>
              <a:rPr lang="de-DE" dirty="0"/>
              <a:t>)=6.5 m </a:t>
            </a:r>
            <a:r>
              <a:rPr lang="de-DE" dirty="0" smtClean="0"/>
              <a:t>(</a:t>
            </a:r>
            <a:r>
              <a:rPr lang="de-DE" dirty="0" err="1" smtClean="0"/>
              <a:t>or</a:t>
            </a:r>
            <a:r>
              <a:rPr lang="de-DE" dirty="0" smtClean="0"/>
              <a:t> in high </a:t>
            </a:r>
            <a:r>
              <a:rPr lang="de-DE" dirty="0" err="1" smtClean="0"/>
              <a:t>resolution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 ~16 m at S4 )</a:t>
            </a:r>
          </a:p>
          <a:p>
            <a:pPr marL="514350" indent="-514350">
              <a:buFont typeface="+mj-lt"/>
              <a:buAutoNum type="arabicParenR"/>
            </a:pPr>
            <a:r>
              <a:rPr lang="de-DE" dirty="0"/>
              <a:t>Longitudinal </a:t>
            </a:r>
            <a:r>
              <a:rPr lang="de-DE" dirty="0" err="1"/>
              <a:t>momentum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beam (vs. time in </a:t>
            </a:r>
            <a:r>
              <a:rPr lang="de-DE" dirty="0" err="1"/>
              <a:t>spill</a:t>
            </a:r>
            <a:r>
              <a:rPr lang="de-DE" dirty="0"/>
              <a:t>) </a:t>
            </a:r>
          </a:p>
          <a:p>
            <a:pPr marL="514350" indent="-514350">
              <a:buFont typeface="+mj-lt"/>
              <a:buAutoNum type="arabicParenR"/>
            </a:pPr>
            <a:r>
              <a:rPr lang="de-DE" dirty="0"/>
              <a:t>Transversal </a:t>
            </a:r>
            <a:r>
              <a:rPr lang="de-DE" dirty="0" err="1"/>
              <a:t>emittance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different </a:t>
            </a:r>
            <a:r>
              <a:rPr lang="de-DE" dirty="0" err="1"/>
              <a:t>inensities</a:t>
            </a:r>
            <a:r>
              <a:rPr lang="de-DE" dirty="0"/>
              <a:t> 10</a:t>
            </a:r>
            <a:r>
              <a:rPr lang="de-DE" baseline="30000" dirty="0"/>
              <a:t>3</a:t>
            </a:r>
            <a:r>
              <a:rPr lang="de-DE" dirty="0"/>
              <a:t>,10</a:t>
            </a:r>
            <a:r>
              <a:rPr lang="de-DE" baseline="30000" dirty="0"/>
              <a:t>6</a:t>
            </a:r>
            <a:r>
              <a:rPr lang="de-DE" dirty="0"/>
              <a:t>, 10</a:t>
            </a:r>
            <a:r>
              <a:rPr lang="de-DE" baseline="30000" dirty="0"/>
              <a:t>9 </a:t>
            </a:r>
          </a:p>
          <a:p>
            <a:pPr marL="514350" indent="-514350">
              <a:buFont typeface="+mj-lt"/>
              <a:buAutoNum type="arabicParenR"/>
            </a:pPr>
            <a:r>
              <a:rPr lang="de-DE" dirty="0" err="1" smtClean="0"/>
              <a:t>Record</a:t>
            </a:r>
            <a:r>
              <a:rPr lang="de-DE" dirty="0" smtClean="0"/>
              <a:t> </a:t>
            </a:r>
            <a:r>
              <a:rPr lang="de-DE" dirty="0"/>
              <a:t>time </a:t>
            </a:r>
            <a:r>
              <a:rPr lang="de-DE" dirty="0" err="1"/>
              <a:t>difference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particles</a:t>
            </a:r>
            <a:r>
              <a:rPr lang="de-DE" dirty="0"/>
              <a:t> – a </a:t>
            </a:r>
            <a:r>
              <a:rPr lang="de-DE" dirty="0" err="1"/>
              <a:t>measure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spill</a:t>
            </a:r>
            <a:r>
              <a:rPr lang="de-DE" dirty="0"/>
              <a:t> </a:t>
            </a:r>
            <a:r>
              <a:rPr lang="de-DE" dirty="0" err="1"/>
              <a:t>micro</a:t>
            </a:r>
            <a:r>
              <a:rPr lang="de-DE" dirty="0"/>
              <a:t> </a:t>
            </a:r>
            <a:r>
              <a:rPr lang="de-DE" dirty="0" err="1" smtClean="0"/>
              <a:t>structure</a:t>
            </a:r>
            <a:endParaRPr lang="de-DE" dirty="0"/>
          </a:p>
          <a:p>
            <a:pPr marL="514350" indent="-514350">
              <a:buFont typeface="+mj-lt"/>
              <a:buAutoNum type="arabicParenR"/>
            </a:pPr>
            <a:endParaRPr lang="de-DE" dirty="0"/>
          </a:p>
          <a:p>
            <a:pPr marL="514350" indent="-514350">
              <a:buFont typeface="+mj-lt"/>
              <a:buAutoNum type="arabicParenR"/>
            </a:pPr>
            <a:endParaRPr lang="de-DE" dirty="0"/>
          </a:p>
          <a:p>
            <a:pPr marL="514350" indent="-514350">
              <a:buFont typeface="+mj-lt"/>
              <a:buAutoNum type="arabicParenR"/>
            </a:pPr>
            <a:endParaRPr lang="de-DE" dirty="0"/>
          </a:p>
          <a:p>
            <a:pPr marL="0" indent="0">
              <a:buNone/>
            </a:pPr>
            <a:r>
              <a:rPr lang="de-DE" dirty="0"/>
              <a:t>Time </a:t>
            </a:r>
            <a:r>
              <a:rPr lang="de-DE" dirty="0" err="1" smtClean="0"/>
              <a:t>estimate</a:t>
            </a:r>
            <a:r>
              <a:rPr lang="de-DE" dirty="0" smtClean="0"/>
              <a:t>: </a:t>
            </a:r>
            <a:r>
              <a:rPr lang="de-DE" dirty="0"/>
              <a:t>2 </a:t>
            </a:r>
            <a:r>
              <a:rPr lang="de-DE" dirty="0" err="1" smtClean="0"/>
              <a:t>shifts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205D00F-5010-4AF3-A621-2210C86A01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402" y="216212"/>
            <a:ext cx="4796900" cy="99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315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26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Beam parameter measurement  at the FRS</vt:lpstr>
      <vt:lpstr>Diagnosis target area</vt:lpstr>
      <vt:lpstr>Program step 1</vt:lpstr>
      <vt:lpstr>Diagnosis S2 area</vt:lpstr>
      <vt:lpstr>Program step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 FRS parameters</dc:title>
  <dc:creator>Emma Haettner</dc:creator>
  <cp:lastModifiedBy>Bai, Mei Prof. Dr.</cp:lastModifiedBy>
  <cp:revision>18</cp:revision>
  <cp:lastPrinted>2020-02-17T08:35:42Z</cp:lastPrinted>
  <dcterms:created xsi:type="dcterms:W3CDTF">2020-02-16T05:25:44Z</dcterms:created>
  <dcterms:modified xsi:type="dcterms:W3CDTF">2020-03-09T10:18:11Z</dcterms:modified>
</cp:coreProperties>
</file>