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6" name="Shape 7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.jpe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19" name="Bild 6" descr="Bild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1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FAIR GmbH | GSI GmbH</a:t>
            </a:r>
          </a:p>
        </p:txBody>
      </p:sp>
      <p:sp>
        <p:nvSpPr>
          <p:cNvPr id="22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3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24" name="Bild 12" descr="Bild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Bild 4" descr="Bild 4"/>
          <p:cNvPicPr>
            <a:picLocks noChangeAspect="1"/>
          </p:cNvPicPr>
          <p:nvPr/>
        </p:nvPicPr>
        <p:blipFill>
          <a:blip r:embed="rId4">
            <a:extLst/>
          </a:blip>
          <a:srcRect l="0" t="3489" r="0" b="3602"/>
          <a:stretch>
            <a:fillRect/>
          </a:stretch>
        </p:blipFill>
        <p:spPr>
          <a:xfrm>
            <a:off x="472794" y="1244600"/>
            <a:ext cx="8518808" cy="5342081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Titeltext"/>
          <p:cNvSpPr txBox="1"/>
          <p:nvPr>
            <p:ph type="title"/>
          </p:nvPr>
        </p:nvSpPr>
        <p:spPr>
          <a:xfrm>
            <a:off x="1251563" y="3650762"/>
            <a:ext cx="6607517" cy="779868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pPr/>
            <a:r>
              <a:t>Titeltext</a:t>
            </a:r>
          </a:p>
        </p:txBody>
      </p:sp>
      <p:sp>
        <p:nvSpPr>
          <p:cNvPr id="27" name="Textebene 1…"/>
          <p:cNvSpPr txBox="1"/>
          <p:nvPr>
            <p:ph type="body" sz="quarter" idx="1"/>
          </p:nvPr>
        </p:nvSpPr>
        <p:spPr>
          <a:xfrm>
            <a:off x="1371600" y="4430629"/>
            <a:ext cx="6400800" cy="584662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1pPr>
            <a:lvl2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2pPr>
            <a:lvl3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3pPr>
            <a:lvl4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4pPr>
            <a:lvl5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8" name="Rechteck 12"/>
          <p:cNvSpPr/>
          <p:nvPr/>
        </p:nvSpPr>
        <p:spPr>
          <a:xfrm>
            <a:off x="404091" y="6650180"/>
            <a:ext cx="3371273" cy="207820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9" name="Foliennummer"/>
          <p:cNvSpPr txBox="1"/>
          <p:nvPr>
            <p:ph type="sldNum" sz="quarter" idx="2"/>
          </p:nvPr>
        </p:nvSpPr>
        <p:spPr>
          <a:xfrm>
            <a:off x="6307799" y="6242858"/>
            <a:ext cx="245401" cy="22698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37" name="Textebene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8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46" name="Bild 6" descr="Bild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8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FAIR GmbH | GSI GmbH</a:t>
            </a:r>
          </a:p>
        </p:txBody>
      </p:sp>
      <p:sp>
        <p:nvSpPr>
          <p:cNvPr id="49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0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51" name="Bild 12" descr="Bild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Titeltext"/>
          <p:cNvSpPr txBox="1"/>
          <p:nvPr>
            <p:ph type="title"/>
          </p:nvPr>
        </p:nvSpPr>
        <p:spPr>
          <a:xfrm>
            <a:off x="422565" y="269998"/>
            <a:ext cx="5584536" cy="787561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53" name="Textebene 1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4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62" name="Bild 6" descr="Bild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4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FAIR GmbH | GSI GmbH</a:t>
            </a:r>
          </a:p>
        </p:txBody>
      </p:sp>
      <p:sp>
        <p:nvSpPr>
          <p:cNvPr id="65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6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67" name="Bild 12" descr="Bild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Titeltext"/>
          <p:cNvSpPr txBox="1"/>
          <p:nvPr>
            <p:ph type="title"/>
          </p:nvPr>
        </p:nvSpPr>
        <p:spPr>
          <a:xfrm>
            <a:off x="422565" y="269998"/>
            <a:ext cx="5584536" cy="787561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69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3" name="Bild 6" descr="Bild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FAIR GmbH | GSI GmbH</a:t>
            </a:r>
          </a:p>
        </p:txBody>
      </p:sp>
      <p:sp>
        <p:nvSpPr>
          <p:cNvPr id="6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8" name="Bild 12" descr="Bild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iteltext"/>
          <p:cNvSpPr txBox="1"/>
          <p:nvPr>
            <p:ph type="title"/>
          </p:nvPr>
        </p:nvSpPr>
        <p:spPr>
          <a:xfrm>
            <a:off x="422565" y="271333"/>
            <a:ext cx="5584536" cy="7875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/>
            <a:r>
              <a:t>Titeltext</a:t>
            </a:r>
          </a:p>
        </p:txBody>
      </p:sp>
      <p:sp>
        <p:nvSpPr>
          <p:cNvPr id="10" name="Textebene 1…"/>
          <p:cNvSpPr txBox="1"/>
          <p:nvPr>
            <p:ph type="body" idx="1"/>
          </p:nvPr>
        </p:nvSpPr>
        <p:spPr>
          <a:xfrm>
            <a:off x="422565" y="1450684"/>
            <a:ext cx="8211834" cy="4903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1" name="Foliennummer"/>
          <p:cNvSpPr txBox="1"/>
          <p:nvPr>
            <p:ph type="sldNum" sz="quarter" idx="2"/>
          </p:nvPr>
        </p:nvSpPr>
        <p:spPr>
          <a:xfrm>
            <a:off x="8464490" y="6621713"/>
            <a:ext cx="245402" cy="226984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b="0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8001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b="0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b="0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17145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b="0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2220684" marR="0" indent="-391884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b="0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25603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b="0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30175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b="0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34747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b="0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39319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b="0" baseline="0" cap="none" i="0" spc="0" strike="noStrike" sz="2400" u="none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ußzeilenplatzhalter 4"/>
          <p:cNvSpPr txBox="1"/>
          <p:nvPr/>
        </p:nvSpPr>
        <p:spPr>
          <a:xfrm>
            <a:off x="4364019" y="6617066"/>
            <a:ext cx="4734262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Frank Herfurth</a:t>
            </a:r>
          </a:p>
        </p:txBody>
      </p:sp>
      <p:sp>
        <p:nvSpPr>
          <p:cNvPr id="79" name="Titel 1"/>
          <p:cNvSpPr txBox="1"/>
          <p:nvPr>
            <p:ph type="title"/>
          </p:nvPr>
        </p:nvSpPr>
        <p:spPr>
          <a:xfrm>
            <a:off x="2637688" y="271333"/>
            <a:ext cx="3369412" cy="787560"/>
          </a:xfrm>
          <a:prstGeom prst="rect">
            <a:avLst/>
          </a:prstGeom>
        </p:spPr>
        <p:txBody>
          <a:bodyPr/>
          <a:lstStyle/>
          <a:p>
            <a:pPr/>
            <a:r>
              <a:t>and HITRAP</a:t>
            </a:r>
          </a:p>
        </p:txBody>
      </p:sp>
      <p:sp>
        <p:nvSpPr>
          <p:cNvPr id="80" name="Rechteck 3"/>
          <p:cNvSpPr txBox="1"/>
          <p:nvPr/>
        </p:nvSpPr>
        <p:spPr>
          <a:xfrm>
            <a:off x="189473" y="224908"/>
            <a:ext cx="2422286" cy="437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 sz="2400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CRYRING@ESR</a:t>
            </a:r>
          </a:p>
        </p:txBody>
      </p:sp>
      <p:sp>
        <p:nvSpPr>
          <p:cNvPr id="81" name="Datumsplatzhalter 5"/>
          <p:cNvSpPr txBox="1"/>
          <p:nvPr/>
        </p:nvSpPr>
        <p:spPr>
          <a:xfrm>
            <a:off x="6586683" y="6621713"/>
            <a:ext cx="1316429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March-03, 2020</a:t>
            </a:r>
          </a:p>
        </p:txBody>
      </p:sp>
      <p:sp>
        <p:nvSpPr>
          <p:cNvPr id="82" name="Inhaltsplatzhalter 2"/>
          <p:cNvSpPr txBox="1"/>
          <p:nvPr>
            <p:ph type="body" idx="1"/>
          </p:nvPr>
        </p:nvSpPr>
        <p:spPr>
          <a:xfrm>
            <a:off x="228601" y="1318845"/>
            <a:ext cx="8694964" cy="5233801"/>
          </a:xfrm>
          <a:prstGeom prst="rect">
            <a:avLst/>
          </a:prstGeom>
        </p:spPr>
        <p:txBody>
          <a:bodyPr/>
          <a:lstStyle/>
          <a:p>
            <a:pPr/>
            <a:r>
              <a:t>CRYRING@ESR</a:t>
            </a:r>
          </a:p>
          <a:p>
            <a:pPr lvl="1" marL="742950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t>ECooler</a:t>
            </a:r>
          </a:p>
          <a:p>
            <a:pPr lvl="2" marL="1162050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t>Last fill lasted 5+ days, first try to refill </a:t>
            </a:r>
            <a:br/>
            <a:r>
              <a:t>successful last week, another refill </a:t>
            </a:r>
            <a:br/>
            <a:r>
              <a:t>ongoing</a:t>
            </a:r>
          </a:p>
          <a:p>
            <a:pPr lvl="2" marL="1162050" indent="-285750">
              <a:spcBef>
                <a:spcPts val="400"/>
              </a:spcBef>
              <a:defRPr sz="1600">
                <a:solidFill>
                  <a:srgbClr val="000000"/>
                </a:solidFill>
              </a:defRPr>
            </a:pPr>
            <a:r>
              <a:t>Major vacuum incident on Nov-23: still </a:t>
            </a:r>
            <a:br/>
            <a:r>
              <a:t>tests with the cryopumps, compressor change ongoing</a:t>
            </a:r>
            <a:endParaRPr sz="1500">
              <a:solidFill>
                <a:srgbClr val="00B050"/>
              </a:solidFill>
            </a:endParaRPr>
          </a:p>
          <a:p>
            <a:pPr lvl="1" marL="742950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t>Ring Operation/Test</a:t>
            </a:r>
          </a:p>
          <a:p>
            <a:pPr lvl="2" marL="1162050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t>YR06QD1 water leak – repair incl. bake out - done</a:t>
            </a:r>
          </a:p>
          <a:p>
            <a:pPr lvl="2" marL="1162050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t>Giessen </a:t>
            </a:r>
            <a:r>
              <a:t>ECR running very stable for D+, ion source application and FESA layer still to be finished (CSCO)</a:t>
            </a:r>
          </a:p>
          <a:p>
            <a:pPr lvl="2" marL="1162050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t>Experiment installation ongoing</a:t>
            </a:r>
          </a:p>
          <a:p>
            <a:pPr lvl="1" marL="742950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t>Commissioning with beam starts today in YRT1</a:t>
            </a:r>
          </a:p>
          <a:p>
            <a:pPr lvl="2" marL="1162050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</a:p>
          <a:p>
            <a:pPr>
              <a:defRPr>
                <a:solidFill>
                  <a:srgbClr val="000000"/>
                </a:solidFill>
              </a:defRPr>
            </a:pPr>
            <a:r>
              <a:t>HITRAP </a:t>
            </a:r>
          </a:p>
          <a:p>
            <a:pPr lvl="1" marL="781050" indent="-285750">
              <a:spcBef>
                <a:spcPts val="400"/>
              </a:spcBef>
              <a:defRPr sz="1500">
                <a:solidFill>
                  <a:srgbClr val="000000"/>
                </a:solidFill>
              </a:defRPr>
            </a:pPr>
            <a:r>
              <a:t>Electron/Ion transmission test at the cooling Penning trap ongoing</a:t>
            </a:r>
          </a:p>
          <a:p>
            <a:pPr lvl="1" marL="781050" indent="-285750">
              <a:spcBef>
                <a:spcPts val="400"/>
              </a:spcBef>
              <a:defRPr sz="1500">
                <a:solidFill>
                  <a:srgbClr val="000000"/>
                </a:solidFill>
              </a:defRPr>
            </a:pPr>
            <a:r>
              <a:t>discussion on Shutdown activities for HITRAP linac needed, however, added to planning</a:t>
            </a:r>
          </a:p>
        </p:txBody>
      </p:sp>
      <p:grpSp>
        <p:nvGrpSpPr>
          <p:cNvPr id="85" name="Inhaltsplatzhalter 2"/>
          <p:cNvGrpSpPr/>
          <p:nvPr/>
        </p:nvGrpSpPr>
        <p:grpSpPr>
          <a:xfrm>
            <a:off x="5696125" y="4447473"/>
            <a:ext cx="3447875" cy="1114428"/>
            <a:chOff x="0" y="0"/>
            <a:chExt cx="3447874" cy="1114427"/>
          </a:xfrm>
        </p:grpSpPr>
        <p:sp>
          <p:nvSpPr>
            <p:cNvPr id="83" name="Rechteck"/>
            <p:cNvSpPr/>
            <p:nvPr/>
          </p:nvSpPr>
          <p:spPr>
            <a:xfrm>
              <a:off x="-1" y="-1"/>
              <a:ext cx="3447876" cy="1114429"/>
            </a:xfrm>
            <a:prstGeom prst="rect">
              <a:avLst/>
            </a:prstGeom>
            <a:solidFill>
              <a:srgbClr val="989898">
                <a:alpha val="5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spcBef>
                  <a:spcPts val="500"/>
                </a:spcBef>
                <a:defRPr sz="1400">
                  <a:solidFill>
                    <a:srgbClr val="333333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4" name="PAC Experiments in April/May expect:…"/>
            <p:cNvSpPr txBox="1"/>
            <p:nvPr/>
          </p:nvSpPr>
          <p:spPr>
            <a:xfrm>
              <a:off x="-1" y="0"/>
              <a:ext cx="3447876" cy="10254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marL="342900" indent="-342900">
                <a:spcBef>
                  <a:spcPts val="500"/>
                </a:spcBef>
                <a:buClr>
                  <a:srgbClr val="FDBB63"/>
                </a:buClr>
                <a:buSzPct val="100000"/>
                <a:buChar char="▪"/>
                <a:defRPr sz="1400">
                  <a:solidFill>
                    <a:srgbClr val="333333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PAC Experiments in April/May expect:</a:t>
              </a:r>
              <a:endParaRPr sz="2400"/>
            </a:p>
            <a:p>
              <a:pPr lvl="1" marL="800100" indent="-342900">
                <a:spcBef>
                  <a:spcPts val="500"/>
                </a:spcBef>
                <a:buClr>
                  <a:srgbClr val="FDBB63"/>
                </a:buClr>
                <a:buSzPct val="100000"/>
                <a:buChar char="▪"/>
                <a:defRPr baseline="30000" sz="1400">
                  <a:solidFill>
                    <a:srgbClr val="333333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136</a:t>
              </a:r>
              <a:r>
                <a:rPr baseline="0"/>
                <a:t>Xe</a:t>
              </a:r>
              <a:r>
                <a:t>50+</a:t>
              </a:r>
              <a:r>
                <a:rPr baseline="0"/>
                <a:t>, </a:t>
              </a:r>
              <a:r>
                <a:t>238</a:t>
              </a:r>
              <a:r>
                <a:rPr baseline="0"/>
                <a:t>U</a:t>
              </a:r>
              <a:r>
                <a:t>88+</a:t>
              </a:r>
              <a:r>
                <a:rPr baseline="0"/>
                <a:t> and </a:t>
              </a:r>
              <a:r>
                <a:t>238</a:t>
              </a:r>
              <a:r>
                <a:rPr baseline="0"/>
                <a:t>U</a:t>
              </a:r>
              <a:r>
                <a:t>91+</a:t>
              </a:r>
              <a:r>
                <a:rPr baseline="0"/>
                <a:t> @ about 10 MeV/u, 10</a:t>
              </a:r>
              <a:r>
                <a:t>7</a:t>
              </a:r>
              <a:r>
                <a:rPr baseline="0"/>
                <a:t> (/ minute)</a:t>
              </a:r>
              <a:endParaRPr baseline="30833" sz="2400"/>
            </a:p>
            <a:p>
              <a:pPr lvl="1" marL="800100" indent="-342900">
                <a:spcBef>
                  <a:spcPts val="500"/>
                </a:spcBef>
                <a:buClr>
                  <a:srgbClr val="FDBB63"/>
                </a:buClr>
                <a:buSzPct val="100000"/>
                <a:buChar char="▪"/>
                <a:defRPr sz="1400">
                  <a:solidFill>
                    <a:srgbClr val="333333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cooled!</a:t>
              </a:r>
            </a:p>
          </p:txBody>
        </p:sp>
      </p:grpSp>
      <p:pic>
        <p:nvPicPr>
          <p:cNvPr id="86" name="Bild" descr="Bild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36896" y="939751"/>
            <a:ext cx="3839007" cy="20320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