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58" r:id="rId4"/>
    <p:sldId id="259" r:id="rId5"/>
    <p:sldId id="262" r:id="rId6"/>
    <p:sldId id="280" r:id="rId7"/>
    <p:sldId id="264" r:id="rId8"/>
    <p:sldId id="291" r:id="rId9"/>
    <p:sldId id="293" r:id="rId10"/>
    <p:sldId id="292" r:id="rId11"/>
    <p:sldId id="267" r:id="rId12"/>
    <p:sldId id="268" r:id="rId13"/>
    <p:sldId id="294" r:id="rId14"/>
    <p:sldId id="269" r:id="rId15"/>
    <p:sldId id="274" r:id="rId16"/>
    <p:sldId id="287" r:id="rId17"/>
    <p:sldId id="288" r:id="rId18"/>
    <p:sldId id="289" r:id="rId19"/>
    <p:sldId id="295" r:id="rId20"/>
    <p:sldId id="290" r:id="rId21"/>
    <p:sldId id="29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D4036-F313-40B7-80E6-6A159BDA57B2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642C9-0F36-42F7-A6DC-C01CAEDEED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6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20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35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642C9-0F36-42F7-A6DC-C01CAEDEED1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046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2D41A-7FEC-4883-A380-9AAC69239195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4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ED6A-8B45-41F6-879D-4CB5B05E09AB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6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1153-E472-4186-B050-FBB63438BDDE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2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00D7-F76E-468C-BB50-C14F4DEE7931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96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88AB-D45D-475E-9BE1-4556705B5884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1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75D01-9269-440C-A1A3-3129FD49F8D0}" type="datetime1">
              <a:rPr lang="en-US" smtClean="0"/>
              <a:t>3/11/2020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5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79443-3BFA-4B7D-B903-7E5FC804D319}" type="datetime1">
              <a:rPr lang="en-US" smtClean="0"/>
              <a:t>3/11/2020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3FFBC-2A96-4794-8832-BEED69320D57}" type="datetime1">
              <a:rPr lang="en-US" smtClean="0"/>
              <a:t>3/11/2020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25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38ADB-36A3-4376-831F-5A57A60C8852}" type="datetime1">
              <a:rPr lang="en-US" smtClean="0"/>
              <a:t>3/11/2020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53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C92E-9B4A-43FF-B250-A1E0189191F4}" type="datetime1">
              <a:rPr lang="en-US" smtClean="0"/>
              <a:t>3/11/2020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05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487A2-80FF-4436-83B0-FD6F435BCDDB}" type="datetime1">
              <a:rPr lang="en-US" smtClean="0"/>
              <a:t>3/11/2020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28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F6FF1-9F0B-45EC-B02C-27BED069830F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5D3A9-30C7-41F8-9BF4-392828383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0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9BEDF584-1947-4E9E-AAC6-716EE7FD60E1@gsi.d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6179" y="207963"/>
            <a:ext cx="9144000" cy="579977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Budker Institute of Nuclear Physics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23" y="883967"/>
            <a:ext cx="10230937" cy="574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4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3A2C-0DDD-4151-AC32-5BC41CB0FFA3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10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72852" y="187182"/>
            <a:ext cx="7828547" cy="41805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Production of the cold mass and cryostat.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607820"/>
              </p:ext>
            </p:extLst>
          </p:nvPr>
        </p:nvGraphicFramePr>
        <p:xfrm>
          <a:off x="838200" y="1271654"/>
          <a:ext cx="10663992" cy="4418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41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2769"/>
              </a:tblGrid>
              <a:tr h="4671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Item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</a:t>
                      </a:r>
                    </a:p>
                  </a:txBody>
                  <a:tcPr marL="9525" marR="9525" marT="9525" marB="0" anchor="ctr" anchorCtr="1"/>
                </a:tc>
              </a:tr>
              <a:tr h="467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Start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contract with subcontractor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21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Preparation production of the Cryostat, cold mass, thermos shields</a:t>
                      </a:r>
                      <a:r>
                        <a:rPr lang="en-US" sz="2000" b="1" u="none" strike="noStrike" baseline="0" dirty="0" smtClean="0">
                          <a:effectLst/>
                          <a:latin typeface="+mn-lt"/>
                        </a:rPr>
                        <a:t> and stands for assembling of the cryostat and solenoid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44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Assembling cryostat on the Plant</a:t>
                      </a:r>
                      <a:r>
                        <a:rPr lang="en-US" sz="2000" b="1" u="none" strike="noStrike" baseline="0" dirty="0" smtClean="0">
                          <a:effectLst/>
                          <a:latin typeface="+mn-lt"/>
                        </a:rPr>
                        <a:t>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2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Delivery to BINP and SAT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01/2021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21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Installation of the coils to the cold mass shells according to production of the coils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 – 12 /2021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989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C1D7F-3093-42CA-9AF8-A6E887F70602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11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10320" y="734231"/>
            <a:ext cx="4110841" cy="536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GB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The cryogenic system of the PANDA magnet consists of a Control Dewar with helium vessel, transfer line and </a:t>
            </a:r>
            <a:r>
              <a:rPr lang="en-GB" b="1" dirty="0" err="1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thermosyphon</a:t>
            </a:r>
            <a:r>
              <a:rPr lang="en-GB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circulation loop. It is a self-regulating </a:t>
            </a:r>
            <a:r>
              <a:rPr lang="en-GB" b="1" dirty="0" err="1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thermosyphon</a:t>
            </a:r>
            <a:r>
              <a:rPr lang="en-GB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circulation flow </a:t>
            </a:r>
            <a:r>
              <a:rPr lang="en-US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system. A natural circulation loop is operated on the principle that a heat load on the channels of the heat exchanger produces a two-phase flow that is on average of lower density than the liquid phase. Homogenous model is used for the preliminary study for CMS detector solenoid, CERN. </a:t>
            </a:r>
          </a:p>
          <a:p>
            <a:pPr algn="just">
              <a:lnSpc>
                <a:spcPct val="112000"/>
              </a:lnSpc>
            </a:pPr>
            <a:r>
              <a:rPr lang="en-US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The scheme has a cooling circuit that will work with liquid nitrogen when the solenoid magnet is moved to the assembly area.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801247" y="226292"/>
            <a:ext cx="3228817" cy="50793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Cryogenic system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1" descr="cid:9BEDF584-1947-4E9E-AAC6-716EE7FD60E1@gsi.de"/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9"/>
          <a:stretch/>
        </p:blipFill>
        <p:spPr bwMode="auto">
          <a:xfrm>
            <a:off x="4977048" y="734231"/>
            <a:ext cx="5917094" cy="5214285"/>
          </a:xfrm>
          <a:prstGeom prst="rect">
            <a:avLst/>
          </a:prstGeom>
          <a:noFill/>
          <a:extLst/>
        </p:spPr>
      </p:pic>
      <p:sp>
        <p:nvSpPr>
          <p:cNvPr id="9" name="Прямоугольник 8"/>
          <p:cNvSpPr/>
          <p:nvPr/>
        </p:nvSpPr>
        <p:spPr>
          <a:xfrm>
            <a:off x="5513690" y="5948516"/>
            <a:ext cx="5527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 PANDA solenoid cryogenic 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</a:rPr>
              <a:t>Process Flow Diagram</a:t>
            </a:r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80475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"/>
          <a:stretch/>
        </p:blipFill>
        <p:spPr>
          <a:xfrm>
            <a:off x="5808565" y="2681590"/>
            <a:ext cx="3834580" cy="38573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3FAB-FA26-41AB-A5C0-12B0C57E1227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 descr="Control_Dewar1.jpg"/>
          <p:cNvPicPr>
            <a:picLocks noChangeAspect="1"/>
          </p:cNvPicPr>
          <p:nvPr/>
        </p:nvPicPr>
        <p:blipFill>
          <a:blip r:embed="rId3" cstate="print"/>
          <a:srcRect l="18212" t="1733" r="20998" b="3465"/>
          <a:stretch>
            <a:fillRect/>
          </a:stretch>
        </p:blipFill>
        <p:spPr>
          <a:xfrm>
            <a:off x="279835" y="3537620"/>
            <a:ext cx="2432356" cy="2275966"/>
          </a:xfrm>
          <a:prstGeom prst="rect">
            <a:avLst/>
          </a:prstGeom>
        </p:spPr>
      </p:pic>
      <p:pic>
        <p:nvPicPr>
          <p:cNvPr id="8" name="Рисунок 7" descr="FeedBox_PANDA3.jpg"/>
          <p:cNvPicPr>
            <a:picLocks noChangeAspect="1"/>
          </p:cNvPicPr>
          <p:nvPr/>
        </p:nvPicPr>
        <p:blipFill>
          <a:blip r:embed="rId4" cstate="print"/>
          <a:srcRect l="24458" t="1497" r="28521" b="1860"/>
          <a:stretch>
            <a:fillRect/>
          </a:stretch>
        </p:blipFill>
        <p:spPr>
          <a:xfrm>
            <a:off x="279834" y="718888"/>
            <a:ext cx="2432356" cy="27139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60658" y="576915"/>
            <a:ext cx="521260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Control Dewar includes:</a:t>
            </a:r>
          </a:p>
          <a:p>
            <a:pPr indent="265113" algn="just">
              <a:buFont typeface="+mj-lt"/>
              <a:buAutoNum type="arabicPeriod"/>
              <a:tabLst>
                <a:tab pos="452438" algn="l"/>
              </a:tabLst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Vessel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for liquid 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helium (~480L);</a:t>
            </a:r>
            <a:endParaRPr lang="en-US" b="1" dirty="0">
              <a:solidFill>
                <a:srgbClr val="002060"/>
              </a:solidFill>
              <a:latin typeface="+mn-lt"/>
            </a:endParaRPr>
          </a:p>
          <a:p>
            <a:pPr indent="265113" algn="just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Current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leads;</a:t>
            </a:r>
          </a:p>
          <a:p>
            <a:pPr indent="265113" algn="just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Thermal shields;</a:t>
            </a:r>
            <a:endParaRPr lang="en-US" b="1" dirty="0">
              <a:solidFill>
                <a:srgbClr val="002060"/>
              </a:solidFill>
              <a:latin typeface="+mn-lt"/>
            </a:endParaRPr>
          </a:p>
          <a:p>
            <a:pPr indent="265113" algn="just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Valves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instrumentation;</a:t>
            </a:r>
            <a:endParaRPr lang="en-US" b="1" dirty="0">
              <a:solidFill>
                <a:srgbClr val="002060"/>
              </a:solidFill>
              <a:latin typeface="+mn-lt"/>
            </a:endParaRPr>
          </a:p>
          <a:p>
            <a:pPr indent="265113" algn="just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Vacuum shell;</a:t>
            </a:r>
          </a:p>
          <a:p>
            <a:pPr marL="265113" indent="-265113" algn="just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T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ransfer line (Chimney) connecting the vacuum vessels of cryostat and control Dewar.</a:t>
            </a:r>
          </a:p>
          <a:p>
            <a:pPr marL="538163" algn="just"/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103156" y="68976"/>
            <a:ext cx="6666127" cy="50793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Distribution box – Control Dewar.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6850" y="437694"/>
            <a:ext cx="2930013" cy="367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4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"/>
          <a:stretch/>
        </p:blipFill>
        <p:spPr>
          <a:xfrm>
            <a:off x="-120316" y="576915"/>
            <a:ext cx="3834580" cy="385732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3FAB-FA26-41AB-A5C0-12B0C57E1227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13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33667" y="3190556"/>
            <a:ext cx="7929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Details drawings – started 02/2020</a:t>
            </a:r>
          </a:p>
          <a:p>
            <a:pPr algn="ctr"/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Calculation loads of piping – until 05/2020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Calculation </a:t>
            </a:r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current leads –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until </a:t>
            </a:r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05/2020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Approval of the drawings by third party – 07-08/ 2020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FDR – 08-09/2020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Purchasing valves and instrumentation – 06/2020-06/2021 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Place production – BINP</a:t>
            </a:r>
          </a:p>
          <a:p>
            <a:pPr marL="538163" algn="just"/>
            <a:r>
              <a:rPr 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FAT in BINP, vessel IV category – 10/2021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103156" y="68976"/>
            <a:ext cx="6666127" cy="50793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Distribution box – Control Dewar.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6850" y="437694"/>
            <a:ext cx="2930013" cy="367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6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5CA6-5FCC-4513-9AEC-8BA95943459C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14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56145" y="-47416"/>
            <a:ext cx="3176802" cy="4412226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91879" y="111696"/>
            <a:ext cx="6666127" cy="507939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Scheme of location of the PANDA magnet in beam position and in assembling area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42462" y="1006465"/>
            <a:ext cx="6096000" cy="21082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magnet will be approximately 6 month in parking position of the assembling area for maintenance. In this position a forced helium circuit (83-100K) cooled by liquid nitrogen is foreseen.</a:t>
            </a:r>
            <a:endParaRPr lang="ru-RU" b="1" dirty="0" smtClean="0">
              <a:solidFill>
                <a:srgbClr val="00206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GB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travel between the parking and the beam position will take less than a day, and the expected temperature should stay in an acceptable range for the cold mass. </a:t>
            </a:r>
            <a:endParaRPr lang="ru-RU" b="1" dirty="0">
              <a:solidFill>
                <a:srgbClr val="00206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2" y="3784529"/>
            <a:ext cx="4187310" cy="253439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02000" y="3488804"/>
            <a:ext cx="3440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NewRomanPSMT"/>
              </a:rPr>
              <a:t> PANDA magnet areas.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02000" y="5826233"/>
            <a:ext cx="5753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NewRomanPSMT"/>
              </a:rPr>
              <a:t> Dependence of temperature and thermal loads of the cold mass and thermal shield.</a:t>
            </a:r>
            <a:endParaRPr lang="ru-RU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14975" y="4259987"/>
            <a:ext cx="5950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maximal temperature of the thermal shield is estimated about 130K after 8 hours and the maximal temperature of the cold mass ≈ 35 K.</a:t>
            </a:r>
            <a:endParaRPr lang="ru-RU" b="1" dirty="0" smtClean="0">
              <a:solidFill>
                <a:srgbClr val="00206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2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C6B3-8163-43A4-911C-187B233886F9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15</a:t>
            </a:fld>
            <a:endParaRPr lang="ru-RU" dirty="0"/>
          </a:p>
        </p:txBody>
      </p:sp>
      <p:sp>
        <p:nvSpPr>
          <p:cNvPr id="7" name="Прямоугольник 16">
            <a:extLst>
              <a:ext uri="{FF2B5EF4-FFF2-40B4-BE49-F238E27FC236}">
                <a16:creationId xmlns:a16="http://schemas.microsoft.com/office/drawing/2014/main" xmlns="" id="{5F7CC429-1E45-494B-AA7F-4ABFF8D72F21}"/>
              </a:ext>
            </a:extLst>
          </p:cNvPr>
          <p:cNvSpPr/>
          <p:nvPr/>
        </p:nvSpPr>
        <p:spPr>
          <a:xfrm>
            <a:off x="373245" y="132762"/>
            <a:ext cx="7122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risks. Conductor.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3586976"/>
            <a:ext cx="4868542" cy="25646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09" y="2681078"/>
            <a:ext cx="4649790" cy="294753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956236" y="982236"/>
            <a:ext cx="3308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Conductor </a:t>
            </a: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mechanical and electrical parameters.</a:t>
            </a:r>
            <a:endParaRPr lang="en-US" sz="1200" b="1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80688"/>
              </p:ext>
            </p:extLst>
          </p:nvPr>
        </p:nvGraphicFramePr>
        <p:xfrm>
          <a:off x="500062" y="638491"/>
          <a:ext cx="6162675" cy="2743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3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27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70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93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3537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Thickness (after cold work) at 300 K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mm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7.9</a:t>
                      </a:r>
                      <a:r>
                        <a:rPr lang="en-US" sz="1400" b="1" dirty="0">
                          <a:effectLst/>
                        </a:rPr>
                        <a:t>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indent="4191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± 0.03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105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Width (after cold work) at 300 K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mm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10.95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1">
                          <a:effectLst/>
                        </a:rPr>
                        <a:t>± 0.03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105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Critical current (at 4.2 K, 5 T)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A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&gt; 14690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3105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Critical current (at 4.5 K, 3 T)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A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&gt; 16750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472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Overall Al/Cu/sc ratio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10.5/1.0/1.0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3105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Aluminum RRR (at 4.2 K, 0 T)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 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&gt; </a:t>
                      </a:r>
                      <a:r>
                        <a:rPr lang="en-US" sz="1400" b="1" dirty="0" smtClean="0">
                          <a:effectLst/>
                        </a:rPr>
                        <a:t>600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3105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Al 0.2% yield strength at 300 K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>
                          <a:effectLst/>
                        </a:rPr>
                        <a:t>MPa</a:t>
                      </a:r>
                      <a:endParaRPr lang="en-US" sz="1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&gt; 30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55144" y="5833206"/>
            <a:ext cx="4825359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cable, 8 strands, extruded in Al matrix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8764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005" y="3499883"/>
            <a:ext cx="2426793" cy="3237184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9824-0460-4896-BB1D-4ADD224D4EF8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16</a:t>
            </a:fld>
            <a:endParaRPr lang="ru-RU"/>
          </a:p>
        </p:txBody>
      </p:sp>
      <p:sp>
        <p:nvSpPr>
          <p:cNvPr id="7" name="Прямоугольник 16">
            <a:extLst>
              <a:ext uri="{FF2B5EF4-FFF2-40B4-BE49-F238E27FC236}">
                <a16:creationId xmlns:a16="http://schemas.microsoft.com/office/drawing/2014/main" xmlns="" id="{5F7CC429-1E45-494B-AA7F-4ABFF8D72F21}"/>
              </a:ext>
            </a:extLst>
          </p:cNvPr>
          <p:cNvSpPr/>
          <p:nvPr/>
        </p:nvSpPr>
        <p:spPr>
          <a:xfrm>
            <a:off x="1894144" y="113566"/>
            <a:ext cx="7122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 of the conductor.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5707294" y="428368"/>
            <a:ext cx="6337737" cy="3403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Produced about 20 meters a conductor from A95 and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NbTi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cable;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 pieces the conductor 3,5m prepared for following tests;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Mechanical tests should be in BINP;</a:t>
            </a:r>
          </a:p>
          <a:p>
            <a:pPr marL="342900" indent="-342900" algn="just">
              <a:lnSpc>
                <a:spcPct val="112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Cryogenic tests for RRR and critical currents should be carried out in 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Bochvar</a:t>
            </a:r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institute and CERN.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231" y="4146401"/>
            <a:ext cx="2872740" cy="21107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46" y="647316"/>
            <a:ext cx="4896030" cy="3672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941" y="3979810"/>
            <a:ext cx="1821865" cy="22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03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44D8E-EFB1-4F99-80B7-93A6FC8E7CF8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17</a:t>
            </a:fld>
            <a:endParaRPr lang="ru-RU"/>
          </a:p>
        </p:txBody>
      </p:sp>
      <p:sp>
        <p:nvSpPr>
          <p:cNvPr id="7" name="Прямоугольник 16">
            <a:extLst>
              <a:ext uri="{FF2B5EF4-FFF2-40B4-BE49-F238E27FC236}">
                <a16:creationId xmlns:a16="http://schemas.microsoft.com/office/drawing/2014/main" xmlns="" id="{5F7CC429-1E45-494B-AA7F-4ABFF8D72F21}"/>
              </a:ext>
            </a:extLst>
          </p:cNvPr>
          <p:cNvSpPr/>
          <p:nvPr/>
        </p:nvSpPr>
        <p:spPr>
          <a:xfrm>
            <a:off x="373245" y="132762"/>
            <a:ext cx="7122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risks. Conductor.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67075" y="671371"/>
            <a:ext cx="78422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procurement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VNIINM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Bochvar</a:t>
            </a:r>
            <a:endParaRPr lang="en-US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VNIIKP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Saransk cable optic (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5100" y="1192603"/>
            <a:ext cx="4587862" cy="11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Purchasing superconductive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conductor - lack of a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manufacturers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245" y="2447974"/>
            <a:ext cx="114600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 co-extrusion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conklad in a pure Al</a:t>
            </a:r>
          </a:p>
          <a:p>
            <a:pPr algn="ctr"/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Production1000m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Cu Rutherford cable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for tests in SARKO	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03-04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/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2020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Tests in SARKO, 1000m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Cu Rutherford cable 	                   -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04-05/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2020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Preparation contracts for PANDA </a:t>
            </a:r>
            <a:r>
              <a:rPr lang="en-US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NbTi</a:t>
            </a:r>
            <a:r>
              <a:rPr lang="en-US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strands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production, VNIINM 	-       03/ 2020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strands VNIINM for central coil				- 	02/2021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 strands VNIINM for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up/downstream coils 			-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09/2021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PANDA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Rutherford cables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production, VNIIKP			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03-10/ 2021</a:t>
            </a: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 PANDA conductor with SARKO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			-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03 - 11/ 2021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83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3474-4F3B-417D-BB12-7D4D1D1E7A25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18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52404" y="145439"/>
            <a:ext cx="868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Yoke production and assembling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696" y="3366538"/>
            <a:ext cx="3794760" cy="28498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81" y="3314733"/>
            <a:ext cx="3799840" cy="28498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607104"/>
            <a:ext cx="3775121" cy="25158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819" y="598815"/>
            <a:ext cx="3365576" cy="25241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37" y="616740"/>
            <a:ext cx="3148263" cy="55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67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D3474-4F3B-417D-BB12-7D4D1D1E7A25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19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52404" y="145439"/>
            <a:ext cx="868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Yoke production and assembling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6" y="701041"/>
            <a:ext cx="4038600" cy="22707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064" y="716281"/>
            <a:ext cx="3977640" cy="22402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299" y="317143"/>
            <a:ext cx="2209800" cy="26365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48" y="3311525"/>
            <a:ext cx="3429000" cy="27051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953" y="3328808"/>
            <a:ext cx="3589020" cy="26898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399" y="3326765"/>
            <a:ext cx="3581400" cy="26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8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FF1F7-B156-44F8-BC0C-2D2ED19C60DC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2</a:t>
            </a:fld>
            <a:endParaRPr lang="ru-RU"/>
          </a:p>
        </p:txBody>
      </p:sp>
      <p:pic>
        <p:nvPicPr>
          <p:cNvPr id="7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9" y="514411"/>
            <a:ext cx="5645192" cy="54726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0276" y="580409"/>
            <a:ext cx="3919048" cy="540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69"/>
              </a:spcAf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PANDA solenoid is designed to provide a magnetic field of 2 T with a uniformity of ± 2% and radial magnetic field integral in the range 0 to 2 mm over the central tracking region. The magnet is characterized by a warm bore of 1.9 m diameter, a free length of 4 m and 22.4 MJ of stored energy</a:t>
            </a: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369"/>
              </a:spcAf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Since PANDA is a fixed target experiment, the main technical challenge is the insertion of a warm target pipe vertically to the solenoid axis in correspondence with the interaction point located at 1/3 of the length of the solenoid. In order to meet the above requirement while satisfying the magnetic field homogeneity constraints, the magnet is split in 3 interconnected coil modules.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209800" y="130734"/>
            <a:ext cx="6513954" cy="3836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09800" y="5987018"/>
            <a:ext cx="8312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Artistic view </a:t>
            </a:r>
            <a:r>
              <a:rPr lang="en-US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solenoid magnet including </a:t>
            </a:r>
            <a:r>
              <a:rPr lang="en-US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n-US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18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DA60-6B1E-494E-B7C2-6618D70F4775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866957"/>
              </p:ext>
            </p:extLst>
          </p:nvPr>
        </p:nvGraphicFramePr>
        <p:xfrm>
          <a:off x="537411" y="946802"/>
          <a:ext cx="10663992" cy="4810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41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2769"/>
              </a:tblGrid>
              <a:tr h="57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Item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</a:t>
                      </a:r>
                    </a:p>
                  </a:txBody>
                  <a:tcPr marL="9525" marR="9525" marT="9525" marB="0" anchor="ctr" anchorCtr="1"/>
                </a:tc>
              </a:tr>
              <a:tr h="573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Production all parts of the yoke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21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assembling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05-06/2020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7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Additional machining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06-07/2020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19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Paint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all parts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7/2020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79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FAT and assembling of the yoke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 – 08 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86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 dimension of the yoke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09-10/2020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858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Delivery to BINP and SAT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09-10/2020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352404" y="145439"/>
            <a:ext cx="868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Yoke production and assembling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63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2DA60-6B1E-494E-B7C2-6618D70F4775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12286"/>
            <a:ext cx="2743200" cy="365125"/>
          </a:xfrm>
        </p:spPr>
        <p:txBody>
          <a:bodyPr/>
          <a:lstStyle/>
          <a:p>
            <a:fld id="{1055D3A9-30C7-41F8-9BF4-392828383C4F}" type="slidenum">
              <a:rPr lang="ru-RU" smtClean="0"/>
              <a:t>21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52404" y="145439"/>
            <a:ext cx="868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Conclusion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6019545"/>
              </p:ext>
            </p:extLst>
          </p:nvPr>
        </p:nvGraphicFramePr>
        <p:xfrm>
          <a:off x="384643" y="832507"/>
          <a:ext cx="11405937" cy="5301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15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843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35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item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of work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47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Yoke and frame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 production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23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8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solenoid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 technological development, purchasing raw material, preparation drawings of tooling. Call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for tender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2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 technological development, purchasing raw material, preparation drawings of tooling. Call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for tender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8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Conductor purchasing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Development work, Call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for tender for production of the Rutherford cable</a:t>
                      </a:r>
                      <a:endParaRPr lang="en-US" sz="18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50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Control Dewar box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Preliminary design April 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06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PANDA solenoid power cabling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 production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493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supply and energy extraction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Detail design is ready</a:t>
                      </a:r>
                    </a:p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Purchasing power supply and electrical components, production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77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 safety system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process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47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Preparation place for PANDA solenoid installation, procedures installation, development a flow scheme of</a:t>
                      </a:r>
                      <a:r>
                        <a:rPr lang="en-US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connection KEDR-PANDA solenoid cryogenics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460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EE29-1C54-4FC5-A694-FAECA3C0F194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22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41685" y="567055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17375E"/>
                </a:solidFill>
                <a:latin typeface="Comic Sans MS" pitchFamily="66" charset="0"/>
              </a:rPr>
              <a:t>Thank you for your attention</a:t>
            </a:r>
            <a:endParaRPr lang="ru-RU" sz="3600" dirty="0" smtClean="0">
              <a:solidFill>
                <a:srgbClr val="17375E"/>
              </a:solidFill>
              <a:latin typeface="Comic Sans MS" pitchFamily="66" charset="0"/>
            </a:endParaRPr>
          </a:p>
        </p:txBody>
      </p:sp>
      <p:pic>
        <p:nvPicPr>
          <p:cNvPr id="9" name="Рисунок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1" y="5826956"/>
            <a:ext cx="454112" cy="8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63" y="88892"/>
            <a:ext cx="10848473" cy="58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3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5CC2-2DD9-4519-97C9-4A05F925CCA5}" type="datetime1">
              <a:rPr lang="en-US" b="1" smtClean="0"/>
              <a:t>3/11/2020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08448" y="6401702"/>
            <a:ext cx="4114800" cy="365125"/>
          </a:xfrm>
        </p:spPr>
        <p:txBody>
          <a:bodyPr/>
          <a:lstStyle/>
          <a:p>
            <a:r>
              <a:rPr lang="en-US" b="1" smtClean="0"/>
              <a:t>PANDA meeting, Darmstadt          BINP  E.Pyata </a:t>
            </a:r>
            <a:endParaRPr lang="ru-RU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3</a:t>
            </a:fld>
            <a:endParaRPr lang="ru-RU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582633" y="75398"/>
            <a:ext cx="9166431" cy="70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production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8562" y="720741"/>
            <a:ext cx="110408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The scope of delivery includes: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Magnetic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and engineering design of the magnet including tools and support;</a:t>
            </a:r>
            <a:endParaRPr lang="en-US" sz="20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Production and delivery of the magnet (consisting of yoke, cold mass and cryostat, alignment components, proximity cryogenics, support frame and platform beams) and all tools;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Power converter and quench protection and </a:t>
            </a:r>
            <a:r>
              <a:rPr lang="en-US" sz="20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instrumentation. </a:t>
            </a:r>
            <a:endParaRPr lang="en-US" sz="20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609816"/>
              </p:ext>
            </p:extLst>
          </p:nvPr>
        </p:nvGraphicFramePr>
        <p:xfrm>
          <a:off x="549442" y="2351958"/>
          <a:ext cx="10663990" cy="3699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412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2768"/>
              </a:tblGrid>
              <a:tr h="3316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Item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</a:t>
                      </a:r>
                    </a:p>
                  </a:txBody>
                  <a:tcPr marL="9525" marR="9525" marT="9525" marB="0" anchor="ctr" anchorCtr="1"/>
                </a:tc>
              </a:tr>
              <a:tr h="3316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Start contract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03/2017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Control assembling of the Yoke of solenoid at the BINP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09/2020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4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Magnetic tests of the PANDA solenoid including safety system and electrical components at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BINP (additional contract)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07/2021 - 05/2022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830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Assembling and tests at the FAIR 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8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Assembling of the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magnet at 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Darmstadt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06/2022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8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Acceptant tests at FAIR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08/2022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20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Installation of the PANDA solenoid magnet at worked </a:t>
                      </a:r>
                      <a:r>
                        <a:rPr lang="en-US" sz="2000" b="1" u="none" strike="noStrike" dirty="0" smtClean="0">
                          <a:effectLst/>
                          <a:latin typeface="+mn-lt"/>
                        </a:rPr>
                        <a:t>position and final acceptance tests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01-05/2023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978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264268" y="6356349"/>
            <a:ext cx="2743200" cy="365125"/>
          </a:xfrm>
        </p:spPr>
        <p:txBody>
          <a:bodyPr/>
          <a:lstStyle/>
          <a:p>
            <a:fld id="{83A539A8-9084-4D33-8F1E-C502914C0F73}" type="datetime1">
              <a:rPr lang="en-US" b="1" smtClean="0"/>
              <a:t>3/11/2020</a:t>
            </a:fld>
            <a:endParaRPr lang="ru-RU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28431" y="6380215"/>
            <a:ext cx="4114800" cy="365125"/>
          </a:xfrm>
        </p:spPr>
        <p:txBody>
          <a:bodyPr/>
          <a:lstStyle/>
          <a:p>
            <a:r>
              <a:rPr lang="en-US" b="1" smtClean="0"/>
              <a:t>PANDA meeting, Darmstadt          BINP  E.Pyata </a:t>
            </a:r>
            <a:endParaRPr lang="ru-RU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b="1" smtClean="0"/>
              <a:t>4</a:t>
            </a:fld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028" y="925805"/>
            <a:ext cx="7162800" cy="40309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352404" y="145439"/>
            <a:ext cx="868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views of the PANDA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Solenoid</a:t>
            </a:r>
            <a:endParaRPr lang="en-US" sz="2400" b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43136" y="5215999"/>
            <a:ext cx="5227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The </a:t>
            </a:r>
            <a:r>
              <a:rPr lang="en-US" sz="1600" b="1" dirty="0">
                <a:solidFill>
                  <a:srgbClr val="000000"/>
                </a:solidFill>
                <a:latin typeface="TimesNewRomanPSMT"/>
              </a:rPr>
              <a:t>PANDA </a:t>
            </a:r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Solenoid parts.</a:t>
            </a:r>
            <a:endParaRPr lang="ru-RU" sz="16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3627040" y="2420364"/>
            <a:ext cx="2080885" cy="49580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197428" y="1230856"/>
            <a:ext cx="1404671" cy="79866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485899" y="3996890"/>
            <a:ext cx="931457" cy="18920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393354" y="1991911"/>
            <a:ext cx="609599" cy="8847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6038433" y="2941295"/>
            <a:ext cx="2035479" cy="10741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7602099" y="801892"/>
            <a:ext cx="27539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Comic Sans MS" panose="030F0702030302020204" pitchFamily="66" charset="0"/>
              </a:rPr>
              <a:t>Power supply and EES racks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12779" y="2694771"/>
            <a:ext cx="2031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Comic Sans MS" panose="030F0702030302020204" pitchFamily="66" charset="0"/>
              </a:rPr>
              <a:t>Cable layout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53395" y="2694771"/>
            <a:ext cx="2931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Comic Sans MS" panose="030F0702030302020204" pitchFamily="66" charset="0"/>
              </a:rPr>
              <a:t>Control Dewar with current leads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802549" y="3818181"/>
            <a:ext cx="2031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Comic Sans MS" panose="030F0702030302020204" pitchFamily="66" charset="0"/>
              </a:rPr>
              <a:t>Yoke with solenoid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37545" y="1706107"/>
            <a:ext cx="2031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Comic Sans MS" panose="030F0702030302020204" pitchFamily="66" charset="0"/>
              </a:rPr>
              <a:t>Concrete ceiling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2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CE5B-5A4F-41D6-986F-7DF0930FFF86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5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1570" r="28126" b="11343"/>
          <a:stretch/>
        </p:blipFill>
        <p:spPr>
          <a:xfrm>
            <a:off x="466391" y="647361"/>
            <a:ext cx="2923775" cy="2466936"/>
          </a:xfrm>
        </p:spPr>
      </p:pic>
      <p:sp>
        <p:nvSpPr>
          <p:cNvPr id="8" name="Прямоугольник 7"/>
          <p:cNvSpPr/>
          <p:nvPr/>
        </p:nvSpPr>
        <p:spPr>
          <a:xfrm>
            <a:off x="1352404" y="145439"/>
            <a:ext cx="868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Cryostat and cold mass of the PANDA solenoid magnet</a:t>
            </a:r>
            <a:endParaRPr lang="en-US" sz="2400" b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6391" y="5933324"/>
            <a:ext cx="34407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3D model PANDA solenoid.</a:t>
            </a:r>
            <a:endParaRPr lang="ru-RU" sz="1600" b="1" dirty="0"/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222162"/>
              </p:ext>
            </p:extLst>
          </p:nvPr>
        </p:nvGraphicFramePr>
        <p:xfrm>
          <a:off x="4941884" y="687125"/>
          <a:ext cx="5748814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617"/>
                <a:gridCol w="1483119"/>
                <a:gridCol w="1681078"/>
              </a:tblGrid>
              <a:tr h="3296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Parameter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Unit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Value</a:t>
                      </a:r>
                      <a:endParaRPr lang="ru-RU" sz="1600" b="1" dirty="0"/>
                    </a:p>
                  </a:txBody>
                  <a:tcPr/>
                </a:tc>
              </a:tr>
              <a:tr h="32963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Outside diameter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мм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2680</a:t>
                      </a:r>
                      <a:endParaRPr lang="ru-RU" sz="1600" b="1" dirty="0"/>
                    </a:p>
                  </a:txBody>
                  <a:tcPr/>
                </a:tc>
              </a:tr>
              <a:tr h="32963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Inner diameter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мм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1900</a:t>
                      </a:r>
                      <a:endParaRPr lang="ru-RU" sz="1600" b="1" dirty="0"/>
                    </a:p>
                  </a:txBody>
                  <a:tcPr/>
                </a:tc>
              </a:tr>
              <a:tr h="32963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Length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мм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3090</a:t>
                      </a:r>
                      <a:endParaRPr lang="ru-RU" sz="1600" b="1" dirty="0"/>
                    </a:p>
                  </a:txBody>
                  <a:tcPr/>
                </a:tc>
              </a:tr>
              <a:tr h="329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Magnetic field in coil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</a:t>
                      </a:r>
                      <a:endParaRPr lang="ru-RU" sz="1600" b="1" dirty="0"/>
                    </a:p>
                  </a:txBody>
                  <a:tcPr/>
                </a:tc>
              </a:tr>
              <a:tr h="329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Current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kA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</a:t>
                      </a:r>
                      <a:endParaRPr lang="ru-RU" sz="1600" b="1" dirty="0"/>
                    </a:p>
                  </a:txBody>
                  <a:tcPr/>
                </a:tc>
              </a:tr>
              <a:tr h="32963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Stored Energy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MJ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22,4</a:t>
                      </a:r>
                      <a:endParaRPr lang="ru-RU" sz="1600" b="1" dirty="0"/>
                    </a:p>
                  </a:txBody>
                  <a:tcPr/>
                </a:tc>
              </a:tr>
              <a:tr h="32963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Weight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14.5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Объект 7" descr="PANDA_Magnet_3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3" t="19724" r="14008" b="7090"/>
          <a:stretch/>
        </p:blipFill>
        <p:spPr>
          <a:xfrm>
            <a:off x="1308706" y="3114297"/>
            <a:ext cx="3210128" cy="2734555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941884" y="5541379"/>
            <a:ext cx="4883052" cy="616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of coils is 2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mm, </a:t>
            </a:r>
          </a:p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length: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coils - 887 mm,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400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4" y="3640844"/>
            <a:ext cx="3714111" cy="16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40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" y="282442"/>
            <a:ext cx="3027045" cy="3051175"/>
          </a:xfrm>
          <a:prstGeom prst="rect">
            <a:avLst/>
          </a:prstGeom>
          <a:noFill/>
        </p:spPr>
      </p:pic>
      <p:pic>
        <p:nvPicPr>
          <p:cNvPr id="91" name="Рисунок 9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21021" y="924127"/>
            <a:ext cx="6799633" cy="4941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E53C-FB7F-4179-8861-094E5A69D941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6</a:t>
            </a:fld>
            <a:endParaRPr lang="ru-RU"/>
          </a:p>
        </p:txBody>
      </p:sp>
      <p:cxnSp>
        <p:nvCxnSpPr>
          <p:cNvPr id="78" name="Прямая со стрелкой 77"/>
          <p:cNvCxnSpPr/>
          <p:nvPr/>
        </p:nvCxnSpPr>
        <p:spPr>
          <a:xfrm>
            <a:off x="5785802" y="3350578"/>
            <a:ext cx="620395" cy="156845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Надпись 1033"/>
          <p:cNvSpPr txBox="1">
            <a:spLocks noChangeArrowheads="1"/>
          </p:cNvSpPr>
          <p:nvPr/>
        </p:nvSpPr>
        <p:spPr bwMode="auto">
          <a:xfrm>
            <a:off x="4321881" y="885831"/>
            <a:ext cx="1555679" cy="2039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Target hole 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 flipH="1">
            <a:off x="4868687" y="1178397"/>
            <a:ext cx="26883" cy="134266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>
            <a:off x="5963285" y="3255328"/>
            <a:ext cx="265430" cy="347345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Надпись 26"/>
          <p:cNvSpPr txBox="1">
            <a:spLocks noChangeArrowheads="1"/>
          </p:cNvSpPr>
          <p:nvPr/>
        </p:nvSpPr>
        <p:spPr bwMode="auto">
          <a:xfrm>
            <a:off x="3515588" y="1470738"/>
            <a:ext cx="1200800" cy="3385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Coils </a:t>
            </a:r>
            <a:endParaRPr lang="ru-RU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3" name="Надпись 24"/>
          <p:cNvSpPr txBox="1">
            <a:spLocks noChangeArrowheads="1"/>
          </p:cNvSpPr>
          <p:nvPr/>
        </p:nvSpPr>
        <p:spPr bwMode="auto">
          <a:xfrm>
            <a:off x="1434796" y="2160811"/>
            <a:ext cx="1386225" cy="1678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Tie rods 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2373549" y="2366948"/>
            <a:ext cx="679564" cy="642997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H="1">
            <a:off x="4164330" y="1692383"/>
            <a:ext cx="42916" cy="95853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4207246" y="1692383"/>
            <a:ext cx="487173" cy="468429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2373549" y="2366948"/>
            <a:ext cx="1279184" cy="31647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Надпись 1034"/>
          <p:cNvSpPr txBox="1">
            <a:spLocks noChangeArrowheads="1"/>
          </p:cNvSpPr>
          <p:nvPr/>
        </p:nvSpPr>
        <p:spPr bwMode="auto">
          <a:xfrm>
            <a:off x="369652" y="4665106"/>
            <a:ext cx="2352640" cy="51308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Pure aluminum strips </a:t>
            </a:r>
            <a:endParaRPr lang="ru-RU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89" name="Прямая со стрелкой 88"/>
          <p:cNvCxnSpPr/>
          <p:nvPr/>
        </p:nvCxnSpPr>
        <p:spPr>
          <a:xfrm>
            <a:off x="4218548" y="1692383"/>
            <a:ext cx="1275715" cy="283123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>
            <a:off x="2373549" y="2366948"/>
            <a:ext cx="729990" cy="31647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>
            <a:stCxn id="95" idx="1"/>
          </p:cNvCxnSpPr>
          <p:nvPr/>
        </p:nvCxnSpPr>
        <p:spPr>
          <a:xfrm flipH="1">
            <a:off x="8518358" y="2897550"/>
            <a:ext cx="1020041" cy="128141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Надпись 27"/>
          <p:cNvSpPr txBox="1">
            <a:spLocks noChangeArrowheads="1"/>
          </p:cNvSpPr>
          <p:nvPr/>
        </p:nvSpPr>
        <p:spPr bwMode="auto">
          <a:xfrm>
            <a:off x="9538399" y="2721382"/>
            <a:ext cx="1798166" cy="3523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Thermal </a:t>
            </a: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bridges 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96" name="Прямая со стрелкой 95"/>
          <p:cNvCxnSpPr/>
          <p:nvPr/>
        </p:nvCxnSpPr>
        <p:spPr>
          <a:xfrm flipV="1">
            <a:off x="2713331" y="3983813"/>
            <a:ext cx="578509" cy="681293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 flipH="1" flipV="1">
            <a:off x="5495106" y="4860245"/>
            <a:ext cx="832986" cy="635883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 flipH="1" flipV="1">
            <a:off x="6107578" y="4595134"/>
            <a:ext cx="237342" cy="90099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Надпись 25"/>
          <p:cNvSpPr txBox="1">
            <a:spLocks noChangeArrowheads="1"/>
          </p:cNvSpPr>
          <p:nvPr/>
        </p:nvSpPr>
        <p:spPr bwMode="auto">
          <a:xfrm>
            <a:off x="5627930" y="5578018"/>
            <a:ext cx="2066649" cy="3664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Cooling circuit </a:t>
            </a:r>
            <a:endParaRPr lang="ru-RU" b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17" name="Прямая со стрелкой 116"/>
          <p:cNvCxnSpPr/>
          <p:nvPr/>
        </p:nvCxnSpPr>
        <p:spPr>
          <a:xfrm flipV="1">
            <a:off x="2713331" y="4645946"/>
            <a:ext cx="1101023" cy="1916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flipH="1">
            <a:off x="9370978" y="2884066"/>
            <a:ext cx="176003" cy="51088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95" idx="1"/>
          </p:cNvCxnSpPr>
          <p:nvPr/>
        </p:nvCxnSpPr>
        <p:spPr>
          <a:xfrm flipH="1">
            <a:off x="7487908" y="2897550"/>
            <a:ext cx="2050491" cy="17616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Надпись 1033"/>
          <p:cNvSpPr txBox="1">
            <a:spLocks noChangeArrowheads="1"/>
          </p:cNvSpPr>
          <p:nvPr/>
        </p:nvSpPr>
        <p:spPr bwMode="auto">
          <a:xfrm>
            <a:off x="7989169" y="907736"/>
            <a:ext cx="1993031" cy="2895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Support blocks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26" name="Прямая со стрелкой 125"/>
          <p:cNvCxnSpPr/>
          <p:nvPr/>
        </p:nvCxnSpPr>
        <p:spPr>
          <a:xfrm flipH="1">
            <a:off x="8513153" y="1125560"/>
            <a:ext cx="330874" cy="3664849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/>
          <p:nvPr/>
        </p:nvCxnSpPr>
        <p:spPr>
          <a:xfrm flipH="1">
            <a:off x="8567025" y="1143131"/>
            <a:ext cx="277002" cy="783466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Прямоугольник 129"/>
          <p:cNvSpPr/>
          <p:nvPr/>
        </p:nvSpPr>
        <p:spPr>
          <a:xfrm>
            <a:off x="1352404" y="145439"/>
            <a:ext cx="868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Cold mass parts</a:t>
            </a:r>
            <a:endParaRPr lang="en-US" sz="2400" b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5996" y="5735842"/>
            <a:ext cx="4282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NewRomanPSMT"/>
              </a:rPr>
              <a:t>3D model of the PANDA cold mass.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98351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8" descr="PANDA_Magnet_5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17784" r="4999" b="15931"/>
          <a:stretch/>
        </p:blipFill>
        <p:spPr>
          <a:xfrm>
            <a:off x="4743627" y="4139205"/>
            <a:ext cx="4614382" cy="2199881"/>
          </a:xfrm>
          <a:prstGeom prst="rect">
            <a:avLst/>
          </a:prstGeom>
        </p:spPr>
      </p:pic>
      <p:pic>
        <p:nvPicPr>
          <p:cNvPr id="10" name="Объект 5" descr="PANDA_Magnet_4.pdf - Adobe Reader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5" t="8587" r="16706" b="3909"/>
          <a:stretch/>
        </p:blipFill>
        <p:spPr>
          <a:xfrm>
            <a:off x="185849" y="171382"/>
            <a:ext cx="4047902" cy="3773469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3A2C-0DDD-4151-AC32-5BC41CB0FFA3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7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62400" y="102961"/>
            <a:ext cx="5950086" cy="41805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Scheme of fixation of the cold mass.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969" y="3891632"/>
            <a:ext cx="4504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is based 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with help 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suspensions and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axis 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rods. Material of rods is Ti-5Al-2.5Sn</a:t>
            </a:r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Объект 4" descr="PANDA_Magnet_5a.pdf - Adobe Read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4" t="14706" r="14859" b="5882"/>
          <a:stretch/>
        </p:blipFill>
        <p:spPr>
          <a:xfrm>
            <a:off x="4699076" y="861073"/>
            <a:ext cx="2613262" cy="24757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4969" y="5300135"/>
            <a:ext cx="4380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axial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the Cold mass is fixed with help longitudinal rods. The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longitudinal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 is 20 mm, the length is 2010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side and 1120mm upstream side.  </a:t>
            </a:r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Объект 8" descr="PANDA_Magnet_6.pdf - Adobe Rea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7" t="22906" r="12208" b="24591"/>
          <a:stretch/>
        </p:blipFill>
        <p:spPr>
          <a:xfrm>
            <a:off x="7777663" y="1495499"/>
            <a:ext cx="4357259" cy="18919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987866" y="3485324"/>
            <a:ext cx="39886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direction the Cold mass fixed with help radial rods.  The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rods is 12 mm, the length is 720 mm.  </a:t>
            </a:r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99076" y="3504192"/>
            <a:ext cx="2945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suspension 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16 mm, the length is 840 mm. </a:t>
            </a:r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2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3A2C-0DDD-4151-AC32-5BC41CB0FFA3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8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72852" y="187182"/>
            <a:ext cx="7828547" cy="41805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Production of the cold mass and cryostat.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5497" r="6688" b="6931"/>
          <a:stretch/>
        </p:blipFill>
        <p:spPr>
          <a:xfrm>
            <a:off x="924580" y="749684"/>
            <a:ext cx="4896544" cy="29283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4176" r="37400" b="9876"/>
          <a:stretch/>
        </p:blipFill>
        <p:spPr>
          <a:xfrm>
            <a:off x="8866076" y="838558"/>
            <a:ext cx="2232248" cy="227517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6932" r="6688" b="6932"/>
          <a:stretch/>
        </p:blipFill>
        <p:spPr>
          <a:xfrm>
            <a:off x="2909450" y="3575909"/>
            <a:ext cx="4434150" cy="26083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6932" r="36613" b="41387"/>
          <a:stretch/>
        </p:blipFill>
        <p:spPr>
          <a:xfrm>
            <a:off x="8002192" y="3430231"/>
            <a:ext cx="2930480" cy="21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9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3A2C-0DDD-4151-AC32-5BC41CB0FFA3}" type="datetime1">
              <a:rPr lang="en-US" smtClean="0"/>
              <a:t>3/11/2020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meeting, Darmstadt          BINP  E.Pyata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5D3A9-30C7-41F8-9BF4-392828383C4F}" type="slidenum">
              <a:rPr lang="ru-RU" smtClean="0"/>
              <a:t>9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72852" y="187182"/>
            <a:ext cx="7828547" cy="41805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charset="0"/>
              </a:rPr>
              <a:t>Production of the cold mass and cryostat.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4600" r="20075" b="11650"/>
          <a:stretch/>
        </p:blipFill>
        <p:spPr>
          <a:xfrm>
            <a:off x="374776" y="1120325"/>
            <a:ext cx="5540590" cy="3259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-424" r="20075" b="-424"/>
          <a:stretch/>
        </p:blipFill>
        <p:spPr>
          <a:xfrm>
            <a:off x="6220326" y="1584903"/>
            <a:ext cx="5431414" cy="44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02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1503</Words>
  <Application>Microsoft Office PowerPoint</Application>
  <PresentationFormat>Широкоэкранный</PresentationFormat>
  <Paragraphs>281</Paragraphs>
  <Slides>22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Symbol</vt:lpstr>
      <vt:lpstr>Times New Roman</vt:lpstr>
      <vt:lpstr>TimesNewRomanPSMT</vt:lpstr>
      <vt:lpstr>Тема Office</vt:lpstr>
      <vt:lpstr>Budker Institute of Nuclear Physics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Scheme of fixation of the cold mass.</vt:lpstr>
      <vt:lpstr>Production of the cold mass and cryostat.</vt:lpstr>
      <vt:lpstr>Production of the cold mass and cryostat.</vt:lpstr>
      <vt:lpstr>Production of the cold mass and cryostat.</vt:lpstr>
      <vt:lpstr>Cryogenic system</vt:lpstr>
      <vt:lpstr>Distribution box – Control Dewar.</vt:lpstr>
      <vt:lpstr>Distribution box – Control Dewar.</vt:lpstr>
      <vt:lpstr>Scheme of location of the PANDA magnet in beam position and in assembling area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Budker Institute of Nuclear Physics</dc:title>
  <dc:creator>evgeny pyata</dc:creator>
  <cp:lastModifiedBy>evgeny pyata</cp:lastModifiedBy>
  <cp:revision>64</cp:revision>
  <dcterms:created xsi:type="dcterms:W3CDTF">2019-04-07T04:30:34Z</dcterms:created>
  <dcterms:modified xsi:type="dcterms:W3CDTF">2020-03-11T08:43:36Z</dcterms:modified>
</cp:coreProperties>
</file>