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11" r:id="rId3"/>
    <p:sldId id="312" r:id="rId4"/>
    <p:sldId id="313" r:id="rId5"/>
    <p:sldId id="314" r:id="rId6"/>
    <p:sldId id="315" r:id="rId7"/>
    <p:sldId id="292" r:id="rId8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6FF"/>
    <a:srgbClr val="DCDCDC"/>
    <a:srgbClr val="DBEDFF"/>
    <a:srgbClr val="8D8F94"/>
    <a:srgbClr val="515355"/>
    <a:srgbClr val="3A6F8A"/>
    <a:srgbClr val="E7E7E7"/>
    <a:srgbClr val="B9BBC0"/>
    <a:srgbClr val="005B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2122" autoAdjust="0"/>
  </p:normalViewPr>
  <p:slideViewPr>
    <p:cSldViewPr>
      <p:cViewPr varScale="1">
        <p:scale>
          <a:sx n="110" d="100"/>
          <a:sy n="110" d="100"/>
        </p:scale>
        <p:origin x="-228" y="-78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14. Juni 2010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p:oleObj spid="_x0000_s202754" name="Bitmap" r:id="rId4" imgW="1905266" imgH="457143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14. Juni 2010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p:oleObj spid="_x0000_s203777" name="Bitmap" r:id="rId15" imgW="1905266" imgH="457143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PndGeoHandling</a:t>
            </a:r>
            <a:r>
              <a:rPr lang="en-US" sz="4400" dirty="0" smtClean="0"/>
              <a:t> &amp; MC Truth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PndGeoHandling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PndGeoHandling</a:t>
            </a:r>
            <a:r>
              <a:rPr lang="en-US" sz="2000" dirty="0" smtClean="0"/>
              <a:t> is a tool to access geometry data via the </a:t>
            </a:r>
            <a:r>
              <a:rPr lang="en-US" sz="2000" dirty="0" err="1" smtClean="0"/>
              <a:t>GeoManager</a:t>
            </a:r>
            <a:r>
              <a:rPr lang="en-US" sz="2000" dirty="0" smtClean="0"/>
              <a:t> of Root.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Widely used in MVD and derived detectors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Features: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Get o, u, v vectors of a given sensor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Get positioning matrix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Convert points on sensors from global to local coordinate system and vice versa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Get sensor dimensions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Problem: The information which sensor to use is given as the full path to the sensor:</a:t>
            </a:r>
            <a:br>
              <a:rPr lang="en-US" sz="2000" dirty="0" smtClean="0"/>
            </a:br>
            <a:r>
              <a:rPr lang="en-US" sz="1400" dirty="0" smtClean="0"/>
              <a:t>(e.g. “MVD_1/Pixelpart_1/BarrelLayer2_1/Stave_3/Module_2/”)</a:t>
            </a:r>
            <a:br>
              <a:rPr lang="en-US" sz="1400" dirty="0" smtClean="0"/>
            </a:br>
            <a:r>
              <a:rPr lang="en-US" sz="2000" dirty="0" smtClean="0"/>
              <a:t>This information has to be stored in each point of the MVD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New solution: </a:t>
            </a:r>
            <a:r>
              <a:rPr lang="en-US" sz="2000" dirty="0" smtClean="0"/>
              <a:t>create an </a:t>
            </a:r>
            <a:r>
              <a:rPr lang="en-US" sz="2000" dirty="0" smtClean="0"/>
              <a:t>automatic ID </a:t>
            </a:r>
            <a:r>
              <a:rPr lang="en-US" sz="2000" dirty="0" smtClean="0"/>
              <a:t>for </a:t>
            </a:r>
            <a:r>
              <a:rPr lang="en-US" sz="2000" dirty="0" smtClean="0"/>
              <a:t>each sensitive element in the MVD </a:t>
            </a:r>
            <a:r>
              <a:rPr lang="en-US" sz="2000" dirty="0" smtClean="0"/>
              <a:t>layout 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PndGeoHandling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PndGeoHandling</a:t>
            </a:r>
            <a:r>
              <a:rPr lang="en-US" sz="2000" dirty="0" smtClean="0"/>
              <a:t> is called at the beginning of a simulation run with a list of sensitive volumes. For those a unique ID is created and stored in the parameter database.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 smtClean="0"/>
              <a:t>reduce the access to the database </a:t>
            </a:r>
            <a:r>
              <a:rPr lang="en-US" sz="2000" dirty="0" err="1" smtClean="0"/>
              <a:t>PndGeoHandling</a:t>
            </a:r>
            <a:r>
              <a:rPr lang="en-US" sz="2000" dirty="0" smtClean="0"/>
              <a:t> now is a singleton and has to be called via </a:t>
            </a:r>
            <a:r>
              <a:rPr lang="en-US" sz="2000" dirty="0" err="1" smtClean="0"/>
              <a:t>PndGeoHandling</a:t>
            </a:r>
            <a:r>
              <a:rPr lang="en-US" sz="2000" dirty="0" smtClean="0"/>
              <a:t>::Instance() within a task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It automatically creates a new task which is added to the task list which ensures that the parameter database access is handled in a correct </a:t>
            </a:r>
            <a:r>
              <a:rPr lang="en-US" sz="2000" dirty="0" smtClean="0"/>
              <a:t>way (thanks to Ralf)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To access </a:t>
            </a:r>
            <a:r>
              <a:rPr lang="en-US" sz="2000" dirty="0" err="1" smtClean="0"/>
              <a:t>PndGeoHandling</a:t>
            </a:r>
            <a:r>
              <a:rPr lang="en-US" sz="2000" dirty="0" smtClean="0"/>
              <a:t> in a macro without </a:t>
            </a:r>
            <a:r>
              <a:rPr lang="en-US" sz="2000" dirty="0" err="1" smtClean="0"/>
              <a:t>FairRootManager</a:t>
            </a:r>
            <a:r>
              <a:rPr lang="en-US" sz="2000" dirty="0" smtClean="0"/>
              <a:t> available an additional constructor exists which needs the MC file to get the correct run number and the parameter database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Truth propagation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What happens if data is transient somewhere in the chain?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95204" y="2428868"/>
            <a:ext cx="16768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1:  </a:t>
            </a:r>
            <a:r>
              <a:rPr lang="en-US" sz="1400" b="1" dirty="0" err="1" smtClean="0">
                <a:solidFill>
                  <a:srgbClr val="FF0000"/>
                </a:solidFill>
              </a:rPr>
              <a:t>PndMCTrack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0: (0/-1/1)</a:t>
            </a:r>
          </a:p>
          <a:p>
            <a:r>
              <a:rPr lang="en-US" sz="1400" dirty="0" smtClean="0"/>
              <a:t>1: (0/-1/1)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95468" y="2428868"/>
            <a:ext cx="138852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4: </a:t>
            </a:r>
            <a:r>
              <a:rPr lang="en-US" sz="1400" b="1" dirty="0" err="1" smtClean="0">
                <a:solidFill>
                  <a:srgbClr val="FF0000"/>
                </a:solidFill>
              </a:rPr>
              <a:t>MVDPoint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6: (1/1/1)</a:t>
            </a:r>
          </a:p>
          <a:p>
            <a:r>
              <a:rPr lang="en-US" sz="1400" b="1" dirty="0" smtClean="0"/>
              <a:t>8: (1/0/1)</a:t>
            </a:r>
          </a:p>
          <a:p>
            <a:r>
              <a:rPr lang="en-US" sz="1400" b="1" dirty="0" smtClean="0"/>
              <a:t>9: (1/0/1)</a:t>
            </a:r>
          </a:p>
          <a:p>
            <a:r>
              <a:rPr lang="en-US" sz="1400" b="1" dirty="0" smtClean="0"/>
              <a:t>10: (1/0/1)</a:t>
            </a:r>
          </a:p>
          <a:p>
            <a:r>
              <a:rPr lang="en-US" sz="1400" b="1" dirty="0" smtClean="0"/>
              <a:t>11: (1/0/1)</a:t>
            </a:r>
          </a:p>
          <a:p>
            <a:endParaRPr lang="en-US" sz="1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198643" y="2428868"/>
            <a:ext cx="17972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FF0000"/>
                </a:solidFill>
              </a:rPr>
              <a:t>6: MVDPixelDigis //</a:t>
            </a:r>
          </a:p>
          <a:p>
            <a:r>
              <a:rPr lang="nb-NO" sz="1400" b="1" dirty="0" smtClean="0"/>
              <a:t>4: (4/8/1)</a:t>
            </a:r>
          </a:p>
          <a:p>
            <a:r>
              <a:rPr lang="nb-NO" sz="1400" b="1" dirty="0" smtClean="0"/>
              <a:t>5: (4/8/1)</a:t>
            </a:r>
          </a:p>
          <a:p>
            <a:r>
              <a:rPr lang="nb-NO" sz="1400" b="1" dirty="0" smtClean="0"/>
              <a:t>6: (4/8/1)</a:t>
            </a:r>
          </a:p>
          <a:p>
            <a:r>
              <a:rPr lang="nb-NO" sz="1400" b="1" dirty="0" smtClean="0"/>
              <a:t>7: (4/9/1)</a:t>
            </a:r>
          </a:p>
          <a:p>
            <a:r>
              <a:rPr lang="nb-NO" sz="1400" b="1" dirty="0" smtClean="0"/>
              <a:t>8: (4/9/1)</a:t>
            </a:r>
          </a:p>
          <a:p>
            <a:r>
              <a:rPr lang="nb-NO" sz="1400" b="1" dirty="0" smtClean="0"/>
              <a:t>9: (4/9/1)</a:t>
            </a:r>
          </a:p>
          <a:p>
            <a:r>
              <a:rPr lang="nb-NO" sz="1400" b="1" dirty="0" smtClean="0"/>
              <a:t>10: (4/10/1)</a:t>
            </a:r>
          </a:p>
          <a:p>
            <a:r>
              <a:rPr lang="nb-NO" sz="1400" b="1" dirty="0" smtClean="0"/>
              <a:t>11: (4/10/1)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15074" y="2428868"/>
            <a:ext cx="24240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7: </a:t>
            </a:r>
            <a:r>
              <a:rPr lang="en-US" sz="1400" b="1" dirty="0" err="1" smtClean="0">
                <a:solidFill>
                  <a:srgbClr val="FF0000"/>
                </a:solidFill>
              </a:rPr>
              <a:t>MVDPixelClusterCand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4: (6/4/1) (6/5/1) (6/6/1)</a:t>
            </a:r>
          </a:p>
          <a:p>
            <a:r>
              <a:rPr lang="en-US" sz="1400" b="1" dirty="0" smtClean="0"/>
              <a:t>5: (6/7/1) (6/8/1) (6/9/1)</a:t>
            </a:r>
          </a:p>
          <a:p>
            <a:r>
              <a:rPr lang="en-US" sz="1400" b="1" dirty="0" smtClean="0"/>
              <a:t>6: (6/10/1) (6/11/1)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 rot="10800000">
            <a:off x="5067236" y="2786058"/>
            <a:ext cx="1214446" cy="158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10800000" flipV="1">
            <a:off x="5067236" y="2787646"/>
            <a:ext cx="1214446" cy="21272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10800000" flipV="1">
            <a:off x="5067236" y="2787646"/>
            <a:ext cx="1214446" cy="42704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rot="10800000" flipV="1">
            <a:off x="5067236" y="3001960"/>
            <a:ext cx="1214446" cy="42704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10800000" flipV="1">
            <a:off x="5067236" y="3001960"/>
            <a:ext cx="1214446" cy="641354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rot="10800000" flipV="1">
            <a:off x="5067236" y="3001960"/>
            <a:ext cx="1214446" cy="85566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10800000" flipV="1">
            <a:off x="5281550" y="3216274"/>
            <a:ext cx="1000132" cy="85566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rot="5400000">
            <a:off x="5246625" y="3251199"/>
            <a:ext cx="1069982" cy="100013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10800000" flipV="1">
            <a:off x="3352724" y="2787646"/>
            <a:ext cx="928694" cy="21272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rot="10800000">
            <a:off x="3352724" y="3000372"/>
            <a:ext cx="928694" cy="158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10800000">
            <a:off x="3352724" y="3000372"/>
            <a:ext cx="928694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0800000">
            <a:off x="3352724" y="3214686"/>
            <a:ext cx="928694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rot="10800000">
            <a:off x="3352724" y="3214686"/>
            <a:ext cx="928694" cy="43021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rot="10800000">
            <a:off x="3352724" y="3214686"/>
            <a:ext cx="928694" cy="64453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0800000">
            <a:off x="3424162" y="3500438"/>
            <a:ext cx="857256" cy="57309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rot="10800000">
            <a:off x="3424162" y="3500438"/>
            <a:ext cx="857256" cy="78740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rot="10800000">
            <a:off x="1423898" y="2786058"/>
            <a:ext cx="1143008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10800000">
            <a:off x="1423898" y="2786061"/>
            <a:ext cx="1071570" cy="443027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rot="10800000">
            <a:off x="1423898" y="2786058"/>
            <a:ext cx="1143008" cy="64453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16200000" flipH="1">
            <a:off x="3750463" y="2678901"/>
            <a:ext cx="2214578" cy="14287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6374117" y="4214818"/>
            <a:ext cx="24240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7: </a:t>
            </a:r>
            <a:r>
              <a:rPr lang="en-US" sz="1400" b="1" dirty="0" err="1" smtClean="0">
                <a:solidFill>
                  <a:srgbClr val="FF0000"/>
                </a:solidFill>
              </a:rPr>
              <a:t>MVDPixelClusterCand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4: (6/4/1) (6/5/1) (6/6/1)</a:t>
            </a:r>
          </a:p>
          <a:p>
            <a:r>
              <a:rPr lang="en-US" sz="1400" b="1" dirty="0" smtClean="0"/>
              <a:t>5: (6/7/1) (6/8/1) (6/9/1)</a:t>
            </a:r>
          </a:p>
          <a:p>
            <a:r>
              <a:rPr lang="en-US" sz="1400" b="1" dirty="0" smtClean="0"/>
              <a:t>6: (6/10/1) (6/11/1)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362780" y="4214818"/>
            <a:ext cx="242406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7: </a:t>
            </a:r>
            <a:r>
              <a:rPr lang="en-US" sz="1400" b="1" dirty="0" err="1" smtClean="0">
                <a:solidFill>
                  <a:srgbClr val="FF0000"/>
                </a:solidFill>
              </a:rPr>
              <a:t>MVDPixelClusterCand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4: (4/8/3)</a:t>
            </a:r>
          </a:p>
          <a:p>
            <a:r>
              <a:rPr lang="en-US" sz="1400" b="1" dirty="0" smtClean="0"/>
              <a:t>5: (4/9/3) </a:t>
            </a:r>
          </a:p>
          <a:p>
            <a:r>
              <a:rPr lang="en-US" sz="1400" b="1" dirty="0" smtClean="0"/>
              <a:t>6: (4/10/2)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Truth propagation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000108"/>
            <a:ext cx="7772400" cy="50196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need to know if data is transient or persistent </a:t>
            </a:r>
            <a:r>
              <a:rPr lang="en-US" dirty="0" smtClean="0">
                <a:sym typeface="Wingdings" pitchFamily="2" charset="2"/>
              </a:rPr>
              <a:t> New method </a:t>
            </a:r>
            <a:r>
              <a:rPr lang="en-US" dirty="0" err="1" smtClean="0">
                <a:sym typeface="Wingdings" pitchFamily="2" charset="2"/>
              </a:rPr>
              <a:t>FairRootManager</a:t>
            </a:r>
            <a:r>
              <a:rPr lang="en-US" dirty="0" smtClean="0">
                <a:sym typeface="Wingdings" pitchFamily="2" charset="2"/>
              </a:rPr>
              <a:t>::</a:t>
            </a:r>
            <a:r>
              <a:rPr lang="en-US" dirty="0" err="1" smtClean="0">
                <a:sym typeface="Wingdings" pitchFamily="2" charset="2"/>
              </a:rPr>
              <a:t>CheckBranch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BranchName</a:t>
            </a:r>
            <a:r>
              <a:rPr lang="en-US" dirty="0" smtClean="0">
                <a:sym typeface="Wingdings" pitchFamily="2" charset="2"/>
              </a:rPr>
              <a:t>)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0: Branch does not exist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1: Branch is persistent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2: Branch is transient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If a branch is transient, </a:t>
            </a:r>
            <a:r>
              <a:rPr lang="en-US" dirty="0" err="1" smtClean="0">
                <a:sym typeface="Wingdings" pitchFamily="2" charset="2"/>
              </a:rPr>
              <a:t>FairMultiLinkedData</a:t>
            </a:r>
            <a:r>
              <a:rPr lang="en-US" dirty="0" smtClean="0">
                <a:sym typeface="Wingdings" pitchFamily="2" charset="2"/>
              </a:rPr>
              <a:t> automatically takes the stored links of the object the given link is pointing to.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4247" y="4214818"/>
            <a:ext cx="16768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1:  </a:t>
            </a:r>
            <a:r>
              <a:rPr lang="en-US" sz="1400" b="1" dirty="0" err="1" smtClean="0">
                <a:solidFill>
                  <a:srgbClr val="FF0000"/>
                </a:solidFill>
              </a:rPr>
              <a:t>PndMCTrack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0: (0/-1/1)</a:t>
            </a:r>
          </a:p>
          <a:p>
            <a:r>
              <a:rPr lang="en-US" sz="1400" dirty="0" smtClean="0"/>
              <a:t>1: (0/-1/1)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54511" y="4214818"/>
            <a:ext cx="138852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4: </a:t>
            </a:r>
            <a:r>
              <a:rPr lang="en-US" sz="1400" b="1" dirty="0" err="1" smtClean="0">
                <a:solidFill>
                  <a:srgbClr val="FF0000"/>
                </a:solidFill>
              </a:rPr>
              <a:t>MVDPoint</a:t>
            </a:r>
            <a:r>
              <a:rPr lang="en-US" sz="1400" b="1" dirty="0" smtClean="0">
                <a:solidFill>
                  <a:srgbClr val="FF0000"/>
                </a:solidFill>
              </a:rPr>
              <a:t> //</a:t>
            </a:r>
          </a:p>
          <a:p>
            <a:r>
              <a:rPr lang="en-US" sz="1400" b="1" dirty="0" smtClean="0"/>
              <a:t>6: (1/1/1)</a:t>
            </a:r>
          </a:p>
          <a:p>
            <a:r>
              <a:rPr lang="en-US" sz="1400" b="1" dirty="0" smtClean="0"/>
              <a:t>8: (1/0/1)</a:t>
            </a:r>
          </a:p>
          <a:p>
            <a:r>
              <a:rPr lang="en-US" sz="1400" b="1" dirty="0" smtClean="0"/>
              <a:t>9: (1/0/1)</a:t>
            </a:r>
          </a:p>
          <a:p>
            <a:r>
              <a:rPr lang="en-US" sz="1400" b="1" dirty="0" smtClean="0"/>
              <a:t>10: (1/0/1)</a:t>
            </a:r>
          </a:p>
          <a:p>
            <a:r>
              <a:rPr lang="en-US" sz="1400" b="1" dirty="0" smtClean="0"/>
              <a:t>11: (1/0/1)</a:t>
            </a:r>
          </a:p>
          <a:p>
            <a:endParaRPr lang="en-US" sz="1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357686" y="4214818"/>
            <a:ext cx="17972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FF0000"/>
                </a:solidFill>
              </a:rPr>
              <a:t>6: MVDPixelDigis //</a:t>
            </a:r>
          </a:p>
          <a:p>
            <a:r>
              <a:rPr lang="nb-NO" sz="1400" b="1" dirty="0" smtClean="0"/>
              <a:t>4: (4/8/1)</a:t>
            </a:r>
          </a:p>
          <a:p>
            <a:r>
              <a:rPr lang="nb-NO" sz="1400" b="1" dirty="0" smtClean="0"/>
              <a:t>5: (4/8/1)</a:t>
            </a:r>
          </a:p>
          <a:p>
            <a:r>
              <a:rPr lang="nb-NO" sz="1400" b="1" dirty="0" smtClean="0"/>
              <a:t>6: (4/8/1)</a:t>
            </a:r>
          </a:p>
          <a:p>
            <a:r>
              <a:rPr lang="nb-NO" sz="1400" b="1" dirty="0" smtClean="0"/>
              <a:t>7: (4/9/1)</a:t>
            </a:r>
          </a:p>
          <a:p>
            <a:r>
              <a:rPr lang="nb-NO" sz="1400" b="1" dirty="0" smtClean="0"/>
              <a:t>8: (4/9/1)</a:t>
            </a:r>
          </a:p>
          <a:p>
            <a:r>
              <a:rPr lang="nb-NO" sz="1400" b="1" dirty="0" smtClean="0"/>
              <a:t>9: (4/9/1)</a:t>
            </a:r>
          </a:p>
          <a:p>
            <a:r>
              <a:rPr lang="nb-NO" sz="1400" b="1" dirty="0" smtClean="0"/>
              <a:t>10: (4/10/1)</a:t>
            </a:r>
          </a:p>
          <a:p>
            <a:r>
              <a:rPr lang="nb-NO" sz="1400" b="1" dirty="0" smtClean="0"/>
              <a:t>11: (4/10/1)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rot="10800000">
            <a:off x="5226279" y="4572008"/>
            <a:ext cx="1214446" cy="158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rot="10800000" flipV="1">
            <a:off x="5226279" y="4573596"/>
            <a:ext cx="1214446" cy="21272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10800000" flipV="1">
            <a:off x="5226279" y="4573596"/>
            <a:ext cx="1214446" cy="42704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rot="10800000" flipV="1">
            <a:off x="5226279" y="4787910"/>
            <a:ext cx="1214446" cy="42704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rot="10800000" flipV="1">
            <a:off x="5226279" y="4787910"/>
            <a:ext cx="1214446" cy="641354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rot="10800000" flipV="1">
            <a:off x="5226279" y="4787910"/>
            <a:ext cx="1214446" cy="85566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10800000" flipV="1">
            <a:off x="5440593" y="5002224"/>
            <a:ext cx="1000132" cy="85566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rot="5400000">
            <a:off x="5405668" y="5037149"/>
            <a:ext cx="1069982" cy="100013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10800000" flipV="1">
            <a:off x="3511767" y="4573596"/>
            <a:ext cx="928694" cy="21272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rot="10800000">
            <a:off x="3511767" y="4786322"/>
            <a:ext cx="928694" cy="1588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10800000">
            <a:off x="3511767" y="4786322"/>
            <a:ext cx="928694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rot="10800000">
            <a:off x="3511767" y="5000636"/>
            <a:ext cx="928694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10800000">
            <a:off x="3511767" y="5000636"/>
            <a:ext cx="928694" cy="43021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rot="10800000">
            <a:off x="3511767" y="5000636"/>
            <a:ext cx="928694" cy="64453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rot="10800000">
            <a:off x="3583205" y="5286388"/>
            <a:ext cx="857256" cy="57309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0800000">
            <a:off x="3583205" y="5286388"/>
            <a:ext cx="857256" cy="787406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rot="10800000">
            <a:off x="1582941" y="4572008"/>
            <a:ext cx="1143008" cy="215902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rot="10800000">
            <a:off x="1582941" y="4572011"/>
            <a:ext cx="1071570" cy="443027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0800000">
            <a:off x="1582941" y="4572008"/>
            <a:ext cx="1143008" cy="644530"/>
          </a:xfrm>
          <a:prstGeom prst="straightConnector1">
            <a:avLst/>
          </a:prstGeom>
          <a:ln w="38100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Truth propagation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changes: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FairRootManager</a:t>
            </a:r>
            <a:r>
              <a:rPr lang="en-US" dirty="0" smtClean="0"/>
              <a:t> now creates a unique ID for each new registered branch. This ID is stored in the </a:t>
            </a:r>
            <a:r>
              <a:rPr lang="en-US" dirty="0" err="1" smtClean="0"/>
              <a:t>datafile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FairLink</a:t>
            </a:r>
            <a:r>
              <a:rPr lang="en-US" dirty="0" smtClean="0"/>
              <a:t> does not take any longer the </a:t>
            </a:r>
            <a:r>
              <a:rPr lang="en-US" dirty="0" err="1" smtClean="0"/>
              <a:t>PndDetectorList</a:t>
            </a:r>
            <a:r>
              <a:rPr lang="en-US" dirty="0" smtClean="0"/>
              <a:t> but the name of the branch. This is converted automatically in the unique ID created by the </a:t>
            </a:r>
            <a:r>
              <a:rPr lang="en-US" dirty="0" err="1" smtClean="0"/>
              <a:t>FairRootManager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Advantages: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need to adopt </a:t>
            </a:r>
            <a:r>
              <a:rPr lang="en-US" dirty="0" err="1" smtClean="0"/>
              <a:t>PndDetectorList</a:t>
            </a:r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for each new branch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via </a:t>
            </a:r>
            <a:r>
              <a:rPr lang="en-US" dirty="0" err="1" smtClean="0"/>
              <a:t>FairRootManager</a:t>
            </a:r>
            <a:r>
              <a:rPr lang="en-US" dirty="0" smtClean="0"/>
              <a:t>::</a:t>
            </a:r>
            <a:r>
              <a:rPr lang="en-US" dirty="0" err="1" smtClean="0"/>
              <a:t>GetObject</a:t>
            </a:r>
            <a:r>
              <a:rPr lang="en-US" dirty="0" smtClean="0"/>
              <a:t>(</a:t>
            </a:r>
            <a:r>
              <a:rPr lang="en-US" dirty="0" err="1" smtClean="0"/>
              <a:t>BranchName</a:t>
            </a:r>
            <a:r>
              <a:rPr lang="en-US" dirty="0" smtClean="0"/>
              <a:t>) access to underlying data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000108"/>
            <a:ext cx="7996266" cy="50196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PndGeoHandling</a:t>
            </a:r>
            <a:r>
              <a:rPr lang="en-US" dirty="0" smtClean="0"/>
              <a:t> is implemented in the trunk version and runs without problems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Branch-ID creation is implemented and running in </a:t>
            </a:r>
            <a:r>
              <a:rPr lang="en-US" dirty="0" err="1" smtClean="0"/>
              <a:t>FairRootManager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Persistance</a:t>
            </a:r>
            <a:r>
              <a:rPr lang="en-US" dirty="0" smtClean="0"/>
              <a:t> check is implemented in development branch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Implementation for MVD and EMC done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loss in performance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612</Words>
  <Application>Microsoft Office PowerPoint</Application>
  <PresentationFormat>Bildschirmpräsentation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Standarddesign</vt:lpstr>
      <vt:lpstr>Bitmap</vt:lpstr>
      <vt:lpstr>PndGeoHandling &amp; MC Truth</vt:lpstr>
      <vt:lpstr>PndGeoHandling</vt:lpstr>
      <vt:lpstr>PndGeoHandling</vt:lpstr>
      <vt:lpstr>MC Truth propagation</vt:lpstr>
      <vt:lpstr>MC Truth propagation</vt:lpstr>
      <vt:lpstr>MC Truth propagation</vt:lpstr>
      <vt:lpstr>Summary</vt:lpstr>
    </vt:vector>
  </TitlesOfParts>
  <Company>Tema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1795</cp:revision>
  <cp:lastPrinted>2007-11-29T18:00:19Z</cp:lastPrinted>
  <dcterms:created xsi:type="dcterms:W3CDTF">2006-01-19T12:56:44Z</dcterms:created>
  <dcterms:modified xsi:type="dcterms:W3CDTF">2010-06-14T12:21:29Z</dcterms:modified>
</cp:coreProperties>
</file>