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4" r:id="rId3"/>
    <p:sldId id="266" r:id="rId4"/>
    <p:sldId id="280" r:id="rId5"/>
    <p:sldId id="259" r:id="rId6"/>
    <p:sldId id="262" r:id="rId7"/>
    <p:sldId id="264" r:id="rId8"/>
    <p:sldId id="293" r:id="rId9"/>
    <p:sldId id="281" r:id="rId10"/>
    <p:sldId id="277" r:id="rId11"/>
    <p:sldId id="274" r:id="rId12"/>
    <p:sldId id="275" r:id="rId13"/>
    <p:sldId id="270" r:id="rId14"/>
    <p:sldId id="278" r:id="rId15"/>
    <p:sldId id="279" r:id="rId16"/>
    <p:sldId id="294" r:id="rId17"/>
    <p:sldId id="272" r:id="rId18"/>
    <p:sldId id="271" r:id="rId19"/>
    <p:sldId id="309" r:id="rId20"/>
    <p:sldId id="287" r:id="rId21"/>
    <p:sldId id="295" r:id="rId22"/>
    <p:sldId id="289" r:id="rId23"/>
    <p:sldId id="290" r:id="rId24"/>
    <p:sldId id="291" r:id="rId25"/>
    <p:sldId id="307" r:id="rId26"/>
    <p:sldId id="267" r:id="rId27"/>
    <p:sldId id="304" r:id="rId28"/>
    <p:sldId id="261" r:id="rId29"/>
    <p:sldId id="296" r:id="rId30"/>
    <p:sldId id="297" r:id="rId31"/>
    <p:sldId id="305" r:id="rId32"/>
    <p:sldId id="303" r:id="rId33"/>
    <p:sldId id="298" r:id="rId34"/>
    <p:sldId id="300" r:id="rId35"/>
    <p:sldId id="306" r:id="rId36"/>
    <p:sldId id="311" r:id="rId37"/>
    <p:sldId id="310" r:id="rId38"/>
    <p:sldId id="308" r:id="rId39"/>
    <p:sldId id="312" r:id="rId40"/>
    <p:sldId id="302" r:id="rId4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4B8"/>
    <a:srgbClr val="0000FF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6FA-B9D2-44C3-A67E-6301908A7ED4}" type="datetimeFigureOut">
              <a:rPr lang="it-IT" smtClean="0"/>
              <a:pPr/>
              <a:t>15/06/2010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2D7E-88C2-4486-9A8D-1671319FD0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6FA-B9D2-44C3-A67E-6301908A7ED4}" type="datetimeFigureOut">
              <a:rPr lang="it-IT" smtClean="0"/>
              <a:pPr/>
              <a:t>15/06/2010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2D7E-88C2-4486-9A8D-1671319FD0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6FA-B9D2-44C3-A67E-6301908A7ED4}" type="datetimeFigureOut">
              <a:rPr lang="it-IT" smtClean="0"/>
              <a:pPr/>
              <a:t>15/06/2010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2D7E-88C2-4486-9A8D-1671319FD0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6FA-B9D2-44C3-A67E-6301908A7ED4}" type="datetimeFigureOut">
              <a:rPr lang="it-IT" smtClean="0"/>
              <a:pPr/>
              <a:t>15/06/2010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2D7E-88C2-4486-9A8D-1671319FD0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6FA-B9D2-44C3-A67E-6301908A7ED4}" type="datetimeFigureOut">
              <a:rPr lang="it-IT" smtClean="0"/>
              <a:pPr/>
              <a:t>15/06/2010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2D7E-88C2-4486-9A8D-1671319FD0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6FA-B9D2-44C3-A67E-6301908A7ED4}" type="datetimeFigureOut">
              <a:rPr lang="it-IT" smtClean="0"/>
              <a:pPr/>
              <a:t>15/06/2010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2D7E-88C2-4486-9A8D-1671319FD0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6FA-B9D2-44C3-A67E-6301908A7ED4}" type="datetimeFigureOut">
              <a:rPr lang="it-IT" smtClean="0"/>
              <a:pPr/>
              <a:t>15/06/2010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2D7E-88C2-4486-9A8D-1671319FD0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6FA-B9D2-44C3-A67E-6301908A7ED4}" type="datetimeFigureOut">
              <a:rPr lang="it-IT" smtClean="0"/>
              <a:pPr/>
              <a:t>15/06/2010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2D7E-88C2-4486-9A8D-1671319FD0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6FA-B9D2-44C3-A67E-6301908A7ED4}" type="datetimeFigureOut">
              <a:rPr lang="it-IT" smtClean="0"/>
              <a:pPr/>
              <a:t>15/06/2010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2D7E-88C2-4486-9A8D-1671319FD0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6FA-B9D2-44C3-A67E-6301908A7ED4}" type="datetimeFigureOut">
              <a:rPr lang="it-IT" smtClean="0"/>
              <a:pPr/>
              <a:t>15/06/2010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2D7E-88C2-4486-9A8D-1671319FD0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6FA-B9D2-44C3-A67E-6301908A7ED4}" type="datetimeFigureOut">
              <a:rPr lang="it-IT" smtClean="0"/>
              <a:pPr/>
              <a:t>15/06/2010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2D7E-88C2-4486-9A8D-1671319FD0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986FA-B9D2-44C3-A67E-6301908A7ED4}" type="datetimeFigureOut">
              <a:rPr lang="it-IT" smtClean="0"/>
              <a:pPr/>
              <a:t>15/06/2010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02D7E-88C2-4486-9A8D-1671319FD0E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39.png"/><Relationship Id="rId4" Type="http://schemas.openxmlformats.org/officeDocument/2006/relationships/image" Target="../media/image44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42900" y="1142984"/>
            <a:ext cx="8458200" cy="2870211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t-IT" sz="4000" b="1" cap="all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Analysis</a:t>
            </a:r>
            <a:r>
              <a:rPr lang="it-IT" sz="4000" b="1" cap="all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it-IT" sz="4000" b="1" cap="all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of</a:t>
            </a:r>
            <a:r>
              <a:rPr lang="it-IT" sz="4000" b="1" cap="all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the </a:t>
            </a:r>
            <a:r>
              <a:rPr lang="it-IT" sz="4000" b="1" cap="all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channels</a:t>
            </a:r>
            <a:r>
              <a:rPr lang="it-IT" sz="4000" b="1" cap="all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it-IT" sz="4000" b="1" cap="all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</a:b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Symbol" pitchFamily="18" charset="2"/>
              </a:rPr>
              <a:t>Y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(3770) 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 D</a:t>
            </a:r>
            <a:r>
              <a:rPr lang="it-IT" sz="4000" b="1" baseline="30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+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D</a:t>
            </a:r>
            <a:r>
              <a:rPr lang="it-IT" sz="4000" b="1" baseline="30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-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 K</a:t>
            </a:r>
            <a:r>
              <a:rPr lang="it-IT" sz="4000" b="1" baseline="30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-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p</a:t>
            </a:r>
            <a:r>
              <a:rPr lang="it-IT" sz="4000" b="1" baseline="30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+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p</a:t>
            </a:r>
            <a:r>
              <a:rPr lang="it-IT" sz="4000" b="1" baseline="30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+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 K</a:t>
            </a:r>
            <a:r>
              <a:rPr lang="it-IT" sz="4000" b="1" baseline="30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+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p</a:t>
            </a:r>
            <a:r>
              <a:rPr lang="it-IT" sz="4000" b="1" baseline="30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-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p</a:t>
            </a:r>
            <a:r>
              <a:rPr lang="it-IT" sz="4000" b="1" baseline="30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-</a:t>
            </a:r>
            <a:br>
              <a:rPr lang="it-IT" sz="4000" b="1" baseline="30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</a:b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and </a:t>
            </a:r>
            <a:r>
              <a:rPr lang="it-IT" sz="4000" b="1" dirty="0" err="1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h</a:t>
            </a:r>
            <a:r>
              <a:rPr lang="it-IT" sz="4000" b="1" baseline="-25000" dirty="0" err="1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c</a:t>
            </a:r>
            <a:r>
              <a:rPr lang="it-IT" sz="4000" b="1" baseline="-25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 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K</a:t>
            </a:r>
            <a:r>
              <a:rPr lang="it-IT" sz="4000" b="1" baseline="30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0</a:t>
            </a:r>
            <a:r>
              <a:rPr lang="it-IT" sz="4000" b="1" baseline="-25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S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K</a:t>
            </a:r>
            <a:r>
              <a:rPr lang="it-IT" sz="4000" b="1" baseline="30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+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p</a:t>
            </a:r>
            <a:r>
              <a:rPr lang="it-IT" sz="4000" b="1" baseline="30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- 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 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p</a:t>
            </a:r>
            <a:r>
              <a:rPr lang="it-IT" sz="4000" b="1" baseline="30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+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p</a:t>
            </a:r>
            <a:r>
              <a:rPr lang="it-IT" sz="4000" b="1" baseline="30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-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K</a:t>
            </a:r>
            <a:r>
              <a:rPr lang="it-IT" sz="4000" b="1" baseline="30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+</a:t>
            </a:r>
            <a:r>
              <a:rPr lang="it-IT" sz="4000" b="1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p</a:t>
            </a:r>
            <a:r>
              <a:rPr lang="it-IT" sz="4000" b="1" baseline="30000" dirty="0" smtClean="0">
                <a:ln w="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-  </a:t>
            </a:r>
            <a:r>
              <a:rPr lang="it-IT" sz="4000" b="1" cap="all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/>
            </a:r>
            <a:br>
              <a:rPr lang="it-IT" sz="4000" b="1" cap="all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</a:br>
            <a:r>
              <a:rPr lang="it-IT" sz="4000" b="1" cap="all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with</a:t>
            </a:r>
            <a:r>
              <a:rPr lang="it-IT" sz="4000" b="1" cap="all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it-IT" sz="4000" b="1" cap="all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pandaroot</a:t>
            </a:r>
            <a:endParaRPr lang="it-IT" sz="40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0034" y="4748234"/>
            <a:ext cx="8286808" cy="1752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it-IT" sz="2400" b="1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Susanna Costanza - Pavia Group</a:t>
            </a:r>
          </a:p>
          <a:p>
            <a:r>
              <a:rPr lang="it-IT" sz="2200" b="1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PANDA C.M., </a:t>
            </a:r>
            <a:r>
              <a:rPr lang="it-IT" sz="2200" b="1" dirty="0" err="1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Stockholm</a:t>
            </a:r>
            <a:r>
              <a:rPr lang="it-IT" sz="2200" b="1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– </a:t>
            </a:r>
            <a:r>
              <a:rPr lang="it-IT" sz="2200" b="1" dirty="0" err="1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June</a:t>
            </a:r>
            <a:r>
              <a:rPr lang="it-IT" sz="2200" b="1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14, </a:t>
            </a:r>
            <a:r>
              <a:rPr lang="it-IT" sz="2200" b="1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2010</a:t>
            </a:r>
          </a:p>
          <a:p>
            <a:endParaRPr lang="it-IT" sz="2400" b="1" dirty="0" smtClean="0">
              <a:ln>
                <a:prstDash val="solid"/>
              </a:ln>
              <a:solidFill>
                <a:schemeClr val="tx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571480"/>
            <a:ext cx="1114425" cy="1104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" descr="C:\Users\SUSY\Documents\Università\Dottorato\PANDA\loghi\Infn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696189"/>
            <a:ext cx="1357322" cy="999679"/>
          </a:xfrm>
          <a:prstGeom prst="rect">
            <a:avLst/>
          </a:prstGeom>
          <a:noFill/>
        </p:spPr>
      </p:pic>
      <p:pic>
        <p:nvPicPr>
          <p:cNvPr id="9" name="Picture 3" descr="C:\Users\SUSY\Documents\Università\Dottorato\PANDA\loghi\unip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5643578"/>
            <a:ext cx="1143000" cy="1104900"/>
          </a:xfrm>
          <a:prstGeom prst="rect">
            <a:avLst/>
          </a:prstGeom>
          <a:noFill/>
        </p:spPr>
      </p:pic>
      <p:pic>
        <p:nvPicPr>
          <p:cNvPr id="10" name="Picture 4" descr="C:\Users\SUSY\Documents\Università\Dottorato\PANDA\loghi\PandaLogo1_web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35360" y="5950629"/>
            <a:ext cx="2073280" cy="490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Reconstruction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1000108"/>
            <a:ext cx="8429684" cy="4786346"/>
          </a:xfrm>
        </p:spPr>
        <p:txBody>
          <a:bodyPr>
            <a:noAutofit/>
          </a:bodyPr>
          <a:lstStyle/>
          <a:p>
            <a:r>
              <a:rPr lang="it-IT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Reconstruction</a:t>
            </a:r>
            <a:r>
              <a:rPr lang="it-IT" sz="2200" dirty="0" smtClean="0"/>
              <a:t> </a:t>
            </a:r>
            <a:r>
              <a:rPr lang="it-IT" sz="2200" dirty="0" err="1" smtClean="0"/>
              <a:t>with</a:t>
            </a:r>
            <a:r>
              <a:rPr lang="it-IT" sz="2200" dirty="0" smtClean="0"/>
              <a:t> </a:t>
            </a:r>
            <a:r>
              <a:rPr lang="it-IT" sz="2200" dirty="0" err="1" smtClean="0"/>
              <a:t>LHEtrack</a:t>
            </a:r>
            <a:r>
              <a:rPr lang="it-IT" sz="2200" dirty="0"/>
              <a:t> </a:t>
            </a:r>
            <a:endParaRPr lang="it-IT" sz="2200" dirty="0" smtClean="0"/>
          </a:p>
          <a:p>
            <a:pPr>
              <a:buNone/>
            </a:pPr>
            <a:r>
              <a:rPr lang="it-IT" sz="2200" dirty="0"/>
              <a:t>	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trunk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/macro/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pid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/run_reco_sttcombi.C</a:t>
            </a:r>
            <a:r>
              <a:rPr lang="it-IT" sz="2200" dirty="0" smtClean="0"/>
              <a:t>):</a:t>
            </a:r>
          </a:p>
          <a:p>
            <a:pPr lvl="1"/>
            <a:r>
              <a:rPr lang="it-IT" sz="2000" dirty="0" err="1" smtClean="0"/>
              <a:t>Ideal</a:t>
            </a:r>
            <a:r>
              <a:rPr lang="it-IT" sz="2000" dirty="0" smtClean="0"/>
              <a:t> pattern </a:t>
            </a:r>
            <a:r>
              <a:rPr lang="it-IT" sz="2000" dirty="0" err="1" smtClean="0"/>
              <a:t>recognition</a:t>
            </a:r>
            <a:endParaRPr lang="it-IT" sz="2000" dirty="0" smtClean="0"/>
          </a:p>
          <a:p>
            <a:pPr lvl="1"/>
            <a:r>
              <a:rPr lang="it-IT" sz="2000" dirty="0" err="1" smtClean="0"/>
              <a:t>Fit</a:t>
            </a:r>
            <a:r>
              <a:rPr lang="it-IT" sz="2000" dirty="0" smtClean="0"/>
              <a:t> </a:t>
            </a:r>
            <a:r>
              <a:rPr lang="it-IT" sz="2000" dirty="0" err="1" smtClean="0"/>
              <a:t>with</a:t>
            </a:r>
            <a:r>
              <a:rPr lang="it-IT" sz="2000" dirty="0" smtClean="0"/>
              <a:t>:</a:t>
            </a:r>
          </a:p>
          <a:p>
            <a:pPr lvl="2"/>
            <a:r>
              <a:rPr lang="it-IT" sz="2000" dirty="0" smtClean="0"/>
              <a:t> MVD (</a:t>
            </a:r>
            <a:r>
              <a:rPr lang="it-IT" sz="2000" dirty="0" err="1" smtClean="0"/>
              <a:t>real</a:t>
            </a:r>
            <a:r>
              <a:rPr lang="it-IT" sz="2000" dirty="0" smtClean="0"/>
              <a:t>),</a:t>
            </a:r>
          </a:p>
          <a:p>
            <a:pPr lvl="2"/>
            <a:r>
              <a:rPr lang="it-IT" sz="2000" dirty="0" smtClean="0"/>
              <a:t> STT (</a:t>
            </a:r>
            <a:r>
              <a:rPr lang="it-IT" sz="2000" dirty="0" err="1" smtClean="0"/>
              <a:t>helix</a:t>
            </a:r>
            <a:r>
              <a:rPr lang="it-IT" sz="2000" dirty="0" smtClean="0"/>
              <a:t> </a:t>
            </a:r>
            <a:r>
              <a:rPr lang="it-IT" sz="2000" dirty="0" err="1" smtClean="0"/>
              <a:t>hits</a:t>
            </a:r>
            <a:r>
              <a:rPr lang="it-IT" sz="2000" dirty="0" smtClean="0"/>
              <a:t> </a:t>
            </a:r>
            <a:r>
              <a:rPr lang="it-IT" sz="2000" dirty="0" err="1" smtClean="0"/>
              <a:t>from</a:t>
            </a:r>
            <a:r>
              <a:rPr lang="it-IT" sz="2000" dirty="0" smtClean="0"/>
              <a:t> MC </a:t>
            </a:r>
            <a:r>
              <a:rPr lang="it-IT" sz="2000" dirty="0" err="1" smtClean="0"/>
              <a:t>points</a:t>
            </a:r>
            <a:r>
              <a:rPr lang="it-IT" sz="2000" dirty="0" smtClean="0"/>
              <a:t>),</a:t>
            </a:r>
          </a:p>
          <a:p>
            <a:pPr lvl="2"/>
            <a:r>
              <a:rPr lang="it-IT" sz="2000" dirty="0" smtClean="0"/>
              <a:t> GEM … ?</a:t>
            </a:r>
          </a:p>
        </p:txBody>
      </p:sp>
      <p:grpSp>
        <p:nvGrpSpPr>
          <p:cNvPr id="4" name="Gruppo 3"/>
          <p:cNvGrpSpPr/>
          <p:nvPr/>
        </p:nvGrpSpPr>
        <p:grpSpPr>
          <a:xfrm>
            <a:off x="4714876" y="2419043"/>
            <a:ext cx="4214842" cy="4224667"/>
            <a:chOff x="500034" y="928669"/>
            <a:chExt cx="4214842" cy="4224667"/>
          </a:xfrm>
        </p:grpSpPr>
        <p:pic>
          <p:nvPicPr>
            <p:cNvPr id="5" name="Picture 2" descr="C:\Users\SUSY\Desktop\Stoccolma\D+_LheKal_CONge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034" y="928669"/>
              <a:ext cx="4214842" cy="4224667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6" name="CasellaDiTesto 5"/>
            <p:cNvSpPr txBox="1"/>
            <p:nvPr/>
          </p:nvSpPr>
          <p:spPr>
            <a:xfrm>
              <a:off x="785786" y="1857364"/>
              <a:ext cx="142876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LHETrack</a:t>
              </a:r>
              <a:endPara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3286116" y="1857364"/>
              <a:ext cx="135732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KALMAN</a:t>
              </a:r>
              <a:endParaRPr lang="it-IT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" name="Rettangolo arrotondato 7"/>
          <p:cNvSpPr/>
          <p:nvPr/>
        </p:nvSpPr>
        <p:spPr>
          <a:xfrm>
            <a:off x="392877" y="4357694"/>
            <a:ext cx="3929090" cy="5715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200" dirty="0" err="1" smtClean="0"/>
              <a:t>Systematic</a:t>
            </a:r>
            <a:r>
              <a:rPr lang="it-IT" sz="2200" dirty="0" smtClean="0"/>
              <a:t> </a:t>
            </a:r>
            <a:r>
              <a:rPr lang="it-IT" sz="2200" dirty="0" err="1" smtClean="0"/>
              <a:t>shift</a:t>
            </a:r>
            <a:r>
              <a:rPr lang="it-IT" sz="2200" dirty="0" smtClean="0"/>
              <a:t> </a:t>
            </a:r>
            <a:r>
              <a:rPr lang="it-IT" sz="2200" dirty="0" err="1" smtClean="0"/>
              <a:t>of</a:t>
            </a:r>
            <a:r>
              <a:rPr lang="it-IT" sz="2200" dirty="0" smtClean="0"/>
              <a:t> the </a:t>
            </a:r>
            <a:r>
              <a:rPr lang="it-IT" sz="2200" dirty="0" err="1" smtClean="0"/>
              <a:t>mean</a:t>
            </a:r>
            <a:endParaRPr lang="it-IT" sz="2200" dirty="0"/>
          </a:p>
        </p:txBody>
      </p:sp>
      <p:cxnSp>
        <p:nvCxnSpPr>
          <p:cNvPr id="10" name="Connettore 2 9"/>
          <p:cNvCxnSpPr>
            <a:stCxn id="8" idx="3"/>
          </p:cNvCxnSpPr>
          <p:nvPr/>
        </p:nvCxnSpPr>
        <p:spPr>
          <a:xfrm flipV="1">
            <a:off x="4321967" y="4572008"/>
            <a:ext cx="2607487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Freccia in giù 14"/>
          <p:cNvSpPr/>
          <p:nvPr/>
        </p:nvSpPr>
        <p:spPr>
          <a:xfrm rot="10800000">
            <a:off x="2214547" y="5000636"/>
            <a:ext cx="285752" cy="500066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arrotondato 15"/>
          <p:cNvSpPr/>
          <p:nvPr/>
        </p:nvSpPr>
        <p:spPr>
          <a:xfrm>
            <a:off x="214282" y="5572140"/>
            <a:ext cx="4286280" cy="114298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200" dirty="0" smtClean="0"/>
              <a:t>The </a:t>
            </a:r>
            <a:r>
              <a:rPr lang="it-IT" sz="2200" dirty="0" err="1" smtClean="0"/>
              <a:t>helix</a:t>
            </a:r>
            <a:r>
              <a:rPr lang="it-IT" sz="2200" dirty="0" smtClean="0"/>
              <a:t> </a:t>
            </a:r>
            <a:r>
              <a:rPr lang="it-IT" sz="2200" dirty="0" err="1" smtClean="0"/>
              <a:t>fit</a:t>
            </a:r>
            <a:r>
              <a:rPr lang="it-IT" sz="2200" dirty="0" smtClean="0"/>
              <a:t> </a:t>
            </a:r>
            <a:r>
              <a:rPr lang="it-IT" sz="2200" dirty="0" err="1" smtClean="0"/>
              <a:t>is</a:t>
            </a:r>
            <a:r>
              <a:rPr lang="it-IT" sz="2200" dirty="0" smtClean="0"/>
              <a:t> </a:t>
            </a:r>
            <a:r>
              <a:rPr lang="it-IT" sz="2200" dirty="0" err="1" smtClean="0"/>
              <a:t>not</a:t>
            </a:r>
            <a:r>
              <a:rPr lang="it-IT" sz="2200" dirty="0" smtClean="0"/>
              <a:t> the </a:t>
            </a:r>
            <a:r>
              <a:rPr lang="it-IT" sz="2200" dirty="0" err="1" smtClean="0"/>
              <a:t>suitable</a:t>
            </a:r>
            <a:r>
              <a:rPr lang="it-IT" sz="2200" dirty="0" smtClean="0"/>
              <a:t> in a </a:t>
            </a:r>
            <a:r>
              <a:rPr lang="it-IT" sz="2200" dirty="0" err="1" smtClean="0"/>
              <a:t>region</a:t>
            </a:r>
            <a:r>
              <a:rPr lang="it-IT" sz="2200" dirty="0" smtClean="0"/>
              <a:t> </a:t>
            </a:r>
            <a:r>
              <a:rPr lang="it-IT" sz="2200" dirty="0" err="1" smtClean="0"/>
              <a:t>where</a:t>
            </a:r>
            <a:r>
              <a:rPr lang="it-IT" sz="2200" dirty="0" smtClean="0"/>
              <a:t> the </a:t>
            </a:r>
            <a:r>
              <a:rPr lang="it-IT" sz="2200" dirty="0" err="1" smtClean="0"/>
              <a:t>magnetic</a:t>
            </a:r>
            <a:r>
              <a:rPr lang="it-IT" sz="2200" dirty="0" smtClean="0"/>
              <a:t> </a:t>
            </a:r>
            <a:r>
              <a:rPr lang="it-IT" sz="2200" dirty="0" err="1" smtClean="0"/>
              <a:t>field</a:t>
            </a:r>
            <a:r>
              <a:rPr lang="it-IT" sz="2200" dirty="0" smtClean="0"/>
              <a:t> </a:t>
            </a:r>
            <a:r>
              <a:rPr lang="it-IT" sz="2200" dirty="0" err="1" smtClean="0"/>
              <a:t>is</a:t>
            </a:r>
            <a:r>
              <a:rPr lang="it-IT" sz="2200" dirty="0" smtClean="0"/>
              <a:t> </a:t>
            </a:r>
            <a:r>
              <a:rPr lang="it-IT" sz="2200" dirty="0" err="1" smtClean="0"/>
              <a:t>not</a:t>
            </a:r>
            <a:r>
              <a:rPr lang="it-IT" sz="2200" dirty="0" smtClean="0"/>
              <a:t> </a:t>
            </a:r>
            <a:r>
              <a:rPr lang="it-IT" sz="2200" dirty="0" err="1" smtClean="0"/>
              <a:t>constant</a:t>
            </a: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chambers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remarks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4786314" y="912116"/>
            <a:ext cx="4200527" cy="4231396"/>
            <a:chOff x="4786314" y="1697934"/>
            <a:chExt cx="4200527" cy="4231396"/>
          </a:xfrm>
        </p:grpSpPr>
        <p:pic>
          <p:nvPicPr>
            <p:cNvPr id="2051" name="Picture 3" descr="C:\Users\SUSY\Desktop\Stoccolma\D+_LheKal_SENZAgemLHE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6314" y="1697934"/>
              <a:ext cx="4200527" cy="4231396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4" name="CasellaDiTesto 13"/>
            <p:cNvSpPr txBox="1"/>
            <p:nvPr/>
          </p:nvSpPr>
          <p:spPr>
            <a:xfrm>
              <a:off x="5072066" y="2643182"/>
              <a:ext cx="1428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LHETrack</a:t>
              </a:r>
              <a:endPara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7572396" y="2643182"/>
              <a:ext cx="13573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KALMAN</a:t>
              </a:r>
              <a:endParaRPr lang="it-IT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6" name="Rettangolo arrotondato 15"/>
          <p:cNvSpPr/>
          <p:nvPr/>
        </p:nvSpPr>
        <p:spPr>
          <a:xfrm>
            <a:off x="5779288" y="5286388"/>
            <a:ext cx="2214578" cy="642942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Blip>
                <a:blip r:embed="rId3"/>
              </a:buBlip>
            </a:pP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LHETrack</a:t>
            </a:r>
            <a:endParaRPr lang="it-IT" sz="2000" dirty="0" smtClean="0"/>
          </a:p>
          <a:p>
            <a:pPr algn="ctr">
              <a:buFont typeface="Wingdings" pitchFamily="2" charset="2"/>
              <a:buChar char="ü"/>
            </a:pPr>
            <a:r>
              <a:rPr lang="it-IT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KALMAN</a:t>
            </a:r>
            <a:endParaRPr lang="it-IT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1136155" y="857232"/>
            <a:ext cx="2214578" cy="642942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Blip>
                <a:blip r:embed="rId3"/>
              </a:buBlip>
            </a:pP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LHETrack</a:t>
            </a:r>
            <a:endParaRPr lang="it-IT" sz="2000" dirty="0" smtClean="0"/>
          </a:p>
          <a:p>
            <a:pPr algn="ctr">
              <a:buBlip>
                <a:blip r:embed="rId3"/>
              </a:buBlip>
            </a:pPr>
            <a:r>
              <a:rPr lang="it-IT" sz="2000" dirty="0" smtClean="0"/>
              <a:t> </a:t>
            </a:r>
            <a:r>
              <a:rPr lang="it-IT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KALMAN</a:t>
            </a:r>
          </a:p>
        </p:txBody>
      </p:sp>
      <p:sp>
        <p:nvSpPr>
          <p:cNvPr id="20" name="Rettangolo arrotondato 19"/>
          <p:cNvSpPr/>
          <p:nvPr/>
        </p:nvSpPr>
        <p:spPr>
          <a:xfrm>
            <a:off x="285720" y="6143644"/>
            <a:ext cx="1928825" cy="5715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err="1" smtClean="0"/>
              <a:t>Kalman</a:t>
            </a:r>
            <a:r>
              <a:rPr lang="it-IT" sz="2000" dirty="0" smtClean="0"/>
              <a:t> = </a:t>
            </a:r>
            <a:r>
              <a:rPr lang="it-IT" sz="2000" dirty="0" err="1" smtClean="0"/>
              <a:t>prefit</a:t>
            </a:r>
            <a:endParaRPr lang="it-IT" sz="2000" dirty="0"/>
          </a:p>
        </p:txBody>
      </p:sp>
      <p:sp>
        <p:nvSpPr>
          <p:cNvPr id="21" name="Rettangolo arrotondato 20"/>
          <p:cNvSpPr/>
          <p:nvPr/>
        </p:nvSpPr>
        <p:spPr>
          <a:xfrm>
            <a:off x="3000364" y="6143644"/>
            <a:ext cx="5893635" cy="5715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NECESSARY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include GEM </a:t>
            </a:r>
            <a:r>
              <a:rPr lang="it-IT" sz="2000" dirty="0" err="1" smtClean="0"/>
              <a:t>chambers</a:t>
            </a:r>
            <a:r>
              <a:rPr lang="it-IT" sz="2000" dirty="0" smtClean="0"/>
              <a:t> in the </a:t>
            </a:r>
            <a:r>
              <a:rPr lang="it-IT" sz="2000" dirty="0" err="1" smtClean="0"/>
              <a:t>Kalman</a:t>
            </a:r>
            <a:endParaRPr lang="it-IT" sz="2000" dirty="0"/>
          </a:p>
        </p:txBody>
      </p:sp>
      <p:sp>
        <p:nvSpPr>
          <p:cNvPr id="22" name="Freccia in giù 21"/>
          <p:cNvSpPr/>
          <p:nvPr/>
        </p:nvSpPr>
        <p:spPr>
          <a:xfrm rot="16200000">
            <a:off x="2464579" y="6179363"/>
            <a:ext cx="285752" cy="500066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reccia angolare in su 23"/>
          <p:cNvSpPr/>
          <p:nvPr/>
        </p:nvSpPr>
        <p:spPr>
          <a:xfrm rot="16200000">
            <a:off x="8161759" y="5447123"/>
            <a:ext cx="642941" cy="607223"/>
          </a:xfrm>
          <a:prstGeom prst="bent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8" name="Gruppo 27"/>
          <p:cNvGrpSpPr/>
          <p:nvPr/>
        </p:nvGrpSpPr>
        <p:grpSpPr>
          <a:xfrm>
            <a:off x="142844" y="1571612"/>
            <a:ext cx="4201200" cy="4230000"/>
            <a:chOff x="142844" y="1571612"/>
            <a:chExt cx="4201200" cy="4230000"/>
          </a:xfrm>
        </p:grpSpPr>
        <p:pic>
          <p:nvPicPr>
            <p:cNvPr id="2052" name="Picture 4" descr="C:\Users\SUSY\Desktop\Stoccolma\D+_LheKal_SENZAgemLHEKAL.png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2844" y="1571612"/>
              <a:ext cx="4201200" cy="423000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6" name="CasellaDiTesto 25"/>
            <p:cNvSpPr txBox="1"/>
            <p:nvPr/>
          </p:nvSpPr>
          <p:spPr>
            <a:xfrm>
              <a:off x="357158" y="2500306"/>
              <a:ext cx="1428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LHETrack</a:t>
              </a:r>
              <a:endPara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2928926" y="2500306"/>
              <a:ext cx="13573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KALMAN</a:t>
              </a:r>
              <a:endParaRPr lang="it-IT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Reconstruction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(II)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786478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it-IT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Reconstruction</a:t>
            </a:r>
            <a:r>
              <a:rPr lang="it-IT" sz="2200" dirty="0" smtClean="0"/>
              <a:t> </a:t>
            </a:r>
            <a:r>
              <a:rPr lang="it-IT" sz="2200" dirty="0" err="1" smtClean="0"/>
              <a:t>with</a:t>
            </a:r>
            <a:r>
              <a:rPr lang="it-IT" sz="2200" dirty="0" smtClean="0"/>
              <a:t> </a:t>
            </a:r>
            <a:r>
              <a:rPr lang="it-IT" sz="2200" dirty="0" err="1" smtClean="0"/>
              <a:t>LHEtrack</a:t>
            </a:r>
            <a:r>
              <a:rPr lang="it-IT" sz="2200" dirty="0" smtClean="0"/>
              <a:t>: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it-IT" sz="2000" dirty="0" err="1" smtClean="0"/>
              <a:t>Ideal</a:t>
            </a:r>
            <a:r>
              <a:rPr lang="it-IT" sz="2000" dirty="0" smtClean="0"/>
              <a:t> pattern </a:t>
            </a:r>
            <a:r>
              <a:rPr lang="it-IT" sz="2000" dirty="0" err="1" smtClean="0"/>
              <a:t>recognition</a:t>
            </a:r>
            <a:endParaRPr lang="it-IT" sz="2000" dirty="0" smtClean="0"/>
          </a:p>
          <a:p>
            <a:pPr lvl="1">
              <a:buSzPct val="80000"/>
              <a:buBlip>
                <a:blip r:embed="rId2"/>
              </a:buBlip>
            </a:pPr>
            <a:r>
              <a:rPr lang="it-IT" sz="2000" dirty="0" err="1" smtClean="0"/>
              <a:t>Fit</a:t>
            </a:r>
            <a:r>
              <a:rPr lang="it-IT" sz="2000" dirty="0" smtClean="0"/>
              <a:t> </a:t>
            </a:r>
            <a:r>
              <a:rPr lang="it-IT" sz="2000" dirty="0" err="1" smtClean="0"/>
              <a:t>with</a:t>
            </a:r>
            <a:r>
              <a:rPr lang="it-IT" sz="2000" dirty="0" smtClean="0"/>
              <a:t>:</a:t>
            </a: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smtClean="0"/>
              <a:t> MVD (</a:t>
            </a:r>
            <a:r>
              <a:rPr lang="it-IT" sz="2000" dirty="0" err="1" smtClean="0"/>
              <a:t>real</a:t>
            </a:r>
            <a:r>
              <a:rPr lang="it-IT" sz="2000" dirty="0" smtClean="0"/>
              <a:t> </a:t>
            </a:r>
            <a:r>
              <a:rPr lang="it-IT" sz="2000" dirty="0" err="1" smtClean="0"/>
              <a:t>points</a:t>
            </a:r>
            <a:r>
              <a:rPr lang="it-IT" sz="2000" dirty="0" smtClean="0"/>
              <a:t>),</a:t>
            </a: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smtClean="0"/>
              <a:t> STT (</a:t>
            </a:r>
            <a:r>
              <a:rPr lang="it-IT" sz="2000" dirty="0" err="1" smtClean="0"/>
              <a:t>helix</a:t>
            </a:r>
            <a:r>
              <a:rPr lang="it-IT" sz="2000" dirty="0" smtClean="0"/>
              <a:t> </a:t>
            </a:r>
            <a:r>
              <a:rPr lang="it-IT" sz="2000" dirty="0" err="1" smtClean="0"/>
              <a:t>hits</a:t>
            </a:r>
            <a:r>
              <a:rPr lang="it-IT" sz="2000" dirty="0" smtClean="0"/>
              <a:t> </a:t>
            </a:r>
            <a:r>
              <a:rPr lang="it-IT" sz="2000" dirty="0" err="1" smtClean="0"/>
              <a:t>from</a:t>
            </a:r>
            <a:r>
              <a:rPr lang="it-IT" sz="2000" dirty="0" smtClean="0"/>
              <a:t> MC </a:t>
            </a:r>
            <a:r>
              <a:rPr lang="it-IT" sz="2000" dirty="0" err="1" smtClean="0"/>
              <a:t>points</a:t>
            </a:r>
            <a:r>
              <a:rPr lang="it-IT" sz="2000" dirty="0" smtClean="0"/>
              <a:t>),</a:t>
            </a: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smtClean="0"/>
              <a:t> no GEM</a:t>
            </a:r>
          </a:p>
          <a:p>
            <a:pPr>
              <a:buBlip>
                <a:blip r:embed="rId2"/>
              </a:buBlip>
            </a:pPr>
            <a:r>
              <a:rPr lang="it-IT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Kalman</a:t>
            </a:r>
            <a:r>
              <a:rPr lang="it-IT" sz="2200" dirty="0" smtClean="0"/>
              <a:t> </a:t>
            </a:r>
            <a:r>
              <a:rPr lang="it-IT" sz="2200" dirty="0" err="1" smtClean="0"/>
              <a:t>filter</a:t>
            </a:r>
            <a:r>
              <a:rPr lang="it-IT" sz="2200" dirty="0" smtClean="0"/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trunk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/macro/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pid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/run_reco_sttcombi.C</a:t>
            </a:r>
            <a:r>
              <a:rPr lang="it-IT" sz="2200" dirty="0" smtClean="0"/>
              <a:t>):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it-IT" sz="2000" dirty="0" smtClean="0"/>
              <a:t>MVD + STT + GEM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it-IT" sz="2000" dirty="0" smtClean="0"/>
              <a:t>STT </a:t>
            </a:r>
            <a:endParaRPr lang="it-IT" sz="2000" dirty="0" smtClean="0">
              <a:sym typeface="Wingdings" pitchFamily="2" charset="2"/>
            </a:endParaRP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smtClean="0">
                <a:sym typeface="Wingdings" pitchFamily="2" charset="2"/>
              </a:rPr>
              <a:t>z information </a:t>
            </a:r>
            <a:r>
              <a:rPr lang="it-IT" sz="2000" dirty="0" err="1" smtClean="0">
                <a:sym typeface="Wingdings" pitchFamily="2" charset="2"/>
              </a:rPr>
              <a:t>excluded</a:t>
            </a:r>
            <a:endParaRPr lang="it-IT" sz="2000" dirty="0" smtClean="0">
              <a:sym typeface="Wingdings" pitchFamily="2" charset="2"/>
            </a:endParaRP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err="1" smtClean="0">
                <a:latin typeface="Symbol" pitchFamily="18" charset="2"/>
                <a:sym typeface="Wingdings" pitchFamily="2" charset="2"/>
              </a:rPr>
              <a:t>s</a:t>
            </a:r>
            <a:r>
              <a:rPr lang="it-IT" sz="2000" baseline="-25000" dirty="0" err="1" smtClean="0">
                <a:sym typeface="Wingdings" pitchFamily="2" charset="2"/>
              </a:rPr>
              <a:t>r</a:t>
            </a:r>
            <a:r>
              <a:rPr lang="it-IT" sz="2000" dirty="0" smtClean="0">
                <a:sym typeface="Wingdings" pitchFamily="2" charset="2"/>
              </a:rPr>
              <a:t>  </a:t>
            </a:r>
            <a:r>
              <a:rPr lang="it-IT" sz="2000" dirty="0" err="1" smtClean="0">
                <a:sym typeface="Wingdings" pitchFamily="2" charset="2"/>
              </a:rPr>
              <a:t>for</a:t>
            </a:r>
            <a:r>
              <a:rPr lang="it-IT" sz="2000" dirty="0" smtClean="0">
                <a:sym typeface="Wingdings" pitchFamily="2" charset="2"/>
              </a:rPr>
              <a:t> the reco </a:t>
            </a:r>
            <a:r>
              <a:rPr lang="it-IT" sz="2000" dirty="0" err="1" smtClean="0">
                <a:sym typeface="Wingdings" pitchFamily="2" charset="2"/>
              </a:rPr>
              <a:t>hits</a:t>
            </a:r>
            <a:r>
              <a:rPr lang="it-IT" sz="2000" dirty="0" smtClean="0">
                <a:sym typeface="Wingdings" pitchFamily="2" charset="2"/>
              </a:rPr>
              <a:t>:</a:t>
            </a:r>
          </a:p>
          <a:p>
            <a:pPr lvl="3">
              <a:buSzPct val="80000"/>
              <a:buBlip>
                <a:blip r:embed="rId2"/>
              </a:buBlip>
            </a:pPr>
            <a:r>
              <a:rPr lang="it-IT" dirty="0" err="1" smtClean="0">
                <a:sym typeface="Wingdings" pitchFamily="2" charset="2"/>
              </a:rPr>
              <a:t>Constant</a:t>
            </a:r>
            <a:r>
              <a:rPr lang="it-IT" dirty="0" smtClean="0">
                <a:sym typeface="Wingdings" pitchFamily="2" charset="2"/>
              </a:rPr>
              <a:t> = 100 </a:t>
            </a:r>
            <a:r>
              <a:rPr lang="it-IT" dirty="0" smtClean="0">
                <a:latin typeface="Symbol" pitchFamily="18" charset="2"/>
                <a:sym typeface="Wingdings" pitchFamily="2" charset="2"/>
              </a:rPr>
              <a:t>m</a:t>
            </a:r>
            <a:r>
              <a:rPr lang="it-IT" dirty="0" smtClean="0">
                <a:sym typeface="Wingdings" pitchFamily="2" charset="2"/>
              </a:rPr>
              <a:t>m</a:t>
            </a:r>
          </a:p>
          <a:p>
            <a:pPr lvl="3">
              <a:buSzPct val="80000"/>
              <a:buBlip>
                <a:blip r:embed="rId2"/>
              </a:buBlip>
            </a:pPr>
            <a:r>
              <a:rPr lang="it-IT" dirty="0" err="1" smtClean="0">
                <a:sym typeface="Wingdings" pitchFamily="2" charset="2"/>
              </a:rPr>
              <a:t>Juelich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experimental</a:t>
            </a:r>
            <a:r>
              <a:rPr lang="it-IT" dirty="0" smtClean="0">
                <a:sym typeface="Wingdings" pitchFamily="2" charset="2"/>
              </a:rPr>
              <a:t> curve </a:t>
            </a:r>
            <a:r>
              <a:rPr lang="it-IT" dirty="0" err="1" smtClean="0">
                <a:sym typeface="Wingdings" pitchFamily="2" charset="2"/>
              </a:rPr>
              <a:t>from</a:t>
            </a:r>
            <a:r>
              <a:rPr lang="it-IT" dirty="0" smtClean="0">
                <a:sym typeface="Wingdings" pitchFamily="2" charset="2"/>
              </a:rPr>
              <a:t> COSY-TOF</a:t>
            </a:r>
          </a:p>
          <a:p>
            <a:pPr lvl="3">
              <a:buSzPct val="80000"/>
              <a:buBlip>
                <a:blip r:embed="rId2"/>
              </a:buBlip>
            </a:pPr>
            <a:r>
              <a:rPr lang="it-IT" dirty="0" err="1" smtClean="0"/>
              <a:t>Juelich</a:t>
            </a:r>
            <a:r>
              <a:rPr lang="it-IT" dirty="0" smtClean="0"/>
              <a:t> </a:t>
            </a:r>
            <a:r>
              <a:rPr lang="it-IT" dirty="0" err="1" smtClean="0"/>
              <a:t>experimental</a:t>
            </a:r>
            <a:r>
              <a:rPr lang="it-IT" dirty="0" smtClean="0"/>
              <a:t> curve 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prototype</a:t>
            </a:r>
            <a:r>
              <a:rPr lang="it-IT" dirty="0" smtClean="0"/>
              <a:t> (</a:t>
            </a:r>
            <a:r>
              <a:rPr lang="it-IT" dirty="0" err="1" smtClean="0"/>
              <a:t>factor</a:t>
            </a:r>
            <a:r>
              <a:rPr lang="it-IT" dirty="0" smtClean="0"/>
              <a:t> 2 </a:t>
            </a:r>
            <a:r>
              <a:rPr lang="it-IT" dirty="0" err="1" smtClean="0"/>
              <a:t>larger</a:t>
            </a:r>
            <a:r>
              <a:rPr lang="it-IT" dirty="0" smtClean="0"/>
              <a:t>)</a:t>
            </a:r>
          </a:p>
          <a:p>
            <a:pPr>
              <a:buBlip>
                <a:blip r:embed="rId2"/>
              </a:buBlip>
            </a:pP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</a:t>
            </a:r>
            <a:r>
              <a:rPr lang="it-IT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propagation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dirty="0" err="1" smtClean="0"/>
              <a:t>of</a:t>
            </a:r>
            <a:r>
              <a:rPr lang="it-IT" sz="2200" dirty="0" smtClean="0"/>
              <a:t> </a:t>
            </a:r>
            <a:r>
              <a:rPr lang="it-IT" sz="2200" dirty="0" err="1" smtClean="0"/>
              <a:t>primary</a:t>
            </a:r>
            <a:r>
              <a:rPr lang="it-IT" sz="2200" dirty="0" smtClean="0"/>
              <a:t> </a:t>
            </a:r>
            <a:r>
              <a:rPr lang="it-IT" sz="2200" dirty="0" err="1" smtClean="0"/>
              <a:t>tracks</a:t>
            </a:r>
            <a:r>
              <a:rPr lang="it-IT" sz="2200" dirty="0" smtClean="0"/>
              <a:t> </a:t>
            </a:r>
            <a:r>
              <a:rPr lang="it-IT" sz="2200" dirty="0" err="1" smtClean="0"/>
              <a:t>to</a:t>
            </a:r>
            <a:r>
              <a:rPr lang="it-IT" sz="2200" dirty="0" smtClean="0"/>
              <a:t> </a:t>
            </a:r>
            <a:r>
              <a:rPr lang="it-IT" sz="2200" dirty="0" err="1" smtClean="0"/>
              <a:t>their</a:t>
            </a:r>
            <a:r>
              <a:rPr lang="it-IT" sz="2200" dirty="0" smtClean="0"/>
              <a:t> </a:t>
            </a:r>
            <a:r>
              <a:rPr lang="it-IT" sz="2200" dirty="0" err="1" smtClean="0"/>
              <a:t>vertex</a:t>
            </a:r>
            <a:r>
              <a:rPr lang="it-IT" sz="2200" dirty="0" smtClean="0"/>
              <a:t> (MC info)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Particles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Identification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357850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it-IT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TCandLists</a:t>
            </a:r>
            <a:r>
              <a:rPr lang="it-IT" sz="2200" dirty="0" smtClean="0"/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tutorials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charmonium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/run_pid_sttcombi.C</a:t>
            </a:r>
            <a:r>
              <a:rPr lang="it-IT" sz="2200" dirty="0" smtClean="0"/>
              <a:t>):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it-IT" sz="2000" dirty="0" err="1" smtClean="0"/>
              <a:t>Reconstructed</a:t>
            </a:r>
            <a:r>
              <a:rPr lang="it-IT" sz="2000" dirty="0" smtClean="0"/>
              <a:t> </a:t>
            </a:r>
            <a:r>
              <a:rPr lang="it-IT" sz="2000" dirty="0" err="1" smtClean="0"/>
              <a:t>charge</a:t>
            </a:r>
            <a:endParaRPr lang="it-IT" sz="2000" dirty="0" smtClean="0"/>
          </a:p>
          <a:p>
            <a:pPr lvl="1">
              <a:buSzPct val="80000"/>
              <a:buBlip>
                <a:blip r:embed="rId2"/>
              </a:buBlip>
            </a:pPr>
            <a:r>
              <a:rPr lang="it-IT" sz="2000" dirty="0" smtClean="0"/>
              <a:t>Mass and PDG information </a:t>
            </a:r>
            <a:r>
              <a:rPr lang="it-IT" sz="2000" dirty="0" err="1" smtClean="0"/>
              <a:t>from</a:t>
            </a:r>
            <a:r>
              <a:rPr lang="it-IT" sz="2000" dirty="0" smtClean="0"/>
              <a:t> MC </a:t>
            </a:r>
            <a:r>
              <a:rPr lang="it-IT" sz="2000" dirty="0" err="1" smtClean="0"/>
              <a:t>truth</a:t>
            </a:r>
            <a:endParaRPr lang="it-IT" sz="2000" dirty="0"/>
          </a:p>
          <a:p>
            <a:pPr lvl="1">
              <a:buSzPct val="80000"/>
              <a:buBlip>
                <a:blip r:embed="rId2"/>
              </a:buBlip>
            </a:pPr>
            <a:r>
              <a:rPr lang="it-IT" sz="2000" dirty="0" err="1" smtClean="0"/>
              <a:t>PndPidIdealAssociatorTask</a:t>
            </a:r>
            <a:endParaRPr lang="it-IT" sz="2000" dirty="0" smtClean="0"/>
          </a:p>
          <a:p>
            <a:pPr lvl="1">
              <a:buSzPct val="80000"/>
              <a:buBlip>
                <a:blip r:embed="rId2"/>
              </a:buBlip>
            </a:pPr>
            <a:r>
              <a:rPr lang="it-IT" sz="2000" dirty="0" smtClean="0"/>
              <a:t>Wrong 7x7 </a:t>
            </a:r>
            <a:r>
              <a:rPr lang="it-IT" sz="2000" dirty="0" err="1" smtClean="0"/>
              <a:t>covariance</a:t>
            </a:r>
            <a:r>
              <a:rPr lang="it-IT" sz="2000" dirty="0" smtClean="0"/>
              <a:t> </a:t>
            </a:r>
            <a:r>
              <a:rPr lang="it-IT" sz="2000" dirty="0" err="1" smtClean="0"/>
              <a:t>matrix</a:t>
            </a:r>
            <a:endParaRPr lang="it-IT" sz="2000" dirty="0" smtClean="0"/>
          </a:p>
          <a:p>
            <a:pPr lvl="1">
              <a:buNone/>
            </a:pPr>
            <a:r>
              <a:rPr lang="it-IT" sz="2000" dirty="0" smtClean="0"/>
              <a:t>	the </a:t>
            </a:r>
            <a:r>
              <a:rPr lang="it-IT" sz="1600" dirty="0" smtClean="0"/>
              <a:t> </a:t>
            </a:r>
            <a:r>
              <a:rPr lang="it-IT" sz="2000" dirty="0" err="1" smtClean="0"/>
              <a:t>track</a:t>
            </a:r>
            <a:r>
              <a:rPr lang="it-IT" sz="2000" dirty="0" smtClean="0"/>
              <a:t> </a:t>
            </a:r>
            <a:r>
              <a:rPr lang="it-IT" sz="2000" dirty="0" err="1" smtClean="0"/>
              <a:t>parameters</a:t>
            </a:r>
            <a:r>
              <a:rPr lang="it-IT" sz="2000" dirty="0" smtClean="0"/>
              <a:t> are:</a:t>
            </a: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err="1" smtClean="0"/>
              <a:t>Geane</a:t>
            </a:r>
            <a:r>
              <a:rPr lang="it-IT" sz="2000" dirty="0" smtClean="0"/>
              <a:t> (6): </a:t>
            </a:r>
          </a:p>
          <a:p>
            <a:pPr lvl="1">
              <a:buBlip>
                <a:blip r:embed="rId2"/>
              </a:buBlip>
            </a:pPr>
            <a:endParaRPr lang="it-IT" dirty="0" smtClean="0"/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err="1" smtClean="0"/>
              <a:t>Kinematic</a:t>
            </a:r>
            <a:r>
              <a:rPr lang="it-IT" sz="2000" dirty="0" smtClean="0"/>
              <a:t> </a:t>
            </a:r>
            <a:r>
              <a:rPr lang="it-IT" sz="2000" dirty="0" err="1" smtClean="0"/>
              <a:t>fit</a:t>
            </a:r>
            <a:r>
              <a:rPr lang="it-IT" sz="2000" dirty="0" smtClean="0"/>
              <a:t> (7): </a:t>
            </a:r>
          </a:p>
          <a:p>
            <a:pPr lvl="2">
              <a:buBlip>
                <a:blip r:embed="rId2"/>
              </a:buBlip>
            </a:pPr>
            <a:endParaRPr lang="it-IT" sz="2000" dirty="0" smtClean="0"/>
          </a:p>
          <a:p>
            <a:pPr lvl="2">
              <a:buBlip>
                <a:blip r:embed="rId2"/>
              </a:buBlip>
            </a:pPr>
            <a:endParaRPr lang="it-IT" sz="2000" dirty="0" smtClean="0"/>
          </a:p>
          <a:p>
            <a:pPr lvl="2">
              <a:buBlip>
                <a:blip r:embed="rId2"/>
              </a:buBlip>
            </a:pPr>
            <a:endParaRPr lang="it-IT" sz="2000" dirty="0" smtClean="0"/>
          </a:p>
          <a:p>
            <a:pPr lvl="2">
              <a:buNone/>
            </a:pPr>
            <a:r>
              <a:rPr lang="it-IT" sz="2000" dirty="0" err="1" smtClean="0"/>
              <a:t>Cov</a:t>
            </a:r>
            <a:r>
              <a:rPr lang="it-IT" sz="2000" dirty="0" smtClean="0"/>
              <a:t> (7x7) </a:t>
            </a:r>
            <a:r>
              <a:rPr lang="it-IT" sz="2000" dirty="0" err="1" smtClean="0"/>
              <a:t>computed</a:t>
            </a:r>
            <a:r>
              <a:rPr lang="it-IT" sz="2000" dirty="0" smtClean="0"/>
              <a:t> </a:t>
            </a:r>
            <a:r>
              <a:rPr lang="it-IT" sz="2000" dirty="0" err="1" smtClean="0"/>
              <a:t>with</a:t>
            </a:r>
            <a:r>
              <a:rPr lang="it-IT" sz="2000" dirty="0" smtClean="0"/>
              <a:t> </a:t>
            </a:r>
            <a:r>
              <a:rPr lang="it-IT" sz="2000" dirty="0" err="1" smtClean="0"/>
              <a:t>parameters</a:t>
            </a:r>
            <a:r>
              <a:rPr lang="it-IT" sz="2000" dirty="0" smtClean="0"/>
              <a:t> in the wrong </a:t>
            </a:r>
            <a:r>
              <a:rPr lang="it-IT" sz="2000" dirty="0" err="1" smtClean="0"/>
              <a:t>order</a:t>
            </a:r>
            <a:endParaRPr lang="it-IT" sz="2000" dirty="0" smtClean="0"/>
          </a:p>
          <a:p>
            <a:pPr lvl="2">
              <a:buBlip>
                <a:blip r:embed="rId2"/>
              </a:buBlip>
            </a:pPr>
            <a:endParaRPr lang="it-IT" sz="2000" dirty="0" smtClean="0"/>
          </a:p>
          <a:p>
            <a:pPr lvl="2">
              <a:buNone/>
            </a:pPr>
            <a:r>
              <a:rPr lang="it-IT" sz="2000" dirty="0" smtClean="0"/>
              <a:t>				      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CORRECTED LOCALLY</a:t>
            </a:r>
          </a:p>
          <a:p>
            <a:pPr lvl="2">
              <a:buNone/>
            </a:pPr>
            <a:r>
              <a:rPr lang="it-IT" sz="2000" dirty="0" smtClean="0"/>
              <a:t>		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609781"/>
            <a:ext cx="2214578" cy="372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4477890"/>
            <a:ext cx="2500330" cy="379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ccia in giù 7"/>
          <p:cNvSpPr/>
          <p:nvPr/>
        </p:nvSpPr>
        <p:spPr>
          <a:xfrm>
            <a:off x="3428992" y="4929198"/>
            <a:ext cx="285752" cy="500066"/>
          </a:xfrm>
          <a:prstGeom prst="downArrow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ngolare in su 9"/>
          <p:cNvSpPr/>
          <p:nvPr/>
        </p:nvSpPr>
        <p:spPr>
          <a:xfrm rot="5400000">
            <a:off x="3482571" y="5947189"/>
            <a:ext cx="642941" cy="607223"/>
          </a:xfrm>
          <a:prstGeom prst="bent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it-IT" sz="2200" dirty="0" smtClean="0"/>
              <a:t>Ad hoc </a:t>
            </a:r>
            <a:r>
              <a:rPr lang="it-IT" sz="2200" dirty="0" err="1" smtClean="0"/>
              <a:t>analysis</a:t>
            </a:r>
            <a:r>
              <a:rPr lang="it-IT" sz="2200" dirty="0" smtClean="0"/>
              <a:t> </a:t>
            </a:r>
            <a:r>
              <a:rPr lang="it-IT" sz="2200" dirty="0" err="1" smtClean="0"/>
              <a:t>macro…</a:t>
            </a:r>
            <a:r>
              <a:rPr lang="it-IT" sz="2200" dirty="0" smtClean="0"/>
              <a:t> on the </a:t>
            </a:r>
            <a:r>
              <a:rPr lang="it-IT" sz="2200" dirty="0" err="1" smtClean="0"/>
              <a:t>basis</a:t>
            </a:r>
            <a:r>
              <a:rPr lang="it-IT" sz="2200" dirty="0" smtClean="0"/>
              <a:t> </a:t>
            </a:r>
            <a:r>
              <a:rPr lang="it-IT" sz="2200" dirty="0" err="1" smtClean="0"/>
              <a:t>of</a:t>
            </a:r>
            <a:r>
              <a:rPr lang="it-IT" sz="2200" dirty="0" smtClean="0"/>
              <a:t> the </a:t>
            </a:r>
            <a:r>
              <a:rPr lang="it-IT" sz="2200" dirty="0" err="1" smtClean="0"/>
              <a:t>ones</a:t>
            </a:r>
            <a:r>
              <a:rPr lang="it-IT" sz="2200" dirty="0" smtClean="0"/>
              <a:t> in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trunk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tutorials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charmonium</a:t>
            </a: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SzPct val="80000"/>
              <a:buBlip>
                <a:blip r:embed="rId2"/>
              </a:buBlip>
            </a:pPr>
            <a:r>
              <a:rPr lang="it-IT" sz="2000" dirty="0" err="1" smtClean="0"/>
              <a:t>Charged</a:t>
            </a:r>
            <a:r>
              <a:rPr lang="it-IT" sz="2000" dirty="0" smtClean="0"/>
              <a:t> (plus and </a:t>
            </a:r>
            <a:r>
              <a:rPr lang="it-IT" sz="2000" dirty="0" err="1" smtClean="0"/>
              <a:t>minus</a:t>
            </a:r>
            <a:r>
              <a:rPr lang="it-IT" sz="2000" dirty="0" smtClean="0"/>
              <a:t>) and </a:t>
            </a:r>
            <a:r>
              <a:rPr lang="it-IT" sz="2000" dirty="0" err="1" smtClean="0"/>
              <a:t>Neutral</a:t>
            </a:r>
            <a:r>
              <a:rPr lang="it-IT" sz="2000" dirty="0" smtClean="0"/>
              <a:t> </a:t>
            </a:r>
            <a:r>
              <a:rPr lang="it-IT" sz="2000" dirty="0" err="1" smtClean="0"/>
              <a:t>TCandLists</a:t>
            </a:r>
            <a:r>
              <a:rPr lang="it-IT" sz="2000" dirty="0" smtClean="0"/>
              <a:t> </a:t>
            </a:r>
            <a:r>
              <a:rPr lang="it-IT" sz="2000" dirty="0" err="1" smtClean="0"/>
              <a:t>from</a:t>
            </a:r>
            <a:r>
              <a:rPr lang="it-IT" sz="2000" dirty="0" smtClean="0"/>
              <a:t> PID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it-IT" sz="2000" dirty="0" err="1" smtClean="0"/>
              <a:t>Cuts</a:t>
            </a:r>
            <a:r>
              <a:rPr lang="it-IT" sz="2000" dirty="0" smtClean="0"/>
              <a:t>:</a:t>
            </a: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err="1" smtClean="0"/>
              <a:t>Reject</a:t>
            </a:r>
            <a:r>
              <a:rPr lang="it-IT" sz="2000" dirty="0" smtClean="0"/>
              <a:t> </a:t>
            </a:r>
            <a:r>
              <a:rPr lang="it-IT" sz="2000" dirty="0" err="1" smtClean="0"/>
              <a:t>secondary</a:t>
            </a:r>
            <a:r>
              <a:rPr lang="it-IT" sz="2000" dirty="0" smtClean="0"/>
              <a:t> </a:t>
            </a:r>
            <a:r>
              <a:rPr lang="it-IT" sz="2000" dirty="0" err="1" smtClean="0"/>
              <a:t>tracks</a:t>
            </a:r>
            <a:r>
              <a:rPr lang="it-IT" sz="2000" dirty="0" smtClean="0"/>
              <a:t> (</a:t>
            </a:r>
            <a:r>
              <a:rPr lang="it-IT" sz="2000" dirty="0" err="1" smtClean="0"/>
              <a:t>from</a:t>
            </a:r>
            <a:r>
              <a:rPr lang="it-IT" sz="2000" dirty="0" smtClean="0"/>
              <a:t> MC </a:t>
            </a:r>
            <a:r>
              <a:rPr lang="it-IT" sz="2000" dirty="0" err="1" smtClean="0"/>
              <a:t>index</a:t>
            </a:r>
            <a:r>
              <a:rPr lang="it-IT" sz="2000" dirty="0" smtClean="0"/>
              <a:t>) </a:t>
            </a:r>
            <a:r>
              <a:rPr lang="it-IT" sz="2000" dirty="0" smtClean="0">
                <a:sym typeface="Wingdings" pitchFamily="2" charset="2"/>
              </a:rPr>
              <a:t></a:t>
            </a:r>
            <a:r>
              <a:rPr lang="it-IT" sz="2000" dirty="0" err="1" smtClean="0"/>
              <a:t>identify</a:t>
            </a:r>
            <a:r>
              <a:rPr lang="it-IT" sz="2000" dirty="0" smtClean="0"/>
              <a:t> </a:t>
            </a:r>
            <a:r>
              <a:rPr lang="it-IT" sz="2000" dirty="0" err="1" smtClean="0"/>
              <a:t>daughter</a:t>
            </a:r>
            <a:r>
              <a:rPr lang="it-IT" sz="2000" dirty="0" smtClean="0"/>
              <a:t> </a:t>
            </a:r>
            <a:r>
              <a:rPr lang="it-IT" sz="2000" dirty="0" err="1" smtClean="0"/>
              <a:t>particles</a:t>
            </a:r>
            <a:r>
              <a:rPr lang="it-IT" sz="2000" dirty="0" smtClean="0"/>
              <a:t> </a:t>
            </a:r>
            <a:r>
              <a:rPr lang="it-IT" sz="2000" dirty="0" err="1" smtClean="0"/>
              <a:t>from</a:t>
            </a:r>
            <a:r>
              <a:rPr lang="it-IT" sz="2000" dirty="0" smtClean="0"/>
              <a:t> </a:t>
            </a:r>
            <a:r>
              <a:rPr lang="it-IT" sz="2000" dirty="0" err="1" smtClean="0"/>
              <a:t>D</a:t>
            </a:r>
            <a:r>
              <a:rPr lang="it-IT" sz="2000" baseline="30000" dirty="0" err="1" smtClean="0"/>
              <a:t>+</a:t>
            </a:r>
            <a:r>
              <a:rPr lang="it-IT" sz="2000" dirty="0" smtClean="0"/>
              <a:t> and D</a:t>
            </a:r>
            <a:r>
              <a:rPr lang="it-IT" sz="2000" baseline="30000" dirty="0" smtClean="0"/>
              <a:t>-</a:t>
            </a: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err="1" smtClean="0"/>
              <a:t>Reject</a:t>
            </a:r>
            <a:r>
              <a:rPr lang="it-IT" sz="2000" dirty="0" smtClean="0"/>
              <a:t> </a:t>
            </a:r>
            <a:r>
              <a:rPr lang="it-IT" sz="2000" dirty="0" err="1" smtClean="0"/>
              <a:t>tracks</a:t>
            </a:r>
            <a:r>
              <a:rPr lang="it-IT" sz="2000" dirty="0" smtClean="0"/>
              <a:t> </a:t>
            </a:r>
            <a:r>
              <a:rPr lang="it-IT" sz="2000" dirty="0" err="1" smtClean="0"/>
              <a:t>with</a:t>
            </a:r>
            <a:r>
              <a:rPr lang="it-IT" sz="2000" dirty="0" smtClean="0"/>
              <a:t> </a:t>
            </a:r>
            <a:r>
              <a:rPr lang="it-IT" sz="2000" dirty="0" err="1" smtClean="0"/>
              <a:t>Kalman</a:t>
            </a:r>
            <a:r>
              <a:rPr lang="it-IT" sz="2000" dirty="0" smtClean="0"/>
              <a:t> </a:t>
            </a:r>
            <a:r>
              <a:rPr lang="it-IT" sz="2000" dirty="0" err="1" smtClean="0"/>
              <a:t>flag</a:t>
            </a:r>
            <a:r>
              <a:rPr lang="it-IT" sz="2000" dirty="0" smtClean="0"/>
              <a:t> &lt; 0 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it-IT" sz="2000" dirty="0" smtClean="0"/>
              <a:t>D </a:t>
            </a:r>
            <a:r>
              <a:rPr lang="it-IT" sz="2000" dirty="0" err="1" smtClean="0"/>
              <a:t>candidates</a:t>
            </a:r>
            <a:r>
              <a:rPr lang="it-IT" sz="2000" dirty="0" smtClean="0"/>
              <a:t>:</a:t>
            </a: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err="1" smtClean="0"/>
              <a:t>D.Combine</a:t>
            </a:r>
            <a:r>
              <a:rPr lang="it-IT" sz="2000" dirty="0" smtClean="0"/>
              <a:t>(K, </a:t>
            </a:r>
            <a:r>
              <a:rPr lang="it-IT" sz="2000" dirty="0" smtClean="0">
                <a:latin typeface="Symbol" pitchFamily="18" charset="2"/>
              </a:rPr>
              <a:t>p</a:t>
            </a:r>
            <a:r>
              <a:rPr lang="it-IT" sz="2000" dirty="0" smtClean="0"/>
              <a:t>, </a:t>
            </a:r>
            <a:r>
              <a:rPr lang="it-IT" sz="2000" dirty="0" err="1" smtClean="0">
                <a:latin typeface="Symbol" pitchFamily="18" charset="2"/>
              </a:rPr>
              <a:t>p</a:t>
            </a:r>
            <a:r>
              <a:rPr lang="it-IT" sz="2000" dirty="0" smtClean="0"/>
              <a:t>) </a:t>
            </a: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smtClean="0"/>
              <a:t> </a:t>
            </a: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err="1" smtClean="0"/>
              <a:t>D.Select</a:t>
            </a:r>
            <a:r>
              <a:rPr lang="it-IT" sz="2000" dirty="0" smtClean="0"/>
              <a:t>(D_Mass_Selector) </a:t>
            </a:r>
            <a:r>
              <a:rPr lang="it-IT" sz="2000" dirty="0" smtClean="0">
                <a:sym typeface="Wingdings" pitchFamily="2" charset="2"/>
              </a:rPr>
              <a:t> (1.8696 ± 0.3) </a:t>
            </a:r>
            <a:r>
              <a:rPr lang="it-IT" sz="2000" dirty="0" err="1" smtClean="0">
                <a:sym typeface="Wingdings" pitchFamily="2" charset="2"/>
              </a:rPr>
              <a:t>GeV</a:t>
            </a:r>
            <a:r>
              <a:rPr lang="it-IT" sz="2000" dirty="0" smtClean="0">
                <a:sym typeface="Wingdings" pitchFamily="2" charset="2"/>
              </a:rPr>
              <a:t>/c</a:t>
            </a:r>
            <a:r>
              <a:rPr lang="it-IT" sz="2000" baseline="30000" dirty="0" smtClean="0">
                <a:sym typeface="Wingdings" pitchFamily="2" charset="2"/>
              </a:rPr>
              <a:t>2</a:t>
            </a:r>
            <a:r>
              <a:rPr lang="it-IT" sz="2000" dirty="0" smtClean="0">
                <a:sym typeface="Wingdings" pitchFamily="2" charset="2"/>
              </a:rPr>
              <a:t> 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it-IT" sz="2000" dirty="0" smtClean="0">
                <a:latin typeface="Symbol" pitchFamily="18" charset="2"/>
              </a:rPr>
              <a:t>Y</a:t>
            </a:r>
            <a:r>
              <a:rPr lang="it-IT" sz="2000" dirty="0" smtClean="0"/>
              <a:t> </a:t>
            </a:r>
            <a:r>
              <a:rPr lang="it-IT" sz="2000" dirty="0" err="1" smtClean="0"/>
              <a:t>candidates</a:t>
            </a:r>
            <a:r>
              <a:rPr lang="it-IT" sz="2000" dirty="0" smtClean="0"/>
              <a:t>:</a:t>
            </a: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err="1" smtClean="0">
                <a:latin typeface="Symbol" pitchFamily="18" charset="2"/>
              </a:rPr>
              <a:t>Y</a:t>
            </a:r>
            <a:r>
              <a:rPr lang="it-IT" sz="2000" dirty="0" err="1" smtClean="0"/>
              <a:t>.Combine</a:t>
            </a:r>
            <a:r>
              <a:rPr lang="it-IT" sz="2000" dirty="0" smtClean="0"/>
              <a:t>(</a:t>
            </a:r>
            <a:r>
              <a:rPr lang="it-IT" sz="2000" dirty="0" err="1" smtClean="0"/>
              <a:t>D</a:t>
            </a:r>
            <a:r>
              <a:rPr lang="it-IT" sz="2000" baseline="30000" dirty="0" err="1" smtClean="0"/>
              <a:t>+</a:t>
            </a:r>
            <a:r>
              <a:rPr lang="it-IT" sz="2000" dirty="0" smtClean="0"/>
              <a:t>, D</a:t>
            </a:r>
            <a:r>
              <a:rPr lang="it-IT" sz="2000" baseline="30000" dirty="0" smtClean="0"/>
              <a:t>-</a:t>
            </a:r>
            <a:r>
              <a:rPr lang="it-IT" sz="2000" dirty="0" smtClean="0"/>
              <a:t>)</a:t>
            </a: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smtClean="0"/>
              <a:t> </a:t>
            </a:r>
          </a:p>
          <a:p>
            <a:pPr lvl="2">
              <a:buSzPct val="80000"/>
              <a:buBlip>
                <a:blip r:embed="rId2"/>
              </a:buBlip>
            </a:pPr>
            <a:endParaRPr lang="it-IT" sz="2200" dirty="0" smtClean="0"/>
          </a:p>
          <a:p>
            <a:endParaRPr lang="it-IT" sz="22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3" y="5715016"/>
            <a:ext cx="3071833" cy="35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4259298"/>
            <a:ext cx="4071966" cy="384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Invariant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masses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9" name="Picture 3" descr="C:\Users\SUSY\Desktop\Stoccolma\ps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40" y="928670"/>
            <a:ext cx="9029843" cy="585791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022480"/>
            <a:ext cx="8229600" cy="1143000"/>
          </a:xfrm>
        </p:spPr>
        <p:txBody>
          <a:bodyPr>
            <a:normAutofit/>
          </a:bodyPr>
          <a:lstStyle/>
          <a:p>
            <a:r>
              <a:rPr lang="it-IT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it-IT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it-IT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</a:t>
            </a:r>
            <a:r>
              <a:rPr lang="it-IT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KINEMATIC FIT!!!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4294967295"/>
          </p:nvPr>
        </p:nvSpPr>
        <p:spPr>
          <a:xfrm>
            <a:off x="1685916" y="3643325"/>
            <a:ext cx="5772168" cy="1500187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MC test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the 4C FITTER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429124" y="3071810"/>
            <a:ext cx="285752" cy="500066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Invariant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5" name="Picture 3" descr="C:\Users\SUSY\Desktop\Stoccolma\psi_M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984"/>
            <a:ext cx="9143999" cy="5715040"/>
          </a:xfrm>
          <a:prstGeom prst="rect">
            <a:avLst/>
          </a:prstGeom>
          <a:noFill/>
        </p:spPr>
      </p:pic>
      <p:grpSp>
        <p:nvGrpSpPr>
          <p:cNvPr id="9" name="Gruppo 8"/>
          <p:cNvGrpSpPr/>
          <p:nvPr/>
        </p:nvGrpSpPr>
        <p:grpSpPr>
          <a:xfrm>
            <a:off x="1563681" y="814312"/>
            <a:ext cx="1928826" cy="400110"/>
            <a:chOff x="1714480" y="814312"/>
            <a:chExt cx="1928826" cy="400110"/>
          </a:xfrm>
        </p:grpSpPr>
        <p:sp>
          <p:nvSpPr>
            <p:cNvPr id="5" name="CasellaDiTesto 4"/>
            <p:cNvSpPr txBox="1"/>
            <p:nvPr/>
          </p:nvSpPr>
          <p:spPr>
            <a:xfrm>
              <a:off x="2214546" y="814312"/>
              <a:ext cx="1428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KALMAN</a:t>
              </a:r>
              <a:endPara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1714480" y="1014367"/>
              <a:ext cx="642942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" name="Gruppo 10"/>
          <p:cNvGrpSpPr/>
          <p:nvPr/>
        </p:nvGrpSpPr>
        <p:grpSpPr>
          <a:xfrm>
            <a:off x="5056188" y="814312"/>
            <a:ext cx="2524132" cy="400110"/>
            <a:chOff x="4714876" y="814312"/>
            <a:chExt cx="2524132" cy="400110"/>
          </a:xfrm>
        </p:grpSpPr>
        <p:sp>
          <p:nvSpPr>
            <p:cNvPr id="6" name="CasellaDiTesto 5"/>
            <p:cNvSpPr txBox="1"/>
            <p:nvPr/>
          </p:nvSpPr>
          <p:spPr>
            <a:xfrm>
              <a:off x="5238744" y="814312"/>
              <a:ext cx="2000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KINEMATIC FIT</a:t>
              </a:r>
              <a:endParaRPr lang="it-IT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" name="Connettore 1 9"/>
            <p:cNvCxnSpPr/>
            <p:nvPr/>
          </p:nvCxnSpPr>
          <p:spPr>
            <a:xfrm>
              <a:off x="4714876" y="1000108"/>
              <a:ext cx="64294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c</a:t>
            </a:r>
            <a:r>
              <a:rPr lang="it-IT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distribution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C:\Users\SUSY\Desktop\Stoccolma\chi2M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2082" y="857232"/>
            <a:ext cx="5739836" cy="571504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ttangolo 5"/>
          <p:cNvSpPr/>
          <p:nvPr/>
        </p:nvSpPr>
        <p:spPr>
          <a:xfrm>
            <a:off x="4572000" y="2571744"/>
            <a:ext cx="2143140" cy="121444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Symbol" pitchFamily="18" charset="2"/>
              </a:rPr>
              <a:t>n</a:t>
            </a:r>
            <a:r>
              <a:rPr lang="it-IT" dirty="0" smtClean="0"/>
              <a:t> = 4 (NDF)</a:t>
            </a:r>
          </a:p>
          <a:p>
            <a:pPr algn="ctr"/>
            <a:r>
              <a:rPr lang="it-IT" dirty="0" smtClean="0"/>
              <a:t>&lt;</a:t>
            </a:r>
            <a:r>
              <a:rPr lang="it-IT" dirty="0" smtClean="0">
                <a:latin typeface="Symbol" pitchFamily="18" charset="2"/>
              </a:rPr>
              <a:t>c</a:t>
            </a:r>
            <a:r>
              <a:rPr lang="it-IT" baseline="30000" dirty="0" smtClean="0"/>
              <a:t>2</a:t>
            </a:r>
            <a:r>
              <a:rPr lang="it-IT" dirty="0" smtClean="0"/>
              <a:t>&gt; = </a:t>
            </a:r>
            <a:r>
              <a:rPr lang="it-IT" dirty="0" smtClean="0">
                <a:latin typeface="Symbol" pitchFamily="18" charset="2"/>
              </a:rPr>
              <a:t>n</a:t>
            </a:r>
            <a:r>
              <a:rPr lang="it-IT" dirty="0" smtClean="0"/>
              <a:t> = 4</a:t>
            </a:r>
          </a:p>
          <a:p>
            <a:pPr algn="ctr"/>
            <a:r>
              <a:rPr lang="it-IT" dirty="0" err="1" smtClean="0"/>
              <a:t>Var</a:t>
            </a:r>
            <a:r>
              <a:rPr lang="it-IT" dirty="0" smtClean="0"/>
              <a:t>(</a:t>
            </a:r>
            <a:r>
              <a:rPr lang="it-IT" dirty="0" smtClean="0">
                <a:latin typeface="Symbol" pitchFamily="18" charset="2"/>
              </a:rPr>
              <a:t>c</a:t>
            </a:r>
            <a:r>
              <a:rPr lang="it-IT" baseline="30000" dirty="0" smtClean="0"/>
              <a:t>2</a:t>
            </a:r>
            <a:r>
              <a:rPr lang="it-IT" dirty="0" smtClean="0"/>
              <a:t>) = 2</a:t>
            </a:r>
            <a:r>
              <a:rPr lang="it-IT" dirty="0" smtClean="0">
                <a:latin typeface="Symbol" pitchFamily="18" charset="2"/>
              </a:rPr>
              <a:t>n</a:t>
            </a:r>
            <a:r>
              <a:rPr lang="it-IT" dirty="0" smtClean="0"/>
              <a:t> = 8</a:t>
            </a:r>
          </a:p>
          <a:p>
            <a:pPr algn="ctr"/>
            <a:r>
              <a:rPr lang="it-IT" dirty="0" smtClean="0">
                <a:latin typeface="Symbol" pitchFamily="18" charset="2"/>
              </a:rPr>
              <a:t>s</a:t>
            </a:r>
            <a:r>
              <a:rPr lang="it-IT" dirty="0" smtClean="0"/>
              <a:t>(</a:t>
            </a:r>
            <a:r>
              <a:rPr lang="it-IT" dirty="0" smtClean="0">
                <a:latin typeface="Symbol" pitchFamily="18" charset="2"/>
              </a:rPr>
              <a:t>c</a:t>
            </a:r>
            <a:r>
              <a:rPr lang="it-IT" baseline="30000" dirty="0" smtClean="0"/>
              <a:t>2</a:t>
            </a:r>
            <a:r>
              <a:rPr lang="it-IT" dirty="0" smtClean="0"/>
              <a:t>) = 2.83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4C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fitter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Y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(3770)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lang="it-IT" b="1" dirty="0" err="1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Outline</a:t>
            </a:r>
            <a:endParaRPr lang="it-IT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  <a:effectLst/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it-IT" sz="2400" dirty="0" smtClean="0">
                <a:latin typeface="Symbol" pitchFamily="18" charset="2"/>
              </a:rPr>
              <a:t>Y</a:t>
            </a:r>
            <a:r>
              <a:rPr lang="it-IT" sz="2400" dirty="0" smtClean="0"/>
              <a:t> </a:t>
            </a:r>
            <a:r>
              <a:rPr lang="it-IT" sz="2400" dirty="0" smtClean="0">
                <a:sym typeface="Wingdings" pitchFamily="2" charset="2"/>
              </a:rPr>
              <a:t> D</a:t>
            </a:r>
            <a:r>
              <a:rPr lang="it-IT" sz="2400" baseline="30000" dirty="0" smtClean="0">
                <a:sym typeface="Wingdings" pitchFamily="2" charset="2"/>
              </a:rPr>
              <a:t>+</a:t>
            </a:r>
            <a:r>
              <a:rPr lang="it-IT" sz="2400" dirty="0" smtClean="0">
                <a:sym typeface="Wingdings" pitchFamily="2" charset="2"/>
              </a:rPr>
              <a:t>D</a:t>
            </a:r>
            <a:r>
              <a:rPr lang="it-IT" sz="2400" baseline="30000" dirty="0" smtClean="0">
                <a:sym typeface="Wingdings" pitchFamily="2" charset="2"/>
              </a:rPr>
              <a:t>-</a:t>
            </a:r>
            <a:r>
              <a:rPr lang="it-IT" sz="2400" dirty="0" smtClean="0">
                <a:sym typeface="Wingdings" pitchFamily="2" charset="2"/>
              </a:rPr>
              <a:t>  K</a:t>
            </a:r>
            <a:r>
              <a:rPr lang="it-IT" sz="2400" baseline="30000" dirty="0" smtClean="0">
                <a:sym typeface="Wingdings" pitchFamily="2" charset="2"/>
              </a:rPr>
              <a:t>-</a:t>
            </a:r>
            <a:r>
              <a:rPr lang="it-IT" sz="2400" dirty="0" smtClean="0">
                <a:latin typeface="Symbol" pitchFamily="18" charset="2"/>
                <a:sym typeface="Wingdings" pitchFamily="2" charset="2"/>
              </a:rPr>
              <a:t>p</a:t>
            </a:r>
            <a:r>
              <a:rPr lang="it-IT" sz="2400" baseline="30000" dirty="0" smtClean="0">
                <a:sym typeface="Wingdings" pitchFamily="2" charset="2"/>
              </a:rPr>
              <a:t>+</a:t>
            </a:r>
            <a:r>
              <a:rPr lang="it-IT" sz="2400" dirty="0" smtClean="0">
                <a:latin typeface="Symbol" pitchFamily="18" charset="2"/>
                <a:sym typeface="Wingdings" pitchFamily="2" charset="2"/>
              </a:rPr>
              <a:t>p</a:t>
            </a:r>
            <a:r>
              <a:rPr lang="it-IT" sz="2400" baseline="30000" dirty="0" smtClean="0">
                <a:sym typeface="Wingdings" pitchFamily="2" charset="2"/>
              </a:rPr>
              <a:t>+</a:t>
            </a:r>
            <a:r>
              <a:rPr lang="it-IT" sz="2400" dirty="0" smtClean="0">
                <a:sym typeface="Wingdings" pitchFamily="2" charset="2"/>
              </a:rPr>
              <a:t> K</a:t>
            </a:r>
            <a:r>
              <a:rPr lang="it-IT" sz="2400" baseline="30000" dirty="0" smtClean="0">
                <a:sym typeface="Wingdings" pitchFamily="2" charset="2"/>
              </a:rPr>
              <a:t>+</a:t>
            </a:r>
            <a:r>
              <a:rPr lang="it-IT" sz="2400" dirty="0" smtClean="0">
                <a:latin typeface="Symbol" pitchFamily="18" charset="2"/>
                <a:sym typeface="Wingdings" pitchFamily="2" charset="2"/>
              </a:rPr>
              <a:t>p</a:t>
            </a:r>
            <a:r>
              <a:rPr lang="it-IT" sz="2400" baseline="30000" dirty="0" smtClean="0">
                <a:sym typeface="Wingdings" pitchFamily="2" charset="2"/>
              </a:rPr>
              <a:t>-</a:t>
            </a:r>
            <a:r>
              <a:rPr lang="it-IT" sz="2400" dirty="0" smtClean="0">
                <a:latin typeface="Symbol" pitchFamily="18" charset="2"/>
                <a:sym typeface="Wingdings" pitchFamily="2" charset="2"/>
              </a:rPr>
              <a:t>p</a:t>
            </a:r>
            <a:r>
              <a:rPr lang="it-IT" sz="2400" baseline="30000" dirty="0" smtClean="0">
                <a:sym typeface="Wingdings" pitchFamily="2" charset="2"/>
              </a:rPr>
              <a:t>-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it-IT" sz="2200" dirty="0" err="1" smtClean="0">
                <a:sym typeface="Wingdings" pitchFamily="2" charset="2"/>
              </a:rPr>
              <a:t>Events</a:t>
            </a:r>
            <a:r>
              <a:rPr lang="it-IT" sz="2200" dirty="0" smtClean="0">
                <a:sym typeface="Wingdings" pitchFamily="2" charset="2"/>
              </a:rPr>
              <a:t> generation and </a:t>
            </a:r>
            <a:r>
              <a:rPr lang="it-IT" sz="2200" dirty="0" err="1" smtClean="0">
                <a:sym typeface="Wingdings" pitchFamily="2" charset="2"/>
              </a:rPr>
              <a:t>simulation</a:t>
            </a:r>
            <a:endParaRPr lang="it-IT" sz="2200" dirty="0" smtClean="0">
              <a:sym typeface="Wingdings" pitchFamily="2" charset="2"/>
            </a:endParaRPr>
          </a:p>
          <a:p>
            <a:pPr lvl="1">
              <a:buSzPct val="80000"/>
              <a:buBlip>
                <a:blip r:embed="rId2"/>
              </a:buBlip>
            </a:pPr>
            <a:r>
              <a:rPr lang="it-IT" sz="2200" dirty="0" err="1" smtClean="0">
                <a:sym typeface="Wingdings" pitchFamily="2" charset="2"/>
              </a:rPr>
              <a:t>Events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reconstruction</a:t>
            </a:r>
            <a:endParaRPr lang="it-IT" sz="2200" dirty="0" smtClean="0">
              <a:sym typeface="Wingdings" pitchFamily="2" charset="2"/>
            </a:endParaRPr>
          </a:p>
          <a:p>
            <a:pPr lvl="1">
              <a:buSzPct val="80000"/>
              <a:buBlip>
                <a:blip r:embed="rId2"/>
              </a:buBlip>
            </a:pPr>
            <a:r>
              <a:rPr lang="it-IT" sz="2200" dirty="0" err="1" smtClean="0">
                <a:sym typeface="Wingdings" pitchFamily="2" charset="2"/>
              </a:rPr>
              <a:t>Analysis</a:t>
            </a:r>
            <a:endParaRPr lang="it-IT" sz="2200" dirty="0" smtClean="0">
              <a:sym typeface="Wingdings" pitchFamily="2" charset="2"/>
            </a:endParaRP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smtClean="0">
                <a:sym typeface="Wingdings" pitchFamily="2" charset="2"/>
              </a:rPr>
              <a:t>MC test </a:t>
            </a:r>
            <a:r>
              <a:rPr lang="it-IT" sz="2000" dirty="0" err="1" smtClean="0">
                <a:sym typeface="Wingdings" pitchFamily="2" charset="2"/>
              </a:rPr>
              <a:t>of</a:t>
            </a:r>
            <a:r>
              <a:rPr lang="it-IT" sz="2000" dirty="0" smtClean="0">
                <a:sym typeface="Wingdings" pitchFamily="2" charset="2"/>
              </a:rPr>
              <a:t> the 4C </a:t>
            </a:r>
            <a:r>
              <a:rPr lang="it-IT" sz="2000" dirty="0" err="1" smtClean="0">
                <a:sym typeface="Wingdings" pitchFamily="2" charset="2"/>
              </a:rPr>
              <a:t>fitter</a:t>
            </a:r>
            <a:endParaRPr lang="it-IT" sz="2000" dirty="0" smtClean="0">
              <a:sym typeface="Wingdings" pitchFamily="2" charset="2"/>
            </a:endParaRP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err="1" smtClean="0">
                <a:sym typeface="Wingdings" pitchFamily="2" charset="2"/>
              </a:rPr>
              <a:t>Invariant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masses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with</a:t>
            </a:r>
            <a:r>
              <a:rPr lang="it-IT" sz="2000" dirty="0" smtClean="0">
                <a:sym typeface="Wingdings" pitchFamily="2" charset="2"/>
              </a:rPr>
              <a:t>/</a:t>
            </a:r>
            <a:r>
              <a:rPr lang="it-IT" sz="2000" dirty="0" err="1" smtClean="0">
                <a:sym typeface="Wingdings" pitchFamily="2" charset="2"/>
              </a:rPr>
              <a:t>without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kinematic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fit</a:t>
            </a:r>
            <a:endParaRPr lang="it-IT" sz="2000" dirty="0" smtClean="0">
              <a:sym typeface="Wingdings" pitchFamily="2" charset="2"/>
            </a:endParaRP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err="1" smtClean="0">
                <a:sym typeface="Wingdings" pitchFamily="2" charset="2"/>
              </a:rPr>
              <a:t>Resolution</a:t>
            </a:r>
            <a:r>
              <a:rPr lang="it-IT" sz="2000" dirty="0" smtClean="0">
                <a:sym typeface="Wingdings" pitchFamily="2" charset="2"/>
              </a:rPr>
              <a:t> &amp; </a:t>
            </a:r>
            <a:r>
              <a:rPr lang="it-IT" sz="2000" dirty="0" err="1" smtClean="0">
                <a:sym typeface="Wingdings" pitchFamily="2" charset="2"/>
              </a:rPr>
              <a:t>efficiency</a:t>
            </a:r>
            <a:endParaRPr lang="it-IT" sz="2000" dirty="0" smtClean="0">
              <a:sym typeface="Wingdings" pitchFamily="2" charset="2"/>
            </a:endParaRPr>
          </a:p>
          <a:p>
            <a:pPr>
              <a:buBlip>
                <a:blip r:embed="rId2"/>
              </a:buBlip>
            </a:pPr>
            <a:r>
              <a:rPr lang="it-IT" sz="2400" dirty="0" err="1" smtClean="0">
                <a:latin typeface="Symbol" pitchFamily="18" charset="2"/>
                <a:sym typeface="Wingdings" pitchFamily="2" charset="2"/>
              </a:rPr>
              <a:t>h</a:t>
            </a:r>
            <a:r>
              <a:rPr lang="it-IT" sz="2400" baseline="-25000" dirty="0" err="1" smtClean="0">
                <a:sym typeface="Wingdings" pitchFamily="2" charset="2"/>
              </a:rPr>
              <a:t>c</a:t>
            </a:r>
            <a:r>
              <a:rPr lang="it-IT" sz="2400" dirty="0" smtClean="0">
                <a:sym typeface="Wingdings" pitchFamily="2" charset="2"/>
              </a:rPr>
              <a:t>  K</a:t>
            </a:r>
            <a:r>
              <a:rPr lang="it-IT" sz="2400" baseline="30000" dirty="0" smtClean="0">
                <a:sym typeface="Wingdings" pitchFamily="2" charset="2"/>
              </a:rPr>
              <a:t>0</a:t>
            </a:r>
            <a:r>
              <a:rPr lang="it-IT" sz="2400" baseline="-25000" dirty="0" smtClean="0">
                <a:sym typeface="Wingdings" pitchFamily="2" charset="2"/>
              </a:rPr>
              <a:t>S</a:t>
            </a:r>
            <a:r>
              <a:rPr lang="it-IT" sz="2400" dirty="0" smtClean="0">
                <a:sym typeface="Wingdings" pitchFamily="2" charset="2"/>
              </a:rPr>
              <a:t>K</a:t>
            </a:r>
            <a:r>
              <a:rPr lang="it-IT" sz="2400" baseline="30000" dirty="0" smtClean="0">
                <a:sym typeface="Wingdings" pitchFamily="2" charset="2"/>
              </a:rPr>
              <a:t>+</a:t>
            </a:r>
            <a:r>
              <a:rPr lang="it-IT" sz="2400" dirty="0" smtClean="0">
                <a:sym typeface="Wingdings" pitchFamily="2" charset="2"/>
              </a:rPr>
              <a:t>p</a:t>
            </a:r>
            <a:r>
              <a:rPr lang="it-IT" sz="2400" baseline="30000" dirty="0" smtClean="0">
                <a:sym typeface="Wingdings" pitchFamily="2" charset="2"/>
              </a:rPr>
              <a:t>-</a:t>
            </a:r>
            <a:r>
              <a:rPr lang="it-IT" sz="2400" dirty="0" smtClean="0">
                <a:sym typeface="Wingdings" pitchFamily="2" charset="2"/>
              </a:rPr>
              <a:t>  </a:t>
            </a:r>
            <a:r>
              <a:rPr lang="it-IT" sz="2400" dirty="0" smtClean="0">
                <a:latin typeface="Symbol" pitchFamily="18" charset="2"/>
                <a:sym typeface="Wingdings" pitchFamily="2" charset="2"/>
              </a:rPr>
              <a:t>p</a:t>
            </a:r>
            <a:r>
              <a:rPr lang="it-IT" sz="2400" baseline="30000" dirty="0" smtClean="0">
                <a:sym typeface="Wingdings" pitchFamily="2" charset="2"/>
              </a:rPr>
              <a:t>+</a:t>
            </a:r>
            <a:r>
              <a:rPr lang="it-IT" sz="2400" dirty="0" smtClean="0">
                <a:latin typeface="Symbol" pitchFamily="18" charset="2"/>
                <a:sym typeface="Wingdings" pitchFamily="2" charset="2"/>
              </a:rPr>
              <a:t>p</a:t>
            </a:r>
            <a:r>
              <a:rPr lang="it-IT" sz="2400" baseline="30000" dirty="0" smtClean="0">
                <a:sym typeface="Wingdings" pitchFamily="2" charset="2"/>
              </a:rPr>
              <a:t>-</a:t>
            </a:r>
            <a:r>
              <a:rPr lang="it-IT" sz="2400" dirty="0" smtClean="0">
                <a:sym typeface="Wingdings" pitchFamily="2" charset="2"/>
              </a:rPr>
              <a:t>K</a:t>
            </a:r>
            <a:r>
              <a:rPr lang="it-IT" sz="2400" baseline="30000" dirty="0" smtClean="0">
                <a:sym typeface="Wingdings" pitchFamily="2" charset="2"/>
              </a:rPr>
              <a:t>+</a:t>
            </a:r>
            <a:r>
              <a:rPr lang="it-IT" sz="2400" dirty="0" smtClean="0">
                <a:latin typeface="Symbol" pitchFamily="18" charset="2"/>
                <a:sym typeface="Wingdings" pitchFamily="2" charset="2"/>
              </a:rPr>
              <a:t>p</a:t>
            </a:r>
            <a:r>
              <a:rPr lang="it-IT" sz="2400" baseline="30000" dirty="0" smtClean="0">
                <a:sym typeface="Wingdings" pitchFamily="2" charset="2"/>
              </a:rPr>
              <a:t>-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it-IT" sz="2200" dirty="0" err="1" smtClean="0">
                <a:sym typeface="Wingdings" pitchFamily="2" charset="2"/>
              </a:rPr>
              <a:t>Events</a:t>
            </a:r>
            <a:r>
              <a:rPr lang="it-IT" sz="2200" dirty="0" smtClean="0">
                <a:sym typeface="Wingdings" pitchFamily="2" charset="2"/>
              </a:rPr>
              <a:t> generation and </a:t>
            </a:r>
            <a:r>
              <a:rPr lang="it-IT" sz="2200" dirty="0" err="1" smtClean="0">
                <a:sym typeface="Wingdings" pitchFamily="2" charset="2"/>
              </a:rPr>
              <a:t>simulation</a:t>
            </a:r>
            <a:endParaRPr lang="it-IT" sz="2200" dirty="0" smtClean="0">
              <a:sym typeface="Wingdings" pitchFamily="2" charset="2"/>
            </a:endParaRPr>
          </a:p>
          <a:p>
            <a:pPr lvl="1">
              <a:buSzPct val="80000"/>
              <a:buBlip>
                <a:blip r:embed="rId2"/>
              </a:buBlip>
            </a:pPr>
            <a:r>
              <a:rPr lang="it-IT" sz="2200" dirty="0" err="1" smtClean="0">
                <a:sym typeface="Wingdings" pitchFamily="2" charset="2"/>
              </a:rPr>
              <a:t>Events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reconstruction</a:t>
            </a:r>
            <a:r>
              <a:rPr lang="it-IT" sz="2200" dirty="0" smtClean="0">
                <a:sym typeface="Wingdings" pitchFamily="2" charset="2"/>
              </a:rPr>
              <a:t> &amp; </a:t>
            </a:r>
            <a:r>
              <a:rPr lang="it-IT" sz="2200" dirty="0" err="1" smtClean="0">
                <a:sym typeface="Wingdings" pitchFamily="2" charset="2"/>
              </a:rPr>
              <a:t>analysis</a:t>
            </a:r>
            <a:endParaRPr lang="it-IT" sz="2200" dirty="0" smtClean="0">
              <a:sym typeface="Wingdings" pitchFamily="2" charset="2"/>
            </a:endParaRPr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err="1" smtClean="0"/>
              <a:t>Invariant</a:t>
            </a:r>
            <a:r>
              <a:rPr lang="it-IT" sz="2000" dirty="0" smtClean="0"/>
              <a:t> </a:t>
            </a:r>
            <a:r>
              <a:rPr lang="it-IT" sz="2000" dirty="0" err="1" smtClean="0"/>
              <a:t>masses</a:t>
            </a:r>
            <a:endParaRPr lang="it-IT" sz="2000" dirty="0" smtClean="0"/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err="1" smtClean="0"/>
              <a:t>Resolution</a:t>
            </a:r>
            <a:r>
              <a:rPr lang="it-IT" sz="2000" dirty="0" smtClean="0"/>
              <a:t> &amp; </a:t>
            </a:r>
            <a:r>
              <a:rPr lang="it-IT" sz="2000" dirty="0" err="1" smtClean="0"/>
              <a:t>efficiency</a:t>
            </a:r>
            <a:endParaRPr lang="it-IT" sz="2000" dirty="0" smtClean="0"/>
          </a:p>
          <a:p>
            <a:pPr lvl="2">
              <a:buSzPct val="80000"/>
              <a:buBlip>
                <a:blip r:embed="rId2"/>
              </a:buBlip>
            </a:pPr>
            <a:r>
              <a:rPr lang="it-IT" sz="2000" dirty="0" err="1" smtClean="0"/>
              <a:t>Comparison</a:t>
            </a:r>
            <a:r>
              <a:rPr lang="it-IT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c</a:t>
            </a:r>
            <a:r>
              <a:rPr lang="it-IT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distribution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3" name="Picture 3" descr="C:\Users\SUSY\Desktop\Stoccolma\chi2_pro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07" y="1000108"/>
            <a:ext cx="8993187" cy="5591175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ttangolo arrotondato 4"/>
          <p:cNvSpPr/>
          <p:nvPr/>
        </p:nvSpPr>
        <p:spPr>
          <a:xfrm>
            <a:off x="1508135" y="3071810"/>
            <a:ext cx="2143140" cy="7143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c</a:t>
            </a:r>
            <a:r>
              <a:rPr lang="it-IT" sz="22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it-IT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9.5 </a:t>
            </a:r>
            <a:endParaRPr lang="it-IT" sz="2200" dirty="0" smtClean="0">
              <a:sym typeface="Wingdings" pitchFamily="2" charset="2"/>
            </a:endParaRPr>
          </a:p>
          <a:p>
            <a:pPr algn="ctr"/>
            <a:r>
              <a:rPr lang="it-IT" sz="2200" dirty="0" err="1" smtClean="0">
                <a:sym typeface="Wingdings" pitchFamily="2" charset="2"/>
              </a:rPr>
              <a:t>events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rejected</a:t>
            </a:r>
            <a:endParaRPr lang="it-IT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6223043" y="2928934"/>
            <a:ext cx="2143140" cy="1000132"/>
            <a:chOff x="6143636" y="2928934"/>
            <a:chExt cx="2143140" cy="1000132"/>
          </a:xfrm>
        </p:grpSpPr>
        <p:sp>
          <p:nvSpPr>
            <p:cNvPr id="6" name="Rettangolo arrotondato 5"/>
            <p:cNvSpPr/>
            <p:nvPr/>
          </p:nvSpPr>
          <p:spPr>
            <a:xfrm>
              <a:off x="6143636" y="2928934"/>
              <a:ext cx="2143140" cy="100013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c</a:t>
              </a:r>
              <a:r>
                <a:rPr lang="it-IT" sz="2200" b="1" baseline="30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it-IT" sz="2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&gt; 9.5 </a:t>
              </a:r>
            </a:p>
            <a:p>
              <a:pPr algn="ctr"/>
              <a:r>
                <a:rPr lang="it-IT" sz="2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 </a:t>
              </a:r>
            </a:p>
            <a:p>
              <a:pPr algn="ctr"/>
              <a:r>
                <a:rPr lang="it-IT" sz="2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P &lt; 0.05% </a:t>
              </a:r>
              <a:endParaRPr lang="it-IT" sz="2200" dirty="0" smtClean="0">
                <a:sym typeface="Wingdings" pitchFamily="2" charset="2"/>
              </a:endParaRPr>
            </a:p>
          </p:txBody>
        </p:sp>
        <p:cxnSp>
          <p:nvCxnSpPr>
            <p:cNvPr id="8" name="Connettore 2 7"/>
            <p:cNvCxnSpPr/>
            <p:nvPr/>
          </p:nvCxnSpPr>
          <p:spPr>
            <a:xfrm rot="5400000">
              <a:off x="7001289" y="3428603"/>
              <a:ext cx="428628" cy="794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Y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(3770)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Invariant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Mass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uppo 5"/>
          <p:cNvGrpSpPr/>
          <p:nvPr/>
        </p:nvGrpSpPr>
        <p:grpSpPr>
          <a:xfrm>
            <a:off x="2500298" y="6429396"/>
            <a:ext cx="1928826" cy="400110"/>
            <a:chOff x="1714480" y="814312"/>
            <a:chExt cx="1928826" cy="400110"/>
          </a:xfrm>
        </p:grpSpPr>
        <p:sp>
          <p:nvSpPr>
            <p:cNvPr id="7" name="CasellaDiTesto 6"/>
            <p:cNvSpPr txBox="1"/>
            <p:nvPr/>
          </p:nvSpPr>
          <p:spPr>
            <a:xfrm>
              <a:off x="2214546" y="814312"/>
              <a:ext cx="1428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KALMAN</a:t>
              </a:r>
              <a:endPara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1714480" y="1014367"/>
              <a:ext cx="642942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uppo 8"/>
          <p:cNvGrpSpPr/>
          <p:nvPr/>
        </p:nvGrpSpPr>
        <p:grpSpPr>
          <a:xfrm>
            <a:off x="4619636" y="6429396"/>
            <a:ext cx="2524132" cy="400110"/>
            <a:chOff x="4714876" y="814312"/>
            <a:chExt cx="2524132" cy="400110"/>
          </a:xfrm>
        </p:grpSpPr>
        <p:sp>
          <p:nvSpPr>
            <p:cNvPr id="10" name="CasellaDiTesto 9"/>
            <p:cNvSpPr txBox="1"/>
            <p:nvPr/>
          </p:nvSpPr>
          <p:spPr>
            <a:xfrm>
              <a:off x="5238744" y="814312"/>
              <a:ext cx="2000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KINEMATIC FIT</a:t>
              </a:r>
              <a:endParaRPr lang="it-IT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4714876" y="1000108"/>
              <a:ext cx="64294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5122" name="Picture 2" descr="C:\Users\SUSY\Desktop\Stoccolma\Ps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8743" y="1480284"/>
            <a:ext cx="5186514" cy="48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ettangolo arrotondato 13"/>
          <p:cNvSpPr/>
          <p:nvPr/>
        </p:nvSpPr>
        <p:spPr>
          <a:xfrm>
            <a:off x="1428728" y="928670"/>
            <a:ext cx="6286544" cy="571504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Forced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the </a:t>
            </a:r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exact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value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by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the 4C </a:t>
            </a:r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fit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constraint</a:t>
            </a:r>
            <a:endParaRPr lang="it-IT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it-IT" sz="36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/D</a:t>
            </a:r>
            <a:r>
              <a:rPr lang="it-IT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Invariant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Masses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71406" y="1571612"/>
            <a:ext cx="8988000" cy="4500000"/>
            <a:chOff x="71406" y="1571612"/>
            <a:chExt cx="8988000" cy="4500000"/>
          </a:xfrm>
        </p:grpSpPr>
        <p:pic>
          <p:nvPicPr>
            <p:cNvPr id="3074" name="Picture 2" descr="C:\Users\SUSY\Desktop\Stoccolma\Dp.png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1571612"/>
              <a:ext cx="4500000" cy="4500000"/>
            </a:xfrm>
            <a:prstGeom prst="rect">
              <a:avLst/>
            </a:prstGeom>
            <a:noFill/>
          </p:spPr>
        </p:pic>
        <p:pic>
          <p:nvPicPr>
            <p:cNvPr id="3075" name="Picture 3" descr="C:\Users\SUSY\Desktop\Stoccolma\Dm.png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59406" y="1571612"/>
              <a:ext cx="4500000" cy="4500000"/>
            </a:xfrm>
            <a:prstGeom prst="rect">
              <a:avLst/>
            </a:prstGeom>
            <a:noFill/>
          </p:spPr>
        </p:pic>
      </p:grpSp>
      <p:grpSp>
        <p:nvGrpSpPr>
          <p:cNvPr id="6" name="Gruppo 5"/>
          <p:cNvGrpSpPr/>
          <p:nvPr/>
        </p:nvGrpSpPr>
        <p:grpSpPr>
          <a:xfrm>
            <a:off x="1357290" y="6243600"/>
            <a:ext cx="1928826" cy="400110"/>
            <a:chOff x="1714480" y="814312"/>
            <a:chExt cx="1928826" cy="400110"/>
          </a:xfrm>
        </p:grpSpPr>
        <p:sp>
          <p:nvSpPr>
            <p:cNvPr id="7" name="CasellaDiTesto 6"/>
            <p:cNvSpPr txBox="1"/>
            <p:nvPr/>
          </p:nvSpPr>
          <p:spPr>
            <a:xfrm>
              <a:off x="2214546" y="814312"/>
              <a:ext cx="1428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KALMAN</a:t>
              </a:r>
              <a:endPara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1714480" y="1014367"/>
              <a:ext cx="642942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" name="Gruppo 8"/>
          <p:cNvGrpSpPr/>
          <p:nvPr/>
        </p:nvGrpSpPr>
        <p:grpSpPr>
          <a:xfrm>
            <a:off x="5547637" y="6243600"/>
            <a:ext cx="2524132" cy="400110"/>
            <a:chOff x="4714876" y="814312"/>
            <a:chExt cx="2524132" cy="400110"/>
          </a:xfrm>
        </p:grpSpPr>
        <p:sp>
          <p:nvSpPr>
            <p:cNvPr id="10" name="CasellaDiTesto 9"/>
            <p:cNvSpPr txBox="1"/>
            <p:nvPr/>
          </p:nvSpPr>
          <p:spPr>
            <a:xfrm>
              <a:off x="5238744" y="814312"/>
              <a:ext cx="2000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KINEMATIC FIT</a:t>
              </a:r>
              <a:endParaRPr lang="it-IT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4714876" y="1000108"/>
              <a:ext cx="64294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CasellaDiTesto 11"/>
          <p:cNvSpPr txBox="1"/>
          <p:nvPr/>
        </p:nvSpPr>
        <p:spPr>
          <a:xfrm>
            <a:off x="1607026" y="1100064"/>
            <a:ext cx="142876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it-IT" sz="20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it-IT" sz="20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095026" y="1100064"/>
            <a:ext cx="142876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it-IT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it-IT" sz="20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USY\Desktop\Stoccolma\Dm_fitted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6000" y="1071546"/>
            <a:ext cx="4500000" cy="4500000"/>
          </a:xfrm>
          <a:prstGeom prst="rect">
            <a:avLst/>
          </a:prstGeom>
          <a:noFill/>
        </p:spPr>
      </p:pic>
      <p:pic>
        <p:nvPicPr>
          <p:cNvPr id="4099" name="Picture 3" descr="C:\Users\SUSY\Desktop\Stoccolma\Dp_fitted.pn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0" y="1071546"/>
            <a:ext cx="4500000" cy="4500000"/>
          </a:xfrm>
          <a:prstGeom prst="rect">
            <a:avLst/>
          </a:prstGeom>
          <a:noFill/>
        </p:spPr>
      </p:pic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it-IT" sz="36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/D</a:t>
            </a:r>
            <a:r>
              <a:rPr lang="it-IT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Resolution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1119273" y="5715016"/>
            <a:ext cx="2357454" cy="5715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Resolution</a:t>
            </a:r>
            <a:r>
              <a:rPr lang="it-IT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it-IT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0.73%</a:t>
            </a:r>
            <a:endParaRPr lang="it-IT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14348" y="1285266"/>
            <a:ext cx="72697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it-IT" sz="20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it-IT" sz="20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202348" y="1285266"/>
            <a:ext cx="72697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it-IT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it-IT" sz="20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5667273" y="5715016"/>
            <a:ext cx="2357454" cy="5715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Resolution</a:t>
            </a:r>
            <a:r>
              <a:rPr lang="it-IT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it-IT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0.78%</a:t>
            </a:r>
            <a:endParaRPr lang="it-IT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Efficiencies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4315" y="3286124"/>
            <a:ext cx="8215370" cy="34290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Simulated</a:t>
            </a:r>
            <a:r>
              <a:rPr lang="it-IT" sz="2000" dirty="0" smtClean="0"/>
              <a:t> </a:t>
            </a:r>
            <a:r>
              <a:rPr lang="it-IT" sz="2000" dirty="0" err="1" smtClean="0"/>
              <a:t>events</a:t>
            </a:r>
            <a:r>
              <a:rPr lang="it-IT" sz="2000" dirty="0" smtClean="0"/>
              <a:t>: 			100000</a:t>
            </a:r>
          </a:p>
          <a:p>
            <a:r>
              <a:rPr lang="it-IT" sz="2000" dirty="0" smtClean="0"/>
              <a:t>Output </a:t>
            </a:r>
            <a:r>
              <a:rPr lang="it-IT" sz="2000" dirty="0" err="1" smtClean="0"/>
              <a:t>evts</a:t>
            </a:r>
            <a:r>
              <a:rPr lang="it-IT" sz="2000" dirty="0" smtClean="0"/>
              <a:t> </a:t>
            </a:r>
            <a:r>
              <a:rPr lang="it-IT" sz="2000" dirty="0" err="1" smtClean="0"/>
              <a:t>from</a:t>
            </a:r>
            <a:r>
              <a:rPr lang="it-IT" sz="2000" dirty="0" smtClean="0"/>
              <a:t>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LHEtrack</a:t>
            </a:r>
            <a:r>
              <a:rPr lang="it-IT" sz="2000" dirty="0" smtClean="0"/>
              <a:t>: 	 	  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34010</a:t>
            </a:r>
            <a:r>
              <a:rPr lang="it-IT" sz="2000" dirty="0" smtClean="0"/>
              <a:t> (</a:t>
            </a:r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34.01%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sim </a:t>
            </a:r>
            <a:r>
              <a:rPr lang="it-IT" sz="2000" dirty="0" err="1" smtClean="0"/>
              <a:t>evts</a:t>
            </a:r>
            <a:r>
              <a:rPr lang="it-IT" sz="2000" dirty="0" smtClean="0"/>
              <a:t>)</a:t>
            </a:r>
          </a:p>
          <a:p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it-IT" sz="2000" dirty="0" smtClean="0"/>
              <a:t> </a:t>
            </a:r>
            <a:r>
              <a:rPr lang="it-IT" sz="2000" dirty="0" err="1" smtClean="0"/>
              <a:t>evts</a:t>
            </a:r>
            <a:r>
              <a:rPr lang="it-IT" sz="2000" dirty="0" smtClean="0"/>
              <a:t> </a:t>
            </a:r>
            <a:r>
              <a:rPr lang="it-IT" sz="2000" dirty="0" err="1" smtClean="0"/>
              <a:t>from</a:t>
            </a:r>
            <a:r>
              <a:rPr lang="it-IT" sz="2000" dirty="0" smtClean="0"/>
              <a:t>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Kalman</a:t>
            </a:r>
            <a:r>
              <a:rPr lang="it-IT" sz="2000" dirty="0" smtClean="0"/>
              <a:t> (</a:t>
            </a:r>
            <a:r>
              <a:rPr lang="it-IT" sz="2000" dirty="0" err="1" smtClean="0"/>
              <a:t>flag</a:t>
            </a:r>
            <a:r>
              <a:rPr lang="it-IT" sz="2000" dirty="0" smtClean="0"/>
              <a:t>&gt;0):	  10858 (</a:t>
            </a:r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31.93%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LHE </a:t>
            </a:r>
            <a:r>
              <a:rPr lang="it-IT" sz="2000" dirty="0" err="1" smtClean="0"/>
              <a:t>evts</a:t>
            </a:r>
            <a:r>
              <a:rPr lang="it-IT" sz="2000" dirty="0" smtClean="0"/>
              <a:t>)</a:t>
            </a:r>
          </a:p>
          <a:p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it-IT" sz="2000" dirty="0" smtClean="0"/>
              <a:t> </a:t>
            </a:r>
            <a:r>
              <a:rPr lang="it-IT" sz="2000" dirty="0" err="1" smtClean="0"/>
              <a:t>evts</a:t>
            </a:r>
            <a:r>
              <a:rPr lang="it-IT" sz="2000" dirty="0" smtClean="0"/>
              <a:t> </a:t>
            </a:r>
            <a:r>
              <a:rPr lang="it-IT" sz="2000" dirty="0" err="1" smtClean="0"/>
              <a:t>from</a:t>
            </a:r>
            <a:r>
              <a:rPr lang="it-IT" sz="2000" dirty="0" smtClean="0"/>
              <a:t>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</a:t>
            </a:r>
            <a:r>
              <a:rPr lang="it-IT" sz="2000" dirty="0" smtClean="0"/>
              <a:t> (</a:t>
            </a:r>
            <a:r>
              <a:rPr lang="it-IT" sz="2000" dirty="0" err="1" smtClean="0"/>
              <a:t>flag</a:t>
            </a:r>
            <a:r>
              <a:rPr lang="it-IT" sz="2000" dirty="0" smtClean="0"/>
              <a:t>, q):        	    8889 (</a:t>
            </a:r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26.14%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LHE </a:t>
            </a:r>
            <a:r>
              <a:rPr lang="it-IT" sz="2000" dirty="0" err="1" smtClean="0"/>
              <a:t>evts</a:t>
            </a:r>
            <a:r>
              <a:rPr lang="it-IT" sz="2000" dirty="0" smtClean="0"/>
              <a:t>)</a:t>
            </a:r>
          </a:p>
          <a:p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r>
              <a:rPr lang="it-IT" sz="2000" dirty="0" smtClean="0"/>
              <a:t>:				</a:t>
            </a:r>
          </a:p>
          <a:p>
            <a:pPr lvl="1"/>
            <a:r>
              <a:rPr lang="it-IT" sz="2000" dirty="0" err="1" smtClean="0"/>
              <a:t>D</a:t>
            </a:r>
            <a:r>
              <a:rPr lang="it-IT" sz="2000" baseline="30000" dirty="0" err="1" smtClean="0"/>
              <a:t>+</a:t>
            </a:r>
            <a:r>
              <a:rPr lang="it-IT" sz="2000" dirty="0" smtClean="0"/>
              <a:t> </a:t>
            </a:r>
            <a:r>
              <a:rPr lang="it-IT" sz="2000" dirty="0" err="1" smtClean="0"/>
              <a:t>found</a:t>
            </a:r>
            <a:r>
              <a:rPr lang="it-IT" sz="2000" dirty="0" smtClean="0"/>
              <a:t>:				  29096 </a:t>
            </a:r>
          </a:p>
          <a:p>
            <a:pPr lvl="1"/>
            <a:r>
              <a:rPr lang="it-IT" sz="2000" dirty="0" smtClean="0"/>
              <a:t>D</a:t>
            </a:r>
            <a:r>
              <a:rPr lang="it-IT" sz="2000" baseline="30000" dirty="0" smtClean="0"/>
              <a:t>-</a:t>
            </a:r>
            <a:r>
              <a:rPr lang="it-IT" sz="2000" dirty="0" smtClean="0"/>
              <a:t> </a:t>
            </a:r>
            <a:r>
              <a:rPr lang="it-IT" sz="2000" dirty="0" err="1" smtClean="0"/>
              <a:t>found</a:t>
            </a:r>
            <a:r>
              <a:rPr lang="it-IT" sz="2000" dirty="0" smtClean="0"/>
              <a:t>:				  32710</a:t>
            </a:r>
          </a:p>
          <a:p>
            <a:pPr lvl="1"/>
            <a:r>
              <a:rPr lang="it-IT" sz="2000" dirty="0" smtClean="0">
                <a:latin typeface="Symbol" pitchFamily="18" charset="2"/>
              </a:rPr>
              <a:t>Y</a:t>
            </a:r>
            <a:r>
              <a:rPr lang="it-IT" sz="2000" dirty="0" smtClean="0"/>
              <a:t> </a:t>
            </a:r>
            <a:r>
              <a:rPr lang="it-IT" sz="2000" dirty="0" err="1" smtClean="0"/>
              <a:t>found</a:t>
            </a:r>
            <a:r>
              <a:rPr lang="it-IT" sz="2000" dirty="0" smtClean="0"/>
              <a:t>:			   	    4803 (</a:t>
            </a:r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14.1%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LHE </a:t>
            </a:r>
            <a:r>
              <a:rPr lang="it-IT" sz="2000" dirty="0" err="1" smtClean="0"/>
              <a:t>evts</a:t>
            </a:r>
            <a:r>
              <a:rPr lang="it-IT" sz="2000" dirty="0" smtClean="0"/>
              <a:t>)</a:t>
            </a:r>
          </a:p>
          <a:p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Kinematic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fit</a:t>
            </a:r>
            <a:r>
              <a:rPr lang="it-IT" sz="2000" dirty="0" smtClean="0"/>
              <a:t> (</a:t>
            </a:r>
            <a:r>
              <a:rPr lang="it-IT" sz="2000" dirty="0" smtClean="0">
                <a:latin typeface="Symbol" pitchFamily="18" charset="2"/>
              </a:rPr>
              <a:t>c</a:t>
            </a:r>
            <a:r>
              <a:rPr lang="it-IT" sz="2000" baseline="30000" dirty="0" smtClean="0"/>
              <a:t>2</a:t>
            </a:r>
            <a:r>
              <a:rPr lang="it-IT" sz="2000" dirty="0" smtClean="0"/>
              <a:t> cut):		    	    1236 (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3.6%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LHE </a:t>
            </a:r>
            <a:r>
              <a:rPr lang="it-IT" sz="2000" dirty="0" err="1" smtClean="0"/>
              <a:t>evts</a:t>
            </a:r>
            <a:r>
              <a:rPr lang="it-IT" sz="2000" dirty="0" smtClean="0"/>
              <a:t>) </a:t>
            </a:r>
          </a:p>
          <a:p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00034" y="2643182"/>
            <a:ext cx="8143932" cy="43088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EVT </a:t>
            </a:r>
            <a:r>
              <a:rPr lang="it-IT" sz="2200" dirty="0" smtClean="0"/>
              <a:t>= </a:t>
            </a:r>
            <a:r>
              <a:rPr lang="it-IT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it-IT" sz="2200" dirty="0" smtClean="0"/>
              <a:t> the </a:t>
            </a:r>
            <a:r>
              <a:rPr lang="it-IT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it-IT" sz="2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</a:t>
            </a:r>
            <a:r>
              <a:rPr lang="it-IT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tracks</a:t>
            </a:r>
            <a:r>
              <a:rPr lang="it-IT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dirty="0" err="1" smtClean="0"/>
              <a:t>have</a:t>
            </a:r>
            <a:r>
              <a:rPr lang="it-IT" sz="2200" dirty="0" smtClean="0"/>
              <a:t> </a:t>
            </a:r>
            <a:r>
              <a:rPr lang="it-IT" sz="2200" dirty="0" err="1" smtClean="0"/>
              <a:t>to</a:t>
            </a:r>
            <a:r>
              <a:rPr lang="it-IT" sz="2200" dirty="0" smtClean="0"/>
              <a:t> </a:t>
            </a:r>
            <a:r>
              <a:rPr lang="it-IT" sz="2200" dirty="0" err="1" smtClean="0"/>
              <a:t>be</a:t>
            </a:r>
            <a:r>
              <a:rPr lang="it-IT" sz="2200" dirty="0" smtClean="0"/>
              <a:t> “</a:t>
            </a:r>
            <a:r>
              <a:rPr lang="it-IT" sz="2200" dirty="0" err="1" smtClean="0"/>
              <a:t>good</a:t>
            </a:r>
            <a:r>
              <a:rPr lang="it-IT" sz="2200" dirty="0" smtClean="0"/>
              <a:t>” (</a:t>
            </a:r>
            <a:r>
              <a:rPr lang="it-IT" sz="2200" dirty="0" err="1" smtClean="0"/>
              <a:t>cuts</a:t>
            </a:r>
            <a:r>
              <a:rPr lang="it-IT" sz="2200" dirty="0" smtClean="0"/>
              <a:t> </a:t>
            </a:r>
            <a:r>
              <a:rPr lang="it-IT" sz="2200" dirty="0" err="1" smtClean="0"/>
              <a:t>passed</a:t>
            </a:r>
            <a:r>
              <a:rPr lang="it-IT" sz="2200" dirty="0" smtClean="0"/>
              <a:t>)</a:t>
            </a:r>
            <a:endParaRPr lang="it-IT" sz="2200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64315" y="785794"/>
            <a:ext cx="8215370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Simulated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tracks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			600000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 </a:t>
            </a:r>
            <a:r>
              <a:rPr lang="it-IT" sz="2000" dirty="0" err="1" smtClean="0"/>
              <a:t>trk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LHEtrack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	 	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503293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83.88%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sim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trks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Good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trks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Kalman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flag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&gt;0):	 </a:t>
            </a:r>
            <a:r>
              <a:rPr lang="it-IT" sz="2000" dirty="0" smtClean="0"/>
              <a:t>418186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83.09%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LHE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trks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Good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trks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back </a:t>
            </a: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prop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flag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q):     	 407428 (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80.95%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LHE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trks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Efficiencies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(II)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928802"/>
            <a:ext cx="8429684" cy="4071966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it-IT" sz="2200" dirty="0" smtClean="0"/>
              <a:t>Detector </a:t>
            </a:r>
            <a:r>
              <a:rPr lang="it-IT" sz="2200" dirty="0" err="1" smtClean="0"/>
              <a:t>errors</a:t>
            </a:r>
            <a:r>
              <a:rPr lang="it-IT" sz="2200" dirty="0" smtClean="0"/>
              <a:t> </a:t>
            </a:r>
            <a:r>
              <a:rPr lang="it-IT" sz="2200" dirty="0" err="1" smtClean="0"/>
              <a:t>not</a:t>
            </a:r>
            <a:r>
              <a:rPr lang="it-IT" sz="2200" dirty="0" smtClean="0"/>
              <a:t> </a:t>
            </a:r>
            <a:r>
              <a:rPr lang="it-IT" sz="2200" dirty="0" err="1" smtClean="0"/>
              <a:t>tuned</a:t>
            </a:r>
            <a:r>
              <a:rPr lang="it-IT" sz="2200" dirty="0" smtClean="0"/>
              <a:t>?</a:t>
            </a:r>
          </a:p>
          <a:p>
            <a:pPr>
              <a:buBlip>
                <a:blip r:embed="rId2"/>
              </a:buBlip>
            </a:pPr>
            <a:r>
              <a:rPr lang="it-IT" sz="2200" dirty="0" smtClean="0"/>
              <a:t>Low single </a:t>
            </a:r>
            <a:r>
              <a:rPr lang="it-IT" sz="2200" dirty="0" err="1" smtClean="0"/>
              <a:t>track</a:t>
            </a:r>
            <a:r>
              <a:rPr lang="it-IT" sz="2200" dirty="0" smtClean="0"/>
              <a:t> </a:t>
            </a:r>
            <a:r>
              <a:rPr lang="it-IT" sz="2200" dirty="0" err="1" smtClean="0"/>
              <a:t>efficiency</a:t>
            </a:r>
            <a:r>
              <a:rPr lang="it-IT" sz="2200" dirty="0" smtClean="0"/>
              <a:t> </a:t>
            </a:r>
            <a:r>
              <a:rPr lang="it-IT" sz="2200" dirty="0" err="1" smtClean="0"/>
              <a:t>for</a:t>
            </a:r>
            <a:r>
              <a:rPr lang="it-IT" sz="2200" dirty="0" smtClean="0"/>
              <a:t> low </a:t>
            </a:r>
            <a:r>
              <a:rPr lang="it-IT" sz="2200" dirty="0" err="1" smtClean="0"/>
              <a:t>momenta</a:t>
            </a:r>
            <a:r>
              <a:rPr lang="it-IT" sz="2200" dirty="0" smtClean="0"/>
              <a:t> </a:t>
            </a:r>
            <a:r>
              <a:rPr lang="it-IT" sz="2200" dirty="0" err="1" smtClean="0"/>
              <a:t>particles</a:t>
            </a:r>
            <a:r>
              <a:rPr lang="it-IT" sz="2200" dirty="0" smtClean="0"/>
              <a:t>?</a:t>
            </a:r>
          </a:p>
          <a:p>
            <a:pPr>
              <a:buBlip>
                <a:blip r:embed="rId2"/>
              </a:buBlip>
            </a:pPr>
            <a:r>
              <a:rPr lang="it-IT" sz="2200" dirty="0" err="1" smtClean="0"/>
              <a:t>Geane</a:t>
            </a:r>
            <a:r>
              <a:rPr lang="it-IT" sz="2200" dirty="0" smtClean="0"/>
              <a:t> back </a:t>
            </a:r>
            <a:r>
              <a:rPr lang="it-IT" sz="2200" dirty="0" err="1" smtClean="0"/>
              <a:t>propagation</a:t>
            </a:r>
            <a:r>
              <a:rPr lang="it-IT" sz="2200" dirty="0" smtClean="0"/>
              <a:t> </a:t>
            </a:r>
            <a:r>
              <a:rPr lang="it-IT" sz="2200" dirty="0" err="1" smtClean="0"/>
              <a:t>failures</a:t>
            </a:r>
            <a:r>
              <a:rPr lang="it-IT" sz="2200" dirty="0" smtClean="0"/>
              <a:t> </a:t>
            </a:r>
            <a:r>
              <a:rPr lang="it-IT" sz="2200" dirty="0" smtClean="0">
                <a:sym typeface="Wingdings" pitchFamily="2" charset="2"/>
              </a:rPr>
              <a:t> </a:t>
            </a:r>
            <a:r>
              <a:rPr lang="it-IT" sz="2200" dirty="0" err="1" smtClean="0">
                <a:sym typeface="Wingdings" pitchFamily="2" charset="2"/>
              </a:rPr>
              <a:t>why</a:t>
            </a:r>
            <a:r>
              <a:rPr lang="it-IT" sz="2200" dirty="0" smtClean="0">
                <a:sym typeface="Wingdings" pitchFamily="2" charset="2"/>
              </a:rPr>
              <a:t>?</a:t>
            </a:r>
            <a:endParaRPr lang="it-IT" sz="2200" dirty="0" smtClean="0"/>
          </a:p>
          <a:p>
            <a:pPr lvl="1">
              <a:buBlip>
                <a:blip r:embed="rId2"/>
              </a:buBlip>
            </a:pPr>
            <a:r>
              <a:rPr lang="it-IT" sz="2200" dirty="0" err="1" smtClean="0"/>
              <a:t>Kalman</a:t>
            </a:r>
            <a:r>
              <a:rPr lang="it-IT" sz="2200" dirty="0" smtClean="0"/>
              <a:t> </a:t>
            </a:r>
            <a:r>
              <a:rPr lang="it-IT" sz="2200" dirty="0" err="1" smtClean="0"/>
              <a:t>failures</a:t>
            </a:r>
            <a:r>
              <a:rPr lang="it-IT" sz="2200" dirty="0" smtClean="0"/>
              <a:t> </a:t>
            </a:r>
            <a:r>
              <a:rPr lang="it-IT" sz="2200" dirty="0" smtClean="0">
                <a:sym typeface="Wingdings" pitchFamily="2" charset="2"/>
              </a:rPr>
              <a:t> </a:t>
            </a:r>
            <a:r>
              <a:rPr lang="it-IT" sz="2200" dirty="0" err="1" smtClean="0">
                <a:sym typeface="Wingdings" pitchFamily="2" charset="2"/>
              </a:rPr>
              <a:t>why</a:t>
            </a:r>
            <a:r>
              <a:rPr lang="it-IT" sz="2200" dirty="0" smtClean="0">
                <a:sym typeface="Wingdings" pitchFamily="2" charset="2"/>
              </a:rPr>
              <a:t>?</a:t>
            </a:r>
          </a:p>
          <a:p>
            <a:pPr lvl="1">
              <a:buBlip>
                <a:blip r:embed="rId2"/>
              </a:buBlip>
            </a:pPr>
            <a:r>
              <a:rPr lang="it-IT" sz="2200" dirty="0" err="1" smtClean="0">
                <a:sym typeface="Wingdings" pitchFamily="2" charset="2"/>
              </a:rPr>
              <a:t>LHEtrack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failures</a:t>
            </a:r>
            <a:r>
              <a:rPr lang="it-IT" sz="2200" dirty="0" smtClean="0">
                <a:sym typeface="Wingdings" pitchFamily="2" charset="2"/>
              </a:rPr>
              <a:t> (wrong </a:t>
            </a:r>
            <a:r>
              <a:rPr lang="it-IT" sz="2200" dirty="0" err="1" smtClean="0">
                <a:sym typeface="Wingdings" pitchFamily="2" charset="2"/>
              </a:rPr>
              <a:t>reconstructed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charge</a:t>
            </a:r>
            <a:r>
              <a:rPr lang="it-IT" sz="2200" dirty="0" smtClean="0">
                <a:sym typeface="Wingdings" pitchFamily="2" charset="2"/>
              </a:rPr>
              <a:t>, bad </a:t>
            </a:r>
            <a:r>
              <a:rPr lang="it-IT" sz="2200" dirty="0" err="1" smtClean="0">
                <a:sym typeface="Wingdings" pitchFamily="2" charset="2"/>
              </a:rPr>
              <a:t>results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from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prefit</a:t>
            </a:r>
            <a:r>
              <a:rPr lang="it-IT" sz="2200" dirty="0" smtClean="0">
                <a:sym typeface="Wingdings" pitchFamily="2" charset="2"/>
              </a:rPr>
              <a:t>, …)  </a:t>
            </a:r>
            <a:r>
              <a:rPr lang="it-IT" sz="2200" dirty="0" err="1" smtClean="0">
                <a:sym typeface="Wingdings" pitchFamily="2" charset="2"/>
              </a:rPr>
              <a:t>why</a:t>
            </a:r>
            <a:r>
              <a:rPr lang="it-IT" sz="2200" dirty="0" smtClean="0">
                <a:sym typeface="Wingdings" pitchFamily="2" charset="2"/>
              </a:rPr>
              <a:t>?</a:t>
            </a:r>
          </a:p>
          <a:p>
            <a:pPr lvl="1">
              <a:buBlip>
                <a:blip r:embed="rId2"/>
              </a:buBlip>
            </a:pPr>
            <a:endParaRPr lang="it-IT" sz="2200" dirty="0" smtClean="0">
              <a:sym typeface="Wingdings" pitchFamily="2" charset="2"/>
            </a:endParaRPr>
          </a:p>
          <a:p>
            <a:pPr lvl="1">
              <a:buBlip>
                <a:blip r:embed="rId2"/>
              </a:buBlip>
            </a:pPr>
            <a:endParaRPr lang="it-IT" sz="2200" dirty="0" smtClean="0">
              <a:sym typeface="Wingdings" pitchFamily="2" charset="2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00034" y="928670"/>
            <a:ext cx="8143932" cy="43088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Reasons</a:t>
            </a:r>
            <a:r>
              <a:rPr lang="it-IT" sz="2200" dirty="0" smtClean="0">
                <a:solidFill>
                  <a:schemeClr val="tx1"/>
                </a:solidFill>
              </a:rPr>
              <a:t> </a:t>
            </a:r>
            <a:r>
              <a:rPr lang="it-IT" sz="2200" dirty="0" err="1" smtClean="0">
                <a:solidFill>
                  <a:schemeClr val="tx1"/>
                </a:solidFill>
              </a:rPr>
              <a:t>for</a:t>
            </a:r>
            <a:r>
              <a:rPr lang="it-IT" sz="2200" dirty="0" smtClean="0">
                <a:solidFill>
                  <a:schemeClr val="tx1"/>
                </a:solidFill>
              </a:rPr>
              <a:t> the low </a:t>
            </a:r>
            <a:r>
              <a:rPr lang="it-IT" sz="2200" dirty="0" err="1" smtClean="0">
                <a:solidFill>
                  <a:schemeClr val="tx1"/>
                </a:solidFill>
              </a:rPr>
              <a:t>efficiency</a:t>
            </a:r>
            <a:r>
              <a:rPr lang="it-IT" sz="2200" dirty="0" smtClean="0">
                <a:solidFill>
                  <a:schemeClr val="tx1"/>
                </a:solidFill>
              </a:rPr>
              <a:t>?</a:t>
            </a:r>
            <a:endParaRPr lang="it-IT" sz="2200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71736" y="4881100"/>
            <a:ext cx="4000528" cy="47672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it-IT" sz="2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it-IT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it-IT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investigated</a:t>
            </a:r>
            <a:r>
              <a:rPr lang="it-IT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  <a:endParaRPr lang="it-IT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t-IT" cap="none" dirty="0" err="1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h</a:t>
            </a:r>
            <a:r>
              <a:rPr lang="it-IT" cap="none" baseline="-25000" dirty="0" err="1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c</a:t>
            </a:r>
            <a:r>
              <a:rPr lang="it-IT" cap="none" baseline="-25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 </a:t>
            </a:r>
            <a:r>
              <a:rPr lang="it-IT" cap="none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K</a:t>
            </a:r>
            <a:r>
              <a:rPr lang="it-IT" cap="none" baseline="30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0</a:t>
            </a:r>
            <a:r>
              <a:rPr lang="it-IT" cap="none" baseline="-25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S</a:t>
            </a:r>
            <a:r>
              <a:rPr lang="it-IT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K</a:t>
            </a:r>
            <a:r>
              <a:rPr lang="it-IT" baseline="30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+</a:t>
            </a:r>
            <a:r>
              <a:rPr lang="it-IT" cap="none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p</a:t>
            </a:r>
            <a:r>
              <a:rPr lang="it-IT" baseline="30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- </a:t>
            </a:r>
            <a:r>
              <a:rPr lang="it-IT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 </a:t>
            </a:r>
            <a:r>
              <a:rPr lang="it-IT" cap="none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p</a:t>
            </a:r>
            <a:r>
              <a:rPr lang="it-IT" baseline="30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+</a:t>
            </a:r>
            <a:r>
              <a:rPr lang="it-IT" cap="none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p</a:t>
            </a:r>
            <a:r>
              <a:rPr lang="it-IT" baseline="30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-</a:t>
            </a:r>
            <a:r>
              <a:rPr lang="it-IT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K</a:t>
            </a:r>
            <a:r>
              <a:rPr lang="it-IT" baseline="30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+</a:t>
            </a:r>
            <a:r>
              <a:rPr lang="it-IT" cap="none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p</a:t>
            </a:r>
            <a:r>
              <a:rPr lang="it-IT" baseline="30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-</a:t>
            </a:r>
            <a:endParaRPr lang="it-IT" dirty="0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722312" y="4406900"/>
            <a:ext cx="8135967" cy="136207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t-IT" sz="3600" dirty="0" err="1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events</a:t>
            </a:r>
            <a:r>
              <a:rPr lang="it-IT" sz="36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 generation and </a:t>
            </a:r>
            <a:r>
              <a:rPr lang="it-IT" sz="3600" dirty="0" err="1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simulation</a:t>
            </a:r>
            <a:endParaRPr lang="it-IT" sz="3600" dirty="0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generation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929330"/>
          </a:xfrm>
        </p:spPr>
        <p:txBody>
          <a:bodyPr>
            <a:noAutofit/>
          </a:bodyPr>
          <a:lstStyle/>
          <a:p>
            <a:r>
              <a:rPr lang="it-IT" sz="2200" dirty="0" err="1" smtClean="0"/>
              <a:t>Decay</a:t>
            </a:r>
            <a:r>
              <a:rPr lang="it-IT" sz="2200" dirty="0" smtClean="0"/>
              <a:t> file:</a:t>
            </a:r>
          </a:p>
          <a:p>
            <a:endParaRPr lang="it-IT" sz="2200" dirty="0"/>
          </a:p>
          <a:p>
            <a:endParaRPr lang="it-IT" sz="2200" dirty="0" smtClean="0"/>
          </a:p>
          <a:p>
            <a:endParaRPr lang="it-IT" sz="2200" dirty="0"/>
          </a:p>
          <a:p>
            <a:endParaRPr lang="it-IT" sz="2200" dirty="0" smtClean="0"/>
          </a:p>
          <a:p>
            <a:endParaRPr lang="it-IT" sz="2200" dirty="0"/>
          </a:p>
          <a:p>
            <a:endParaRPr lang="it-IT" sz="2200" dirty="0" smtClean="0"/>
          </a:p>
          <a:p>
            <a:endParaRPr lang="it-IT" sz="2200" dirty="0" smtClean="0"/>
          </a:p>
          <a:p>
            <a:r>
              <a:rPr lang="it-IT" sz="2200" dirty="0" smtClean="0"/>
              <a:t>No background</a:t>
            </a:r>
          </a:p>
          <a:p>
            <a:r>
              <a:rPr lang="it-IT" sz="2200" dirty="0" err="1" smtClean="0"/>
              <a:t>simpleEvtGen</a:t>
            </a:r>
            <a:r>
              <a:rPr lang="it-IT" sz="2200" dirty="0" smtClean="0"/>
              <a:t>: </a:t>
            </a:r>
          </a:p>
          <a:p>
            <a:pPr lvl="1"/>
            <a:r>
              <a:rPr lang="it-IT" sz="2200" dirty="0" smtClean="0"/>
              <a:t>100k </a:t>
            </a:r>
            <a:r>
              <a:rPr lang="it-IT" sz="2200" dirty="0" err="1" smtClean="0"/>
              <a:t>events</a:t>
            </a:r>
            <a:endParaRPr lang="it-IT" sz="2200" dirty="0" smtClean="0"/>
          </a:p>
          <a:p>
            <a:pPr lvl="1"/>
            <a:r>
              <a:rPr lang="it-IT" sz="2200" dirty="0" err="1" smtClean="0"/>
              <a:t>E</a:t>
            </a:r>
            <a:r>
              <a:rPr lang="it-IT" sz="2200" baseline="-25000" dirty="0" err="1" smtClean="0"/>
              <a:t>cm</a:t>
            </a:r>
            <a:r>
              <a:rPr lang="it-IT" sz="2200" dirty="0" smtClean="0"/>
              <a:t> = m(</a:t>
            </a:r>
            <a:r>
              <a:rPr lang="it-IT" sz="2200" dirty="0" err="1" smtClean="0">
                <a:latin typeface="Symbol" pitchFamily="18" charset="2"/>
              </a:rPr>
              <a:t>h</a:t>
            </a:r>
            <a:r>
              <a:rPr lang="it-IT" sz="2200" baseline="-25000" dirty="0" err="1" smtClean="0">
                <a:latin typeface="+mj-lt"/>
              </a:rPr>
              <a:t>c</a:t>
            </a:r>
            <a:r>
              <a:rPr lang="it-IT" sz="2200" dirty="0" smtClean="0">
                <a:latin typeface="+mj-lt"/>
              </a:rPr>
              <a:t>) = 2.9798 </a:t>
            </a:r>
            <a:r>
              <a:rPr lang="it-IT" sz="2200" dirty="0" err="1" smtClean="0">
                <a:latin typeface="+mj-lt"/>
              </a:rPr>
              <a:t>GeV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smtClean="0">
                <a:latin typeface="+mj-lt"/>
              </a:rPr>
              <a:t> </a:t>
            </a:r>
            <a:r>
              <a:rPr lang="it-IT" sz="2200" dirty="0" smtClean="0">
                <a:latin typeface="+mj-lt"/>
                <a:sym typeface="Wingdings" pitchFamily="2" charset="2"/>
              </a:rPr>
              <a:t> </a:t>
            </a:r>
            <a:r>
              <a:rPr lang="it-IT" sz="2200" dirty="0" smtClean="0">
                <a:latin typeface="+mj-lt"/>
              </a:rPr>
              <a:t>p</a:t>
            </a:r>
            <a:r>
              <a:rPr lang="it-IT" sz="2200" dirty="0" smtClean="0"/>
              <a:t>(</a:t>
            </a:r>
            <a:r>
              <a:rPr lang="it-IT" sz="2200" dirty="0" smtClean="0">
                <a:latin typeface="Symbol" pitchFamily="18" charset="2"/>
              </a:rPr>
              <a:t>h</a:t>
            </a:r>
            <a:r>
              <a:rPr lang="it-IT" sz="2200" dirty="0" smtClean="0"/>
              <a:t>) </a:t>
            </a:r>
            <a:r>
              <a:rPr lang="it-IT" sz="2200" dirty="0" smtClean="0">
                <a:latin typeface="+mj-lt"/>
              </a:rPr>
              <a:t>= (0., </a:t>
            </a:r>
            <a:r>
              <a:rPr lang="it-IT" sz="2200" dirty="0" err="1" smtClean="0">
                <a:latin typeface="+mj-lt"/>
              </a:rPr>
              <a:t>0</a:t>
            </a:r>
            <a:r>
              <a:rPr lang="it-IT" sz="2200" dirty="0" smtClean="0">
                <a:latin typeface="+mj-lt"/>
              </a:rPr>
              <a:t>., 3.68, 4.73) </a:t>
            </a:r>
            <a:r>
              <a:rPr lang="it-IT" sz="2200" dirty="0" err="1" smtClean="0">
                <a:latin typeface="+mj-lt"/>
              </a:rPr>
              <a:t>GeV</a:t>
            </a:r>
            <a:endParaRPr lang="it-IT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428736"/>
            <a:ext cx="523633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714348" y="1785926"/>
            <a:ext cx="3714776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momentum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distributions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vs 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q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</a:endParaRPr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6" y="834752"/>
            <a:ext cx="8929718" cy="2952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6" y="3786190"/>
            <a:ext cx="8929718" cy="2952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t-IT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Symbol" pitchFamily="18" charset="2"/>
              </a:rPr>
              <a:t>Y</a:t>
            </a:r>
            <a:r>
              <a:rPr lang="it-IT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</a:rPr>
              <a:t>(3770) </a:t>
            </a:r>
            <a:r>
              <a:rPr lang="it-IT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 D</a:t>
            </a:r>
            <a:r>
              <a:rPr lang="it-IT" baseline="30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+</a:t>
            </a:r>
            <a:r>
              <a:rPr lang="it-IT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D</a:t>
            </a:r>
            <a:r>
              <a:rPr lang="it-IT" baseline="30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-</a:t>
            </a:r>
            <a:r>
              <a:rPr lang="it-IT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 K</a:t>
            </a:r>
            <a:r>
              <a:rPr lang="it-IT" baseline="30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-</a:t>
            </a:r>
            <a:r>
              <a:rPr lang="it-IT" cap="none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p</a:t>
            </a:r>
            <a:r>
              <a:rPr lang="it-IT" baseline="30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+</a:t>
            </a:r>
            <a:r>
              <a:rPr lang="it-IT" cap="none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p</a:t>
            </a:r>
            <a:r>
              <a:rPr lang="it-IT" baseline="30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+</a:t>
            </a:r>
            <a:r>
              <a:rPr lang="it-IT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 K</a:t>
            </a:r>
            <a:r>
              <a:rPr lang="it-IT" baseline="30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+</a:t>
            </a:r>
            <a:r>
              <a:rPr lang="it-IT" cap="none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p</a:t>
            </a:r>
            <a:r>
              <a:rPr lang="it-IT" baseline="30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-</a:t>
            </a:r>
            <a:r>
              <a:rPr lang="it-IT" cap="none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Symbol" pitchFamily="18" charset="2"/>
                <a:sym typeface="Wingdings" pitchFamily="2" charset="2"/>
              </a:rPr>
              <a:t>p</a:t>
            </a:r>
            <a:r>
              <a:rPr lang="it-IT" baseline="300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-</a:t>
            </a:r>
            <a:endParaRPr lang="it-IT" dirty="0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angular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distributions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142844" y="933415"/>
            <a:ext cx="8929750" cy="5710295"/>
            <a:chOff x="142844" y="1100064"/>
            <a:chExt cx="8929750" cy="5710295"/>
          </a:xfrm>
        </p:grpSpPr>
        <p:pic>
          <p:nvPicPr>
            <p:cNvPr id="2050" name="Picture 2" descr="C:\Users\SUSY\Desktop\Stoccolma\etac\ThetaMC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844" y="1142984"/>
              <a:ext cx="8929750" cy="5667375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0" name="Rettangolo arrotondato 19"/>
            <p:cNvSpPr/>
            <p:nvPr/>
          </p:nvSpPr>
          <p:spPr>
            <a:xfrm>
              <a:off x="1643042" y="2285992"/>
              <a:ext cx="1428760" cy="42862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PIONS</a:t>
              </a:r>
              <a:endPara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ttangolo arrotondato 20"/>
            <p:cNvSpPr/>
            <p:nvPr/>
          </p:nvSpPr>
          <p:spPr>
            <a:xfrm>
              <a:off x="6286512" y="2285992"/>
              <a:ext cx="1428760" cy="42862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KAONS</a:t>
              </a:r>
              <a:endPara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642910" y="1100064"/>
              <a:ext cx="357190" cy="40011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a</a:t>
              </a:r>
              <a:endPara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1071538" y="1100064"/>
              <a:ext cx="428628" cy="40011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D604B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a</a:t>
              </a:r>
              <a:r>
                <a:rPr lang="it-IT" sz="2000" b="1" dirty="0" smtClean="0">
                  <a:solidFill>
                    <a:srgbClr val="D604B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’</a:t>
              </a:r>
              <a:endParaRPr lang="it-IT" sz="2000" b="1" dirty="0">
                <a:solidFill>
                  <a:srgbClr val="D604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endParaRPr>
            </a:p>
          </p:txBody>
        </p:sp>
        <p:sp>
          <p:nvSpPr>
            <p:cNvPr id="24" name="CasellaDiTesto 23"/>
            <p:cNvSpPr txBox="1"/>
            <p:nvPr/>
          </p:nvSpPr>
          <p:spPr>
            <a:xfrm flipH="1">
              <a:off x="3071802" y="1100064"/>
              <a:ext cx="428628" cy="369332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b</a:t>
              </a:r>
              <a:r>
                <a:rPr lang="it-IT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’</a:t>
              </a:r>
              <a:endPara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endParaRPr>
            </a:p>
          </p:txBody>
        </p:sp>
        <p:sp>
          <p:nvSpPr>
            <p:cNvPr id="25" name="CasellaDiTesto 24"/>
            <p:cNvSpPr txBox="1"/>
            <p:nvPr/>
          </p:nvSpPr>
          <p:spPr>
            <a:xfrm flipH="1">
              <a:off x="3643306" y="1100064"/>
              <a:ext cx="301624" cy="369332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b</a:t>
              </a:r>
              <a:endParaRPr lang="it-IT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endParaRPr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5286380" y="1100064"/>
              <a:ext cx="357190" cy="40011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a</a:t>
              </a:r>
              <a:endPara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5715008" y="1100064"/>
              <a:ext cx="428628" cy="40011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D604B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a</a:t>
              </a:r>
              <a:r>
                <a:rPr lang="it-IT" sz="2000" b="1" dirty="0" smtClean="0">
                  <a:solidFill>
                    <a:srgbClr val="D604B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’</a:t>
              </a:r>
              <a:endParaRPr lang="it-IT" sz="2000" b="1" dirty="0">
                <a:solidFill>
                  <a:srgbClr val="D604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endParaRPr>
            </a:p>
          </p:txBody>
        </p:sp>
        <p:sp>
          <p:nvSpPr>
            <p:cNvPr id="28" name="CasellaDiTesto 27"/>
            <p:cNvSpPr txBox="1"/>
            <p:nvPr/>
          </p:nvSpPr>
          <p:spPr>
            <a:xfrm flipH="1">
              <a:off x="7715272" y="1100064"/>
              <a:ext cx="428628" cy="369332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b</a:t>
              </a:r>
              <a:r>
                <a:rPr lang="it-IT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’</a:t>
              </a:r>
              <a:endPara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endParaRPr>
            </a:p>
          </p:txBody>
        </p:sp>
        <p:sp>
          <p:nvSpPr>
            <p:cNvPr id="29" name="CasellaDiTesto 28"/>
            <p:cNvSpPr txBox="1"/>
            <p:nvPr/>
          </p:nvSpPr>
          <p:spPr>
            <a:xfrm flipH="1">
              <a:off x="8286776" y="1100064"/>
              <a:ext cx="301624" cy="369332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b</a:t>
              </a:r>
              <a:endParaRPr lang="it-IT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t-IT" sz="3600" dirty="0" err="1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events</a:t>
            </a:r>
            <a:r>
              <a:rPr lang="it-IT" sz="36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 </a:t>
            </a:r>
            <a:r>
              <a:rPr lang="it-IT" sz="3600" dirty="0" err="1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reconstruction</a:t>
            </a:r>
            <a:r>
              <a:rPr lang="it-IT" sz="36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 </a:t>
            </a:r>
            <a:br>
              <a:rPr lang="it-IT" sz="36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</a:br>
            <a:r>
              <a:rPr lang="it-IT" sz="36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&amp; ANALYSIS</a:t>
            </a:r>
            <a:endParaRPr lang="it-IT" sz="3600" dirty="0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6000792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it-IT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Reconstruction</a:t>
            </a:r>
            <a:r>
              <a:rPr lang="it-IT" sz="2200" dirty="0" smtClean="0"/>
              <a:t> </a:t>
            </a:r>
            <a:r>
              <a:rPr lang="it-IT" sz="2200" dirty="0" err="1" smtClean="0"/>
              <a:t>with</a:t>
            </a:r>
            <a:r>
              <a:rPr lang="it-IT" sz="2200" dirty="0" smtClean="0"/>
              <a:t> </a:t>
            </a:r>
            <a:r>
              <a:rPr lang="it-IT" sz="2200" dirty="0" err="1" smtClean="0"/>
              <a:t>LHEtrack</a:t>
            </a:r>
            <a:r>
              <a:rPr lang="it-IT" sz="2200" dirty="0" smtClean="0"/>
              <a:t> 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it-IT" sz="1900" dirty="0" err="1" smtClean="0"/>
              <a:t>Ideal</a:t>
            </a:r>
            <a:r>
              <a:rPr lang="it-IT" sz="1900" dirty="0" smtClean="0"/>
              <a:t> pattern </a:t>
            </a:r>
            <a:r>
              <a:rPr lang="it-IT" sz="1900" dirty="0" err="1" smtClean="0"/>
              <a:t>recognition</a:t>
            </a:r>
            <a:endParaRPr lang="it-IT" sz="1900" dirty="0" smtClean="0"/>
          </a:p>
          <a:p>
            <a:pPr lvl="1">
              <a:buSzPct val="80000"/>
              <a:buBlip>
                <a:blip r:embed="rId2"/>
              </a:buBlip>
            </a:pPr>
            <a:r>
              <a:rPr lang="it-IT" sz="1900" dirty="0" err="1" smtClean="0"/>
              <a:t>Fit</a:t>
            </a:r>
            <a:r>
              <a:rPr lang="it-IT" sz="1900" dirty="0" smtClean="0"/>
              <a:t>: MVD </a:t>
            </a:r>
            <a:r>
              <a:rPr lang="it-IT" sz="1900" dirty="0" smtClean="0">
                <a:sym typeface="Wingdings" pitchFamily="2" charset="2"/>
              </a:rPr>
              <a:t> </a:t>
            </a:r>
            <a:r>
              <a:rPr lang="it-IT" sz="1900" dirty="0" err="1" smtClean="0">
                <a:sym typeface="Wingdings" pitchFamily="2" charset="2"/>
              </a:rPr>
              <a:t>real</a:t>
            </a:r>
            <a:r>
              <a:rPr lang="it-IT" sz="1900" dirty="0" smtClean="0">
                <a:sym typeface="Wingdings" pitchFamily="2" charset="2"/>
              </a:rPr>
              <a:t>, STT MC, no GEM</a:t>
            </a:r>
            <a:endParaRPr lang="it-IT" sz="1900" dirty="0" smtClean="0"/>
          </a:p>
          <a:p>
            <a:pPr>
              <a:buBlip>
                <a:blip r:embed="rId2"/>
              </a:buBlip>
            </a:pPr>
            <a:r>
              <a:rPr lang="it-IT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Kalman</a:t>
            </a:r>
            <a:r>
              <a:rPr lang="it-IT" sz="2200" dirty="0" smtClean="0"/>
              <a:t> </a:t>
            </a:r>
            <a:r>
              <a:rPr lang="it-IT" sz="2200" dirty="0" err="1" smtClean="0"/>
              <a:t>filter</a:t>
            </a:r>
            <a:endParaRPr lang="it-IT" sz="2200" dirty="0" smtClean="0"/>
          </a:p>
          <a:p>
            <a:pPr lvl="1">
              <a:buSzPct val="80000"/>
              <a:buBlip>
                <a:blip r:embed="rId2"/>
              </a:buBlip>
            </a:pPr>
            <a:r>
              <a:rPr lang="it-IT" sz="1900" dirty="0" smtClean="0"/>
              <a:t>MVD + STT + GEM</a:t>
            </a:r>
          </a:p>
          <a:p>
            <a:pPr>
              <a:buBlip>
                <a:blip r:embed="rId2"/>
              </a:buBlip>
            </a:pP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</a:t>
            </a:r>
            <a:r>
              <a:rPr lang="it-IT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propagation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dirty="0" err="1" smtClean="0"/>
              <a:t>to</a:t>
            </a:r>
            <a:r>
              <a:rPr lang="it-IT" sz="2200" dirty="0" smtClean="0"/>
              <a:t> the </a:t>
            </a:r>
            <a:r>
              <a:rPr lang="it-IT" sz="2200" dirty="0" err="1" smtClean="0"/>
              <a:t>primary</a:t>
            </a:r>
            <a:r>
              <a:rPr lang="it-IT" sz="2200" dirty="0" smtClean="0"/>
              <a:t> </a:t>
            </a:r>
            <a:r>
              <a:rPr lang="it-IT" sz="2200" dirty="0" err="1" smtClean="0"/>
              <a:t>vertex</a:t>
            </a:r>
            <a:r>
              <a:rPr lang="it-IT" sz="2200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it-IT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Particles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Identification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dirty="0" smtClean="0"/>
              <a:t>(</a:t>
            </a:r>
            <a:r>
              <a:rPr lang="it-IT" sz="2200" dirty="0" err="1" smtClean="0"/>
              <a:t>ideal</a:t>
            </a:r>
            <a:r>
              <a:rPr lang="it-IT" sz="2200" dirty="0" smtClean="0"/>
              <a:t>)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it-IT" sz="1900" dirty="0" err="1" smtClean="0"/>
              <a:t>Charged</a:t>
            </a:r>
            <a:r>
              <a:rPr lang="it-IT" sz="1900" dirty="0" smtClean="0"/>
              <a:t> (plus and </a:t>
            </a:r>
            <a:r>
              <a:rPr lang="it-IT" sz="1900" dirty="0" err="1" smtClean="0"/>
              <a:t>minus</a:t>
            </a:r>
            <a:r>
              <a:rPr lang="it-IT" sz="1900" dirty="0" smtClean="0"/>
              <a:t>) and </a:t>
            </a:r>
            <a:r>
              <a:rPr lang="it-IT" sz="1900" dirty="0" err="1" smtClean="0"/>
              <a:t>Neutral</a:t>
            </a:r>
            <a:r>
              <a:rPr lang="it-IT" sz="1900" dirty="0" smtClean="0"/>
              <a:t> </a:t>
            </a:r>
            <a:r>
              <a:rPr lang="it-IT" sz="1900" dirty="0" err="1" smtClean="0"/>
              <a:t>TCandLists</a:t>
            </a:r>
            <a:endParaRPr lang="it-IT" sz="1900" dirty="0" smtClean="0"/>
          </a:p>
          <a:p>
            <a:pPr>
              <a:buBlip>
                <a:blip r:embed="rId2"/>
              </a:buBlip>
            </a:pPr>
            <a:r>
              <a:rPr lang="it-IT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r>
              <a:rPr lang="it-IT" sz="2200" dirty="0" smtClean="0"/>
              <a:t> </a:t>
            </a:r>
            <a:r>
              <a:rPr lang="it-IT" sz="2200" dirty="0" err="1" smtClean="0"/>
              <a:t>for</a:t>
            </a:r>
            <a:r>
              <a:rPr lang="it-IT" sz="2200" dirty="0" smtClean="0"/>
              <a:t> the </a:t>
            </a:r>
            <a:r>
              <a:rPr lang="it-IT" sz="2200" dirty="0" err="1" smtClean="0"/>
              <a:t>invariant</a:t>
            </a:r>
            <a:r>
              <a:rPr lang="it-IT" sz="2200" dirty="0" smtClean="0"/>
              <a:t> mass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it-IT" sz="2000" dirty="0" err="1" smtClean="0"/>
              <a:t>Cuts</a:t>
            </a:r>
            <a:r>
              <a:rPr lang="it-IT" sz="2000" dirty="0" smtClean="0"/>
              <a:t>:</a:t>
            </a:r>
          </a:p>
          <a:p>
            <a:pPr lvl="2">
              <a:buSzPct val="80000"/>
              <a:buBlip>
                <a:blip r:embed="rId2"/>
              </a:buBlip>
            </a:pPr>
            <a:r>
              <a:rPr lang="it-IT" sz="1900" dirty="0" err="1" smtClean="0"/>
              <a:t>Reject</a:t>
            </a:r>
            <a:r>
              <a:rPr lang="it-IT" sz="1900" dirty="0" smtClean="0"/>
              <a:t> </a:t>
            </a:r>
            <a:r>
              <a:rPr lang="it-IT" sz="1900" dirty="0" err="1" smtClean="0"/>
              <a:t>secondary</a:t>
            </a:r>
            <a:r>
              <a:rPr lang="it-IT" sz="1900" dirty="0" smtClean="0"/>
              <a:t> </a:t>
            </a:r>
            <a:r>
              <a:rPr lang="it-IT" sz="1900" dirty="0" err="1" smtClean="0"/>
              <a:t>tracks</a:t>
            </a:r>
            <a:r>
              <a:rPr lang="it-IT" sz="1900" dirty="0" smtClean="0"/>
              <a:t> (</a:t>
            </a:r>
            <a:r>
              <a:rPr lang="it-IT" sz="1900" dirty="0" err="1" smtClean="0"/>
              <a:t>from</a:t>
            </a:r>
            <a:r>
              <a:rPr lang="it-IT" sz="1900" dirty="0" smtClean="0"/>
              <a:t> MC </a:t>
            </a:r>
            <a:r>
              <a:rPr lang="it-IT" sz="1900" dirty="0" err="1" smtClean="0"/>
              <a:t>index</a:t>
            </a:r>
            <a:r>
              <a:rPr lang="it-IT" sz="1900" dirty="0" smtClean="0"/>
              <a:t>) </a:t>
            </a:r>
            <a:r>
              <a:rPr lang="it-IT" sz="1900" dirty="0" smtClean="0">
                <a:sym typeface="Wingdings" pitchFamily="2" charset="2"/>
              </a:rPr>
              <a:t></a:t>
            </a:r>
            <a:r>
              <a:rPr lang="it-IT" sz="1900" dirty="0" err="1" smtClean="0"/>
              <a:t>identify</a:t>
            </a:r>
            <a:r>
              <a:rPr lang="it-IT" sz="1900" dirty="0" smtClean="0"/>
              <a:t> K</a:t>
            </a:r>
            <a:r>
              <a:rPr lang="it-IT" sz="1900" baseline="30000" dirty="0" smtClean="0"/>
              <a:t>0</a:t>
            </a:r>
            <a:r>
              <a:rPr lang="it-IT" sz="1900" baseline="-25000" dirty="0" smtClean="0"/>
              <a:t>S</a:t>
            </a:r>
            <a:r>
              <a:rPr lang="it-IT" sz="1900" dirty="0" smtClean="0"/>
              <a:t> </a:t>
            </a:r>
            <a:r>
              <a:rPr lang="it-IT" sz="1900" dirty="0" err="1" smtClean="0"/>
              <a:t>decay</a:t>
            </a:r>
            <a:r>
              <a:rPr lang="it-IT" sz="1900" dirty="0" smtClean="0"/>
              <a:t> </a:t>
            </a:r>
            <a:r>
              <a:rPr lang="it-IT" sz="1900" dirty="0" err="1" smtClean="0"/>
              <a:t>products</a:t>
            </a:r>
            <a:endParaRPr lang="it-IT" sz="1900" dirty="0" smtClean="0"/>
          </a:p>
          <a:p>
            <a:pPr lvl="2">
              <a:buSzPct val="80000"/>
              <a:buBlip>
                <a:blip r:embed="rId2"/>
              </a:buBlip>
            </a:pPr>
            <a:r>
              <a:rPr lang="it-IT" sz="1900" dirty="0" err="1" smtClean="0"/>
              <a:t>Reject</a:t>
            </a:r>
            <a:r>
              <a:rPr lang="it-IT" sz="1900" dirty="0" smtClean="0"/>
              <a:t> </a:t>
            </a:r>
            <a:r>
              <a:rPr lang="it-IT" sz="1900" dirty="0" err="1" smtClean="0"/>
              <a:t>tracks</a:t>
            </a:r>
            <a:r>
              <a:rPr lang="it-IT" sz="1900" dirty="0" smtClean="0"/>
              <a:t> </a:t>
            </a:r>
            <a:r>
              <a:rPr lang="it-IT" sz="1900" dirty="0" err="1" smtClean="0"/>
              <a:t>with</a:t>
            </a:r>
            <a:r>
              <a:rPr lang="it-IT" sz="1900" dirty="0" smtClean="0"/>
              <a:t> </a:t>
            </a:r>
            <a:r>
              <a:rPr lang="it-IT" sz="1900" dirty="0" err="1" smtClean="0"/>
              <a:t>Kalman</a:t>
            </a:r>
            <a:r>
              <a:rPr lang="it-IT" sz="1900" dirty="0" smtClean="0"/>
              <a:t> </a:t>
            </a:r>
            <a:r>
              <a:rPr lang="it-IT" sz="1900" dirty="0" err="1" smtClean="0"/>
              <a:t>flag</a:t>
            </a:r>
            <a:r>
              <a:rPr lang="it-IT" sz="1900" dirty="0" smtClean="0"/>
              <a:t> &lt; 0 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it-IT" sz="2000" i="1" dirty="0" smtClean="0"/>
              <a:t>K</a:t>
            </a:r>
            <a:r>
              <a:rPr lang="it-IT" sz="2000" i="1" baseline="30000" dirty="0" smtClean="0"/>
              <a:t>0</a:t>
            </a:r>
            <a:r>
              <a:rPr lang="it-IT" sz="2000" i="1" baseline="-25000" dirty="0" smtClean="0"/>
              <a:t>S</a:t>
            </a:r>
            <a:r>
              <a:rPr lang="it-IT" sz="2000" dirty="0" smtClean="0"/>
              <a:t> </a:t>
            </a:r>
            <a:r>
              <a:rPr lang="it-IT" sz="2000" dirty="0" err="1" smtClean="0"/>
              <a:t>candidates</a:t>
            </a:r>
            <a:r>
              <a:rPr lang="it-IT" sz="2000" dirty="0" smtClean="0"/>
              <a:t>:</a:t>
            </a:r>
          </a:p>
          <a:p>
            <a:pPr lvl="2">
              <a:buSzPct val="80000"/>
              <a:buBlip>
                <a:blip r:embed="rId2"/>
              </a:buBlip>
            </a:pPr>
            <a:r>
              <a:rPr lang="it-IT" sz="1900" dirty="0" smtClean="0"/>
              <a:t> </a:t>
            </a:r>
          </a:p>
          <a:p>
            <a:pPr lvl="2">
              <a:buSzPct val="80000"/>
              <a:buBlip>
                <a:blip r:embed="rId2"/>
              </a:buBlip>
            </a:pPr>
            <a:r>
              <a:rPr lang="it-IT" sz="1900" dirty="0" smtClean="0"/>
              <a:t>Mass </a:t>
            </a:r>
            <a:r>
              <a:rPr lang="it-IT" sz="1900" dirty="0" err="1" smtClean="0"/>
              <a:t>Selection</a:t>
            </a:r>
            <a:r>
              <a:rPr lang="it-IT" sz="1900" dirty="0" smtClean="0"/>
              <a:t>: </a:t>
            </a:r>
            <a:r>
              <a:rPr lang="it-IT" sz="1900" dirty="0" smtClean="0">
                <a:sym typeface="Wingdings" pitchFamily="2" charset="2"/>
              </a:rPr>
              <a:t>(497.67 ± 30) </a:t>
            </a:r>
            <a:r>
              <a:rPr lang="it-IT" sz="1900" dirty="0" err="1" smtClean="0">
                <a:sym typeface="Wingdings" pitchFamily="2" charset="2"/>
              </a:rPr>
              <a:t>MeV</a:t>
            </a:r>
            <a:r>
              <a:rPr lang="it-IT" sz="1900" dirty="0" smtClean="0">
                <a:sym typeface="Wingdings" pitchFamily="2" charset="2"/>
              </a:rPr>
              <a:t>/c</a:t>
            </a:r>
            <a:r>
              <a:rPr lang="it-IT" sz="1900" baseline="30000" dirty="0" smtClean="0">
                <a:sym typeface="Wingdings" pitchFamily="2" charset="2"/>
              </a:rPr>
              <a:t>2</a:t>
            </a:r>
            <a:r>
              <a:rPr lang="it-IT" sz="1900" dirty="0" smtClean="0">
                <a:sym typeface="Wingdings" pitchFamily="2" charset="2"/>
              </a:rPr>
              <a:t> 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it-IT" sz="2000" dirty="0" err="1" smtClean="0">
                <a:latin typeface="Symbol" pitchFamily="18" charset="2"/>
              </a:rPr>
              <a:t>h</a:t>
            </a:r>
            <a:r>
              <a:rPr lang="it-IT" sz="2000" baseline="-25000" dirty="0" err="1" smtClean="0">
                <a:latin typeface="+mj-lt"/>
              </a:rPr>
              <a:t>c</a:t>
            </a:r>
            <a:r>
              <a:rPr lang="it-IT" sz="2000" dirty="0" smtClean="0"/>
              <a:t> </a:t>
            </a:r>
            <a:r>
              <a:rPr lang="it-IT" sz="2000" dirty="0" err="1" smtClean="0"/>
              <a:t>candidates</a:t>
            </a:r>
            <a:r>
              <a:rPr lang="it-IT" sz="2000" dirty="0" smtClean="0"/>
              <a:t>:</a:t>
            </a:r>
          </a:p>
          <a:p>
            <a:pPr lvl="2">
              <a:buSzPct val="80000"/>
              <a:buBlip>
                <a:blip r:embed="rId2"/>
              </a:buBlip>
            </a:pPr>
            <a:r>
              <a:rPr lang="it-IT" sz="1800" dirty="0" smtClean="0"/>
              <a:t> </a:t>
            </a:r>
            <a:r>
              <a:rPr lang="it-IT" sz="2200" dirty="0" smtClean="0"/>
              <a:t>  </a:t>
            </a:r>
          </a:p>
          <a:p>
            <a:pPr>
              <a:buBlip>
                <a:blip r:embed="rId2"/>
              </a:buBlip>
            </a:pPr>
            <a:endParaRPr lang="it-IT" sz="22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reconstruction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6277862"/>
            <a:ext cx="4810144" cy="43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9" y="5286388"/>
            <a:ext cx="2786081" cy="31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it-IT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it-IT" sz="3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Invariant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Mass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" name="Gruppo 20"/>
          <p:cNvGrpSpPr/>
          <p:nvPr/>
        </p:nvGrpSpPr>
        <p:grpSpPr>
          <a:xfrm>
            <a:off x="1693405" y="928670"/>
            <a:ext cx="5757190" cy="5857916"/>
            <a:chOff x="1357290" y="928670"/>
            <a:chExt cx="5757190" cy="5857916"/>
          </a:xfrm>
        </p:grpSpPr>
        <p:pic>
          <p:nvPicPr>
            <p:cNvPr id="5" name="Picture 2" descr="C:\Users\SUSY\Desktop\Stoccolma\etac\K0fitted.png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57290" y="928670"/>
              <a:ext cx="5757190" cy="585791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CasellaDiTesto 6"/>
            <p:cNvSpPr txBox="1"/>
            <p:nvPr/>
          </p:nvSpPr>
          <p:spPr>
            <a:xfrm>
              <a:off x="2071304" y="2051832"/>
              <a:ext cx="1723214" cy="400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Mass </a:t>
              </a:r>
              <a:r>
                <a:rPr lang="it-IT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window</a:t>
              </a:r>
              <a:endPara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8" name="Connettore 1 7"/>
            <p:cNvCxnSpPr/>
            <p:nvPr/>
          </p:nvCxnSpPr>
          <p:spPr>
            <a:xfrm flipV="1">
              <a:off x="2446829" y="1993681"/>
              <a:ext cx="669074" cy="1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Rettangolo arrotondato 16"/>
            <p:cNvSpPr/>
            <p:nvPr/>
          </p:nvSpPr>
          <p:spPr>
            <a:xfrm>
              <a:off x="5241621" y="2645399"/>
              <a:ext cx="1658649" cy="87183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0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Resolution</a:t>
              </a:r>
              <a:r>
                <a:rPr lang="it-IT" sz="2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: </a:t>
              </a:r>
            </a:p>
            <a:p>
              <a:pPr algn="ctr"/>
              <a:r>
                <a:rPr lang="it-IT" sz="2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1.29%</a:t>
              </a:r>
              <a:endParaRPr lang="it-IT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2259066" y="1192351"/>
              <a:ext cx="856838" cy="4069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</a:t>
              </a:r>
              <a:r>
                <a:rPr lang="it-IT" sz="2000" b="1" baseline="30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r>
                <a:rPr lang="it-IT" sz="2000" b="1" baseline="-25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it-IT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SUSY\Desktop\Stoccolma\etac\Etacfitted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071546"/>
            <a:ext cx="5715040" cy="5716800"/>
          </a:xfrm>
          <a:prstGeom prst="rect">
            <a:avLst/>
          </a:prstGeom>
          <a:noFill/>
        </p:spPr>
      </p:pic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h</a:t>
            </a:r>
            <a:r>
              <a:rPr lang="it-IT" sz="36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t-IT" sz="3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Invariant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Mass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928662" y="1242940"/>
            <a:ext cx="60473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h</a:t>
            </a:r>
            <a:r>
              <a:rPr lang="it-IT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it-IT" sz="20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6000760" y="5572140"/>
            <a:ext cx="2357454" cy="5715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Resolution</a:t>
            </a:r>
            <a:r>
              <a:rPr lang="it-IT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it-IT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1.2%</a:t>
            </a:r>
            <a:endParaRPr lang="it-IT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Freccia in giù 23"/>
          <p:cNvSpPr/>
          <p:nvPr/>
        </p:nvSpPr>
        <p:spPr>
          <a:xfrm>
            <a:off x="7000892" y="3857628"/>
            <a:ext cx="285752" cy="500066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in giù 24"/>
          <p:cNvSpPr/>
          <p:nvPr/>
        </p:nvSpPr>
        <p:spPr>
          <a:xfrm>
            <a:off x="7000892" y="4929198"/>
            <a:ext cx="285752" cy="500066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arrotondato 25"/>
          <p:cNvSpPr/>
          <p:nvPr/>
        </p:nvSpPr>
        <p:spPr>
          <a:xfrm>
            <a:off x="5857885" y="1142984"/>
            <a:ext cx="3143271" cy="857256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Juelich</a:t>
            </a:r>
            <a:r>
              <a:rPr lang="it-IT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t-IT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resolution</a:t>
            </a:r>
            <a:r>
              <a:rPr lang="it-IT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curve </a:t>
            </a:r>
          </a:p>
          <a:p>
            <a:pPr algn="ctr"/>
            <a:r>
              <a:rPr lang="it-IT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from</a:t>
            </a:r>
            <a:r>
              <a:rPr lang="it-IT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COSY-TOF</a:t>
            </a:r>
            <a:endParaRPr lang="it-IT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5786445" y="2467124"/>
            <a:ext cx="3357555" cy="1390503"/>
            <a:chOff x="5786445" y="2467124"/>
            <a:chExt cx="3357555" cy="1390503"/>
          </a:xfrm>
        </p:grpSpPr>
        <p:grpSp>
          <p:nvGrpSpPr>
            <p:cNvPr id="21" name="Gruppo 20"/>
            <p:cNvGrpSpPr/>
            <p:nvPr/>
          </p:nvGrpSpPr>
          <p:grpSpPr>
            <a:xfrm>
              <a:off x="5786448" y="2467124"/>
              <a:ext cx="2324623" cy="1390503"/>
              <a:chOff x="5915056" y="2702935"/>
              <a:chExt cx="2082039" cy="1119626"/>
            </a:xfrm>
          </p:grpSpPr>
          <p:pic>
            <p:nvPicPr>
              <p:cNvPr id="4101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234970" y="2702935"/>
                <a:ext cx="1762125" cy="314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03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915056" y="3555861"/>
                <a:ext cx="192405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86445" y="3198745"/>
              <a:ext cx="3357555" cy="301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443421"/>
            <a:ext cx="2692408" cy="34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2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Efficiencies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3571876"/>
            <a:ext cx="8286808" cy="307183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Simulated</a:t>
            </a:r>
            <a:r>
              <a:rPr lang="it-IT" sz="2000" dirty="0" smtClean="0"/>
              <a:t> </a:t>
            </a:r>
            <a:r>
              <a:rPr lang="it-IT" sz="2000" dirty="0" err="1" smtClean="0"/>
              <a:t>events</a:t>
            </a:r>
            <a:r>
              <a:rPr lang="it-IT" sz="2000" dirty="0" smtClean="0"/>
              <a:t>: 			100000</a:t>
            </a:r>
          </a:p>
          <a:p>
            <a:r>
              <a:rPr lang="it-IT" sz="2000" dirty="0" smtClean="0"/>
              <a:t>Output </a:t>
            </a:r>
            <a:r>
              <a:rPr lang="it-IT" sz="2000" dirty="0" err="1" smtClean="0"/>
              <a:t>evts</a:t>
            </a:r>
            <a:r>
              <a:rPr lang="it-IT" sz="2000" dirty="0" smtClean="0"/>
              <a:t> </a:t>
            </a:r>
            <a:r>
              <a:rPr lang="it-IT" sz="2000" dirty="0" err="1" smtClean="0"/>
              <a:t>from</a:t>
            </a:r>
            <a:r>
              <a:rPr lang="it-IT" sz="2000" dirty="0" smtClean="0"/>
              <a:t>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LHEtrack</a:t>
            </a:r>
            <a:r>
              <a:rPr lang="it-IT" sz="2000" dirty="0" smtClean="0"/>
              <a:t>: 	 	  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56086</a:t>
            </a:r>
            <a:r>
              <a:rPr lang="it-IT" sz="2000" dirty="0" smtClean="0"/>
              <a:t> (</a:t>
            </a:r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56.09%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sim </a:t>
            </a:r>
            <a:r>
              <a:rPr lang="it-IT" sz="2000" dirty="0" err="1" smtClean="0"/>
              <a:t>evts</a:t>
            </a:r>
            <a:r>
              <a:rPr lang="it-IT" sz="2000" dirty="0" smtClean="0"/>
              <a:t>)</a:t>
            </a:r>
          </a:p>
          <a:p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it-IT" sz="2000" dirty="0" smtClean="0"/>
              <a:t> </a:t>
            </a:r>
            <a:r>
              <a:rPr lang="it-IT" sz="2000" dirty="0" err="1" smtClean="0"/>
              <a:t>evts</a:t>
            </a:r>
            <a:r>
              <a:rPr lang="it-IT" sz="2000" dirty="0" smtClean="0"/>
              <a:t> </a:t>
            </a:r>
            <a:r>
              <a:rPr lang="it-IT" sz="2000" dirty="0" err="1" smtClean="0"/>
              <a:t>from</a:t>
            </a:r>
            <a:r>
              <a:rPr lang="it-IT" sz="2000" dirty="0" smtClean="0"/>
              <a:t>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Kalman</a:t>
            </a:r>
            <a:r>
              <a:rPr lang="it-IT" sz="2000" dirty="0" smtClean="0"/>
              <a:t> (</a:t>
            </a:r>
            <a:r>
              <a:rPr lang="it-IT" sz="2000" dirty="0" err="1" smtClean="0"/>
              <a:t>flag</a:t>
            </a:r>
            <a:r>
              <a:rPr lang="it-IT" sz="2000" dirty="0" smtClean="0"/>
              <a:t>&gt;0):	  14882 (</a:t>
            </a:r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26.53%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LHE </a:t>
            </a:r>
            <a:r>
              <a:rPr lang="it-IT" sz="2000" dirty="0" err="1" smtClean="0"/>
              <a:t>evts</a:t>
            </a:r>
            <a:r>
              <a:rPr lang="it-IT" sz="2000" dirty="0" smtClean="0"/>
              <a:t>)</a:t>
            </a:r>
          </a:p>
          <a:p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it-IT" sz="2000" dirty="0" smtClean="0"/>
              <a:t> </a:t>
            </a:r>
            <a:r>
              <a:rPr lang="it-IT" sz="2000" dirty="0" err="1" smtClean="0"/>
              <a:t>evts</a:t>
            </a:r>
            <a:r>
              <a:rPr lang="it-IT" sz="2000" dirty="0" smtClean="0"/>
              <a:t> </a:t>
            </a:r>
            <a:r>
              <a:rPr lang="it-IT" sz="2000" dirty="0" err="1" smtClean="0"/>
              <a:t>from</a:t>
            </a:r>
            <a:r>
              <a:rPr lang="it-IT" sz="2000" dirty="0" smtClean="0"/>
              <a:t>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</a:t>
            </a:r>
            <a:r>
              <a:rPr lang="it-IT" sz="2000" dirty="0" smtClean="0"/>
              <a:t> (</a:t>
            </a:r>
            <a:r>
              <a:rPr lang="it-IT" sz="2000" dirty="0" err="1" smtClean="0"/>
              <a:t>flag</a:t>
            </a:r>
            <a:r>
              <a:rPr lang="it-IT" sz="2000" dirty="0" smtClean="0"/>
              <a:t>, q): 	  10126 (</a:t>
            </a:r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18.05%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LHE </a:t>
            </a:r>
            <a:r>
              <a:rPr lang="it-IT" sz="2000" dirty="0" err="1" smtClean="0"/>
              <a:t>evts</a:t>
            </a:r>
            <a:r>
              <a:rPr lang="it-IT" sz="2000" dirty="0" smtClean="0"/>
              <a:t>)</a:t>
            </a:r>
          </a:p>
          <a:p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r>
              <a:rPr lang="it-IT" sz="2000" dirty="0" smtClean="0"/>
              <a:t>:				</a:t>
            </a:r>
          </a:p>
          <a:p>
            <a:pPr lvl="1"/>
            <a:r>
              <a:rPr lang="it-IT" sz="2000" dirty="0" smtClean="0"/>
              <a:t>K</a:t>
            </a:r>
            <a:r>
              <a:rPr lang="it-IT" sz="2000" baseline="30000" dirty="0" smtClean="0"/>
              <a:t>0</a:t>
            </a:r>
            <a:r>
              <a:rPr lang="it-IT" sz="2000" baseline="-25000" dirty="0" smtClean="0"/>
              <a:t>S</a:t>
            </a:r>
            <a:r>
              <a:rPr lang="it-IT" sz="2000" dirty="0" smtClean="0"/>
              <a:t> </a:t>
            </a:r>
            <a:r>
              <a:rPr lang="it-IT" sz="2000" dirty="0" err="1" smtClean="0"/>
              <a:t>found</a:t>
            </a:r>
            <a:r>
              <a:rPr lang="it-IT" sz="2000" dirty="0" smtClean="0"/>
              <a:t>:			 	  25769 </a:t>
            </a:r>
          </a:p>
          <a:p>
            <a:pPr lvl="1"/>
            <a:r>
              <a:rPr lang="it-IT" sz="2000" dirty="0" smtClean="0"/>
              <a:t>K</a:t>
            </a:r>
            <a:r>
              <a:rPr lang="it-IT" sz="2000" baseline="30000" dirty="0" smtClean="0"/>
              <a:t>0</a:t>
            </a:r>
            <a:r>
              <a:rPr lang="it-IT" sz="2000" baseline="-25000" dirty="0" smtClean="0"/>
              <a:t>S</a:t>
            </a:r>
            <a:r>
              <a:rPr lang="it-IT" sz="2000" dirty="0" smtClean="0"/>
              <a:t> </a:t>
            </a:r>
            <a:r>
              <a:rPr lang="it-IT" sz="2000" dirty="0" err="1" smtClean="0"/>
              <a:t>found</a:t>
            </a:r>
            <a:r>
              <a:rPr lang="it-IT" sz="2000" dirty="0" smtClean="0"/>
              <a:t> in the mass </a:t>
            </a:r>
            <a:r>
              <a:rPr lang="it-IT" sz="2000" dirty="0" err="1" smtClean="0"/>
              <a:t>window</a:t>
            </a:r>
            <a:r>
              <a:rPr lang="it-IT" sz="2000" dirty="0" smtClean="0"/>
              <a:t>:	  15530 </a:t>
            </a:r>
          </a:p>
          <a:p>
            <a:pPr lvl="1"/>
            <a:r>
              <a:rPr lang="it-IT" sz="2000" dirty="0" err="1" smtClean="0">
                <a:latin typeface="Symbol" pitchFamily="18" charset="2"/>
              </a:rPr>
              <a:t>h</a:t>
            </a:r>
            <a:r>
              <a:rPr lang="it-IT" sz="2000" baseline="-25000" dirty="0" err="1" smtClean="0">
                <a:latin typeface="+mj-lt"/>
              </a:rPr>
              <a:t>c</a:t>
            </a:r>
            <a:r>
              <a:rPr lang="it-IT" sz="2000" dirty="0" smtClean="0"/>
              <a:t> </a:t>
            </a:r>
            <a:r>
              <a:rPr lang="it-IT" sz="2000" dirty="0" err="1" smtClean="0"/>
              <a:t>found</a:t>
            </a:r>
            <a:r>
              <a:rPr lang="it-IT" sz="2000" dirty="0" smtClean="0"/>
              <a:t>:			   	    5228 (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9.32%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LHE </a:t>
            </a:r>
            <a:r>
              <a:rPr lang="it-IT" sz="2000" dirty="0" err="1" smtClean="0"/>
              <a:t>evts</a:t>
            </a:r>
            <a:r>
              <a:rPr lang="it-IT" sz="2000" dirty="0" smtClean="0"/>
              <a:t>)</a:t>
            </a:r>
          </a:p>
          <a:p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28596" y="2857496"/>
            <a:ext cx="8286808" cy="43088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EVT </a:t>
            </a:r>
            <a:r>
              <a:rPr lang="it-IT" sz="2200" dirty="0" smtClean="0"/>
              <a:t>= </a:t>
            </a:r>
            <a:r>
              <a:rPr lang="it-IT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it-IT" sz="2200" dirty="0" smtClean="0"/>
              <a:t> the </a:t>
            </a:r>
            <a:r>
              <a:rPr lang="it-IT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it-IT" sz="2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</a:t>
            </a:r>
            <a:r>
              <a:rPr lang="it-IT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tracks</a:t>
            </a:r>
            <a:r>
              <a:rPr lang="it-IT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dirty="0" err="1" smtClean="0"/>
              <a:t>have</a:t>
            </a:r>
            <a:r>
              <a:rPr lang="it-IT" sz="2200" dirty="0" smtClean="0"/>
              <a:t> </a:t>
            </a:r>
            <a:r>
              <a:rPr lang="it-IT" sz="2200" dirty="0" err="1" smtClean="0"/>
              <a:t>to</a:t>
            </a:r>
            <a:r>
              <a:rPr lang="it-IT" sz="2200" dirty="0" smtClean="0"/>
              <a:t> </a:t>
            </a:r>
            <a:r>
              <a:rPr lang="it-IT" sz="2200" dirty="0" err="1" smtClean="0"/>
              <a:t>be</a:t>
            </a:r>
            <a:r>
              <a:rPr lang="it-IT" sz="2200" dirty="0" smtClean="0"/>
              <a:t> “</a:t>
            </a:r>
            <a:r>
              <a:rPr lang="it-IT" sz="2200" dirty="0" err="1" smtClean="0"/>
              <a:t>good</a:t>
            </a:r>
            <a:r>
              <a:rPr lang="it-IT" sz="2200" dirty="0" smtClean="0"/>
              <a:t>” (</a:t>
            </a:r>
            <a:r>
              <a:rPr lang="it-IT" sz="2200" dirty="0" err="1" smtClean="0"/>
              <a:t>cuts</a:t>
            </a:r>
            <a:r>
              <a:rPr lang="it-IT" sz="2200" dirty="0" smtClean="0"/>
              <a:t> </a:t>
            </a:r>
            <a:r>
              <a:rPr lang="it-IT" sz="2200" dirty="0" err="1" smtClean="0"/>
              <a:t>passed</a:t>
            </a:r>
            <a:r>
              <a:rPr lang="it-IT" sz="2200" dirty="0" smtClean="0"/>
              <a:t>)</a:t>
            </a:r>
            <a:endParaRPr lang="it-IT" sz="2200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28596" y="928670"/>
            <a:ext cx="8286808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Simulated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tracks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			</a:t>
            </a:r>
            <a:r>
              <a:rPr kumimoji="0" lang="it-IT" sz="2000" b="0" i="0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400000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 </a:t>
            </a:r>
            <a:r>
              <a:rPr lang="it-IT" sz="2000" dirty="0" err="1" smtClean="0"/>
              <a:t>trk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LHEtrack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	 	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343989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85.99%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sim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trks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Good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trks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Kalman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flag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&gt;0):	 </a:t>
            </a:r>
            <a:r>
              <a:rPr lang="it-IT" sz="2000" dirty="0" smtClean="0"/>
              <a:t>255511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74.28%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LHE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trks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Good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trks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back </a:t>
            </a: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prop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flag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q):     	 235528 (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68.47%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LHE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trks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143000"/>
          </a:xfrm>
        </p:spPr>
        <p:txBody>
          <a:bodyPr>
            <a:noAutofit/>
          </a:bodyPr>
          <a:lstStyle/>
          <a:p>
            <a:r>
              <a:rPr lang="it-IT" sz="3200" dirty="0" smtClean="0"/>
              <a:t>…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dirty="0" err="1" smtClean="0"/>
              <a:t>with</a:t>
            </a:r>
            <a:r>
              <a:rPr lang="it-IT" sz="3200" dirty="0" smtClean="0"/>
              <a:t> the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resolution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curve </a:t>
            </a:r>
            <a:b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200" dirty="0" err="1" smtClean="0"/>
              <a:t>from</a:t>
            </a:r>
            <a:r>
              <a:rPr lang="it-IT" sz="3200" dirty="0" smtClean="0"/>
              <a:t> the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Juelich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prototype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in the </a:t>
            </a:r>
            <a:r>
              <a:rPr lang="it-IT" sz="3200" dirty="0" err="1" smtClean="0"/>
              <a:t>digitization</a:t>
            </a:r>
            <a:r>
              <a:rPr lang="it-IT" sz="3200" dirty="0" smtClean="0"/>
              <a:t> </a:t>
            </a:r>
            <a:r>
              <a:rPr lang="it-IT" sz="3200" dirty="0" err="1" smtClean="0"/>
              <a:t>step…</a:t>
            </a:r>
            <a:endParaRPr lang="it-IT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2280" y="2824179"/>
            <a:ext cx="4759440" cy="32480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it-IT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it-IT" sz="3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Invariant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Mass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uppo 9"/>
          <p:cNvGrpSpPr/>
          <p:nvPr/>
        </p:nvGrpSpPr>
        <p:grpSpPr>
          <a:xfrm>
            <a:off x="1693800" y="857948"/>
            <a:ext cx="5756400" cy="5857200"/>
            <a:chOff x="1000100" y="857948"/>
            <a:chExt cx="5756400" cy="5857200"/>
          </a:xfrm>
        </p:grpSpPr>
        <p:pic>
          <p:nvPicPr>
            <p:cNvPr id="2050" name="Picture 2" descr="C:\Users\SUSY\Desktop\Stoccolma\etac\K0JuelichFItted.png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0100" y="857948"/>
              <a:ext cx="5756400" cy="58572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grpSp>
          <p:nvGrpSpPr>
            <p:cNvPr id="2" name="Gruppo 20"/>
            <p:cNvGrpSpPr/>
            <p:nvPr/>
          </p:nvGrpSpPr>
          <p:grpSpPr>
            <a:xfrm>
              <a:off x="1642676" y="1192351"/>
              <a:ext cx="4828966" cy="2236649"/>
              <a:chOff x="2071304" y="1192351"/>
              <a:chExt cx="4828966" cy="2236649"/>
            </a:xfrm>
          </p:grpSpPr>
          <p:sp>
            <p:nvSpPr>
              <p:cNvPr id="7" name="CasellaDiTesto 6"/>
              <p:cNvSpPr txBox="1"/>
              <p:nvPr/>
            </p:nvSpPr>
            <p:spPr>
              <a:xfrm>
                <a:off x="2071304" y="2051832"/>
                <a:ext cx="1723214" cy="400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Mass </a:t>
                </a:r>
                <a:r>
                  <a:rPr lang="it-IT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window</a:t>
                </a:r>
                <a:endParaRPr lang="it-IT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8" name="Connettore 1 7"/>
              <p:cNvCxnSpPr/>
              <p:nvPr/>
            </p:nvCxnSpPr>
            <p:spPr>
              <a:xfrm flipV="1">
                <a:off x="2446829" y="1993681"/>
                <a:ext cx="669074" cy="1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ysDash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7" name="Rettangolo arrotondato 16"/>
              <p:cNvSpPr/>
              <p:nvPr/>
            </p:nvSpPr>
            <p:spPr>
              <a:xfrm>
                <a:off x="5307060" y="2714620"/>
                <a:ext cx="1593210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t-IT" sz="2000" b="1" dirty="0" err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Resolution</a:t>
                </a:r>
                <a:r>
                  <a:rPr lang="it-IT" sz="20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:</a:t>
                </a:r>
                <a:endParaRPr lang="it-IT" sz="2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  <a:p>
                <a:pPr algn="ctr"/>
                <a:r>
                  <a:rPr lang="it-IT" sz="2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1.53%</a:t>
                </a:r>
                <a:endParaRPr lang="it-IT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12" name="CasellaDiTesto 11"/>
              <p:cNvSpPr txBox="1"/>
              <p:nvPr/>
            </p:nvSpPr>
            <p:spPr>
              <a:xfrm>
                <a:off x="2259066" y="1192351"/>
                <a:ext cx="856838" cy="40691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K</a:t>
                </a:r>
                <a:r>
                  <a:rPr lang="it-IT" sz="2000" b="1" baseline="30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r>
                  <a:rPr lang="it-IT" sz="2000" b="1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</a:t>
                </a:r>
                <a:endParaRPr lang="it-IT" sz="2000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1" name="Rettangolo arrotondato 10"/>
          <p:cNvSpPr/>
          <p:nvPr/>
        </p:nvSpPr>
        <p:spPr>
          <a:xfrm>
            <a:off x="2428860" y="2571744"/>
            <a:ext cx="1643074" cy="1000132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Resolution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</a:t>
            </a:r>
            <a:r>
              <a:rPr lang="it-IT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COSY-TOF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r>
              <a:rPr lang="it-IT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</a:p>
          <a:p>
            <a:pPr algn="ctr"/>
            <a:r>
              <a:rPr lang="it-IT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1.29%</a:t>
            </a:r>
            <a:endParaRPr lang="it-IT" sz="2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SUSY\Desktop\Stoccolma\etac\EtacJuelichFitted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46" y="928670"/>
            <a:ext cx="5716800" cy="5716800"/>
          </a:xfrm>
          <a:prstGeom prst="rect">
            <a:avLst/>
          </a:prstGeom>
          <a:noFill/>
        </p:spPr>
      </p:pic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h</a:t>
            </a:r>
            <a:r>
              <a:rPr lang="it-IT" sz="36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t-IT" sz="3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Invariant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Mass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928662" y="1242940"/>
            <a:ext cx="60473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h</a:t>
            </a:r>
            <a:r>
              <a:rPr lang="it-IT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it-IT" sz="20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5715008" y="1929682"/>
            <a:ext cx="2643206" cy="3714776"/>
            <a:chOff x="5715008" y="1857364"/>
            <a:chExt cx="2643206" cy="3714776"/>
          </a:xfrm>
        </p:grpSpPr>
        <p:sp>
          <p:nvSpPr>
            <p:cNvPr id="7" name="Rettangolo arrotondato 6"/>
            <p:cNvSpPr/>
            <p:nvPr/>
          </p:nvSpPr>
          <p:spPr>
            <a:xfrm>
              <a:off x="6000760" y="5000636"/>
              <a:ext cx="2357454" cy="57150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20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Resolution</a:t>
              </a:r>
              <a:r>
                <a:rPr lang="it-IT" sz="2200" b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: </a:t>
              </a:r>
              <a:r>
                <a:rPr lang="it-IT" sz="22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1.57%</a:t>
              </a:r>
              <a:endParaRPr lang="it-IT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8" name="Freccia in giù 7"/>
            <p:cNvSpPr/>
            <p:nvPr/>
          </p:nvSpPr>
          <p:spPr>
            <a:xfrm>
              <a:off x="7000892" y="3286124"/>
              <a:ext cx="285752" cy="500066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Freccia in giù 8"/>
            <p:cNvSpPr/>
            <p:nvPr/>
          </p:nvSpPr>
          <p:spPr>
            <a:xfrm>
              <a:off x="7000892" y="4357694"/>
              <a:ext cx="285752" cy="500066"/>
            </a:xfrm>
            <a:prstGeom prst="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8" name="Gruppo 17"/>
            <p:cNvGrpSpPr/>
            <p:nvPr/>
          </p:nvGrpSpPr>
          <p:grpSpPr>
            <a:xfrm>
              <a:off x="5715008" y="1857364"/>
              <a:ext cx="2491985" cy="1371608"/>
              <a:chOff x="5715008" y="2428868"/>
              <a:chExt cx="2491985" cy="1371608"/>
            </a:xfrm>
          </p:grpSpPr>
          <p:pic>
            <p:nvPicPr>
              <p:cNvPr id="15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143636" y="2428868"/>
                <a:ext cx="1967435" cy="3903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715008" y="3429000"/>
                <a:ext cx="2491985" cy="3714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6" name="Rettangolo arrotondato 15"/>
          <p:cNvSpPr/>
          <p:nvPr/>
        </p:nvSpPr>
        <p:spPr>
          <a:xfrm>
            <a:off x="5786446" y="5786454"/>
            <a:ext cx="2786082" cy="785818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Resolution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</a:t>
            </a:r>
            <a:r>
              <a:rPr lang="it-IT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COSY-TOF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r>
              <a:rPr lang="it-IT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it-IT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1.25%</a:t>
            </a:r>
            <a:endParaRPr lang="it-IT" sz="2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2643182"/>
            <a:ext cx="3357555" cy="30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4000504"/>
            <a:ext cx="2714644" cy="34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h</a:t>
            </a:r>
            <a:r>
              <a:rPr lang="it-IT" sz="36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t-IT" sz="3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Invariant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Mass -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Users\SUSY\Desktop\Stoccolma\etac\EtacJuelichEn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857232"/>
            <a:ext cx="5072098" cy="58179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Rettangolo arrotondato 16"/>
          <p:cNvSpPr/>
          <p:nvPr/>
        </p:nvSpPr>
        <p:spPr>
          <a:xfrm>
            <a:off x="5214942" y="2357430"/>
            <a:ext cx="1571636" cy="78581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Resolution</a:t>
            </a:r>
            <a:r>
              <a:rPr lang="it-IT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</a:p>
          <a:p>
            <a:pPr algn="ctr"/>
            <a:r>
              <a:rPr lang="it-IT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1.61%</a:t>
            </a:r>
            <a:endParaRPr lang="it-IT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2571736" y="2357430"/>
            <a:ext cx="1571636" cy="785818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Resolution</a:t>
            </a:r>
            <a:r>
              <a:rPr lang="it-IT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</a:p>
          <a:p>
            <a:pPr algn="ctr"/>
            <a:r>
              <a:rPr lang="it-IT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1.25%</a:t>
            </a:r>
            <a:endParaRPr lang="it-IT" sz="2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722312" y="4406900"/>
            <a:ext cx="8135967" cy="136207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t-IT" sz="3600" dirty="0" err="1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events</a:t>
            </a:r>
            <a:r>
              <a:rPr lang="it-IT" sz="36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 generation and </a:t>
            </a:r>
            <a:r>
              <a:rPr lang="it-IT" sz="3600" dirty="0" err="1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simulation</a:t>
            </a:r>
            <a:endParaRPr lang="it-IT" sz="3600" dirty="0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5259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it-IT" sz="2000" dirty="0" err="1" smtClean="0"/>
              <a:t>Two</a:t>
            </a:r>
            <a:r>
              <a:rPr lang="it-IT" sz="2000" dirty="0" smtClean="0"/>
              <a:t> </a:t>
            </a:r>
            <a:r>
              <a:rPr lang="it-IT" sz="2000" dirty="0" err="1" smtClean="0"/>
              <a:t>decay</a:t>
            </a:r>
            <a:r>
              <a:rPr lang="it-IT" sz="2000" dirty="0" smtClean="0"/>
              <a:t> </a:t>
            </a:r>
            <a:r>
              <a:rPr lang="it-IT" sz="2000" dirty="0" err="1" smtClean="0"/>
              <a:t>channels</a:t>
            </a:r>
            <a:r>
              <a:rPr lang="it-IT" sz="2000" dirty="0" smtClean="0"/>
              <a:t> </a:t>
            </a:r>
            <a:r>
              <a:rPr lang="it-IT" sz="2000" dirty="0" err="1" smtClean="0"/>
              <a:t>have</a:t>
            </a:r>
            <a:r>
              <a:rPr lang="it-IT" sz="2000" dirty="0" smtClean="0"/>
              <a:t> </a:t>
            </a:r>
            <a:r>
              <a:rPr lang="it-IT" sz="2000" dirty="0" err="1" smtClean="0"/>
              <a:t>been</a:t>
            </a:r>
            <a:r>
              <a:rPr lang="it-IT" sz="2000" dirty="0" smtClean="0"/>
              <a:t> </a:t>
            </a:r>
            <a:r>
              <a:rPr lang="it-IT" sz="2000" dirty="0" err="1" smtClean="0"/>
              <a:t>studied</a:t>
            </a:r>
            <a:r>
              <a:rPr lang="it-IT" sz="2000" dirty="0" smtClean="0"/>
              <a:t>, </a:t>
            </a:r>
            <a:r>
              <a:rPr lang="it-IT" sz="2000" dirty="0" err="1" smtClean="0"/>
              <a:t>from</a:t>
            </a:r>
            <a:r>
              <a:rPr lang="it-IT" sz="2000" dirty="0" smtClean="0"/>
              <a:t> </a:t>
            </a:r>
            <a:r>
              <a:rPr lang="it-IT" sz="2000" dirty="0" err="1" smtClean="0"/>
              <a:t>simulation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reconstruction</a:t>
            </a:r>
            <a:r>
              <a:rPr lang="it-IT" sz="2000" dirty="0" smtClean="0"/>
              <a:t> and </a:t>
            </a:r>
            <a:r>
              <a:rPr lang="it-IT" sz="2000" dirty="0" err="1" smtClean="0"/>
              <a:t>analysis</a:t>
            </a:r>
            <a:endParaRPr lang="it-IT" sz="2000" dirty="0" smtClean="0"/>
          </a:p>
          <a:p>
            <a:pPr>
              <a:buBlip>
                <a:blip r:embed="rId2"/>
              </a:buBlip>
            </a:pPr>
            <a:r>
              <a:rPr lang="it-IT" sz="2000" dirty="0" err="1" smtClean="0"/>
              <a:t>Preliminary</a:t>
            </a:r>
            <a:r>
              <a:rPr lang="it-IT" sz="2000" dirty="0" smtClean="0"/>
              <a:t> </a:t>
            </a:r>
            <a:r>
              <a:rPr lang="it-IT" sz="2000" dirty="0" err="1" smtClean="0"/>
              <a:t>results</a:t>
            </a:r>
            <a:r>
              <a:rPr lang="it-IT" sz="2000" dirty="0" smtClean="0"/>
              <a:t> </a:t>
            </a:r>
            <a:r>
              <a:rPr lang="it-IT" sz="2000" dirty="0" err="1" smtClean="0"/>
              <a:t>have</a:t>
            </a:r>
            <a:r>
              <a:rPr lang="it-IT" sz="2000" dirty="0" smtClean="0"/>
              <a:t> </a:t>
            </a:r>
            <a:r>
              <a:rPr lang="it-IT" sz="2000" dirty="0" err="1" smtClean="0"/>
              <a:t>been</a:t>
            </a:r>
            <a:r>
              <a:rPr lang="it-IT" sz="2000" dirty="0" smtClean="0"/>
              <a:t> </a:t>
            </a:r>
            <a:r>
              <a:rPr lang="it-IT" sz="2000" dirty="0" err="1" smtClean="0"/>
              <a:t>obtained</a:t>
            </a:r>
            <a:r>
              <a:rPr lang="it-IT" sz="2000" dirty="0" smtClean="0"/>
              <a:t> </a:t>
            </a:r>
            <a:r>
              <a:rPr lang="it-IT" sz="2000" dirty="0" err="1" smtClean="0"/>
              <a:t>for</a:t>
            </a:r>
            <a:r>
              <a:rPr lang="it-IT" sz="2000" dirty="0" smtClean="0"/>
              <a:t> the </a:t>
            </a:r>
            <a:r>
              <a:rPr lang="it-IT" sz="2000" dirty="0" err="1" smtClean="0"/>
              <a:t>invariant</a:t>
            </a:r>
            <a:r>
              <a:rPr lang="it-IT" sz="2000" dirty="0" smtClean="0"/>
              <a:t> mass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</a:t>
            </a:r>
            <a:r>
              <a:rPr lang="it-IT" sz="2000" dirty="0" smtClean="0">
                <a:latin typeface="Symbol" pitchFamily="18" charset="2"/>
              </a:rPr>
              <a:t>Y</a:t>
            </a:r>
            <a:r>
              <a:rPr lang="it-IT" sz="2000" dirty="0" smtClean="0">
                <a:latin typeface="+mj-lt"/>
              </a:rPr>
              <a:t>(3770)</a:t>
            </a:r>
            <a:r>
              <a:rPr lang="it-IT" sz="2000" dirty="0" smtClean="0"/>
              <a:t> and </a:t>
            </a:r>
            <a:r>
              <a:rPr lang="it-IT" sz="2000" dirty="0" err="1" smtClean="0">
                <a:latin typeface="Symbol" pitchFamily="18" charset="2"/>
              </a:rPr>
              <a:t>h</a:t>
            </a:r>
            <a:r>
              <a:rPr lang="it-IT" sz="2000" baseline="-25000" dirty="0" err="1" smtClean="0"/>
              <a:t>c</a:t>
            </a:r>
            <a:r>
              <a:rPr lang="it-IT" sz="2000" dirty="0" smtClean="0"/>
              <a:t> </a:t>
            </a:r>
            <a:r>
              <a:rPr lang="it-IT" sz="2000" dirty="0" err="1" smtClean="0"/>
              <a:t>resonances</a:t>
            </a:r>
            <a:endParaRPr lang="it-IT" sz="2000" dirty="0" smtClean="0"/>
          </a:p>
          <a:p>
            <a:pPr>
              <a:buBlip>
                <a:blip r:embed="rId2"/>
              </a:buBlip>
            </a:pPr>
            <a:r>
              <a:rPr lang="it-IT" sz="2000" dirty="0" err="1" smtClean="0"/>
              <a:t>Resonable</a:t>
            </a:r>
            <a:r>
              <a:rPr lang="it-IT" sz="2000" dirty="0" smtClean="0"/>
              <a:t> mass </a:t>
            </a:r>
            <a:r>
              <a:rPr lang="it-IT" sz="2000" dirty="0" err="1" smtClean="0"/>
              <a:t>resolutions</a:t>
            </a:r>
            <a:r>
              <a:rPr lang="it-IT" sz="2000" dirty="0" smtClean="0"/>
              <a:t> </a:t>
            </a:r>
            <a:r>
              <a:rPr lang="it-IT" sz="2000" dirty="0" err="1" smtClean="0"/>
              <a:t>obtained</a:t>
            </a:r>
            <a:endParaRPr lang="it-IT" sz="2000" dirty="0" smtClean="0"/>
          </a:p>
          <a:p>
            <a:pPr>
              <a:buBlip>
                <a:blip r:embed="rId2"/>
              </a:buBlip>
            </a:pPr>
            <a:r>
              <a:rPr lang="it-IT" sz="2000" dirty="0" err="1" smtClean="0"/>
              <a:t>Problems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low </a:t>
            </a:r>
            <a:r>
              <a:rPr lang="it-IT" sz="2000" dirty="0" err="1" smtClean="0"/>
              <a:t>event</a:t>
            </a:r>
            <a:r>
              <a:rPr lang="it-IT" sz="2000" dirty="0" smtClean="0"/>
              <a:t> </a:t>
            </a:r>
            <a:r>
              <a:rPr lang="it-IT" sz="2000" dirty="0" err="1" smtClean="0"/>
              <a:t>reconstruction</a:t>
            </a:r>
            <a:r>
              <a:rPr lang="it-IT" sz="2000" dirty="0" smtClean="0"/>
              <a:t> </a:t>
            </a:r>
            <a:r>
              <a:rPr lang="it-IT" sz="2000" dirty="0" err="1" smtClean="0"/>
              <a:t>efficiency</a:t>
            </a:r>
            <a:r>
              <a:rPr lang="it-IT" sz="2000" dirty="0" smtClean="0"/>
              <a:t> </a:t>
            </a:r>
            <a:r>
              <a:rPr lang="it-IT" sz="2000" dirty="0" smtClean="0">
                <a:sym typeface="Wingdings" pitchFamily="2" charset="2"/>
              </a:rPr>
              <a:t> </a:t>
            </a:r>
            <a:r>
              <a:rPr lang="it-IT" sz="2000" dirty="0" err="1" smtClean="0">
                <a:sym typeface="Wingdings" pitchFamily="2" charset="2"/>
              </a:rPr>
              <a:t>to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be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investigated</a:t>
            </a:r>
            <a:endParaRPr lang="it-IT" sz="2000" dirty="0" smtClean="0">
              <a:sym typeface="Wingdings" pitchFamily="2" charset="2"/>
            </a:endParaRPr>
          </a:p>
          <a:p>
            <a:pPr>
              <a:buBlip>
                <a:blip r:embed="rId2"/>
              </a:buBlip>
            </a:pPr>
            <a:endParaRPr lang="it-IT" sz="2000" dirty="0" smtClean="0">
              <a:sym typeface="Wingdings" pitchFamily="2" charset="2"/>
            </a:endParaRPr>
          </a:p>
          <a:p>
            <a:pPr>
              <a:buBlip>
                <a:blip r:embed="rId2"/>
              </a:buBlip>
            </a:pPr>
            <a:r>
              <a:rPr lang="it-IT" sz="2000" dirty="0" smtClean="0">
                <a:sym typeface="Wingdings" pitchFamily="2" charset="2"/>
              </a:rPr>
              <a:t>The </a:t>
            </a:r>
            <a:r>
              <a:rPr lang="it-IT" sz="2000" dirty="0" err="1" smtClean="0">
                <a:sym typeface="Wingdings" pitchFamily="2" charset="2"/>
              </a:rPr>
              <a:t>analysis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of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decay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channels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is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feasible</a:t>
            </a:r>
            <a:r>
              <a:rPr lang="it-IT" sz="2000" dirty="0" smtClean="0">
                <a:sym typeface="Wingdings" pitchFamily="2" charset="2"/>
              </a:rPr>
              <a:t> in </a:t>
            </a:r>
            <a:r>
              <a:rPr lang="it-IT" sz="2000" dirty="0" err="1" smtClean="0">
                <a:sym typeface="Wingdings" pitchFamily="2" charset="2"/>
              </a:rPr>
              <a:t>PANDAroot</a:t>
            </a:r>
            <a:r>
              <a:rPr lang="it-IT" sz="2000" dirty="0" smtClean="0">
                <a:sym typeface="Wingdings" pitchFamily="2" charset="2"/>
              </a:rPr>
              <a:t>, </a:t>
            </a:r>
            <a:r>
              <a:rPr lang="it-IT" sz="2000" dirty="0" err="1" smtClean="0">
                <a:sym typeface="Wingdings" pitchFamily="2" charset="2"/>
              </a:rPr>
              <a:t>even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though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results</a:t>
            </a:r>
            <a:r>
              <a:rPr lang="it-IT" sz="2000" dirty="0" smtClean="0">
                <a:sym typeface="Wingdings" pitchFamily="2" charset="2"/>
              </a:rPr>
              <a:t> can </a:t>
            </a:r>
            <a:r>
              <a:rPr lang="it-IT" sz="2000" dirty="0" err="1" smtClean="0">
                <a:sym typeface="Wingdings" pitchFamily="2" charset="2"/>
              </a:rPr>
              <a:t>still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be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improved</a:t>
            </a:r>
            <a:r>
              <a:rPr lang="it-IT" sz="2000" dirty="0" smtClean="0">
                <a:sym typeface="Wingdings" pitchFamily="2" charset="2"/>
              </a:rPr>
              <a:t>!</a:t>
            </a:r>
            <a:endParaRPr lang="it-IT" sz="2000" dirty="0" smtClean="0"/>
          </a:p>
          <a:p>
            <a:pPr>
              <a:buNone/>
            </a:pPr>
            <a:endParaRPr lang="it-IT" sz="2000" dirty="0"/>
          </a:p>
        </p:txBody>
      </p:sp>
      <p:sp>
        <p:nvSpPr>
          <p:cNvPr id="7" name="Titolo 3"/>
          <p:cNvSpPr txBox="1">
            <a:spLocks/>
          </p:cNvSpPr>
          <p:nvPr/>
        </p:nvSpPr>
        <p:spPr>
          <a:xfrm>
            <a:off x="2478881" y="5357834"/>
            <a:ext cx="4186238" cy="11430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Thank</a:t>
            </a:r>
            <a:r>
              <a:rPr kumimoji="0" lang="it-IT" sz="4400" b="1" i="0" u="none" strike="noStrike" kern="1200" cap="none" spc="0" normalizeH="0" baseline="0" noProof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4400" b="1" i="0" u="none" strike="noStrike" kern="1200" cap="none" spc="0" normalizeH="0" baseline="0" noProof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you</a:t>
            </a:r>
            <a:r>
              <a:rPr kumimoji="0" lang="it-IT" sz="4400" b="1" i="0" u="none" strike="noStrike" kern="1200" cap="none" spc="0" normalizeH="0" baseline="0" noProof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it-IT" sz="4400" b="1" i="0" u="none" strike="noStrike" kern="1200" cap="none" spc="0" normalizeH="0" baseline="0" noProof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357698"/>
            <a:ext cx="1114425" cy="1104900"/>
          </a:xfrm>
          <a:prstGeom prst="roundRect">
            <a:avLst>
              <a:gd name="adj" fmla="val 8594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generation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929330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it-IT" sz="2200" dirty="0" err="1" smtClean="0"/>
              <a:t>Decay</a:t>
            </a:r>
            <a:r>
              <a:rPr lang="it-IT" sz="2200" dirty="0" smtClean="0"/>
              <a:t> file:</a:t>
            </a:r>
          </a:p>
          <a:p>
            <a:pPr>
              <a:buBlip>
                <a:blip r:embed="rId2"/>
              </a:buBlip>
            </a:pPr>
            <a:endParaRPr lang="it-IT" sz="2200" dirty="0"/>
          </a:p>
          <a:p>
            <a:pPr>
              <a:buBlip>
                <a:blip r:embed="rId2"/>
              </a:buBlip>
            </a:pPr>
            <a:endParaRPr lang="it-IT" sz="2200" dirty="0" smtClean="0"/>
          </a:p>
          <a:p>
            <a:pPr>
              <a:buBlip>
                <a:blip r:embed="rId2"/>
              </a:buBlip>
            </a:pPr>
            <a:endParaRPr lang="it-IT" sz="2200" dirty="0"/>
          </a:p>
          <a:p>
            <a:pPr>
              <a:buBlip>
                <a:blip r:embed="rId2"/>
              </a:buBlip>
            </a:pPr>
            <a:endParaRPr lang="it-IT" sz="2200" dirty="0" smtClean="0"/>
          </a:p>
          <a:p>
            <a:pPr>
              <a:buBlip>
                <a:blip r:embed="rId2"/>
              </a:buBlip>
            </a:pPr>
            <a:endParaRPr lang="it-IT" sz="2200" dirty="0"/>
          </a:p>
          <a:p>
            <a:pPr>
              <a:buBlip>
                <a:blip r:embed="rId2"/>
              </a:buBlip>
            </a:pPr>
            <a:endParaRPr lang="it-IT" sz="2200" dirty="0" smtClean="0"/>
          </a:p>
          <a:p>
            <a:pPr>
              <a:buBlip>
                <a:blip r:embed="rId2"/>
              </a:buBlip>
            </a:pPr>
            <a:endParaRPr lang="it-IT" sz="2200" dirty="0"/>
          </a:p>
          <a:p>
            <a:pPr>
              <a:buBlip>
                <a:blip r:embed="rId2"/>
              </a:buBlip>
            </a:pPr>
            <a:endParaRPr lang="it-IT" sz="2200" dirty="0" smtClean="0"/>
          </a:p>
          <a:p>
            <a:pPr>
              <a:buBlip>
                <a:blip r:embed="rId2"/>
              </a:buBlip>
            </a:pPr>
            <a:endParaRPr lang="it-IT" sz="2200" dirty="0" smtClean="0"/>
          </a:p>
          <a:p>
            <a:pPr>
              <a:buBlip>
                <a:blip r:embed="rId2"/>
              </a:buBlip>
            </a:pPr>
            <a:r>
              <a:rPr lang="it-IT" sz="2200" dirty="0" smtClean="0"/>
              <a:t>No background</a:t>
            </a:r>
          </a:p>
          <a:p>
            <a:pPr>
              <a:buBlip>
                <a:blip r:embed="rId2"/>
              </a:buBlip>
            </a:pPr>
            <a:r>
              <a:rPr lang="it-IT" sz="2200" dirty="0" err="1" smtClean="0"/>
              <a:t>simpleEvtGen</a:t>
            </a:r>
            <a:r>
              <a:rPr lang="it-IT" sz="2200" dirty="0" smtClean="0"/>
              <a:t>: </a:t>
            </a:r>
          </a:p>
          <a:p>
            <a:pPr lvl="1">
              <a:buBlip>
                <a:blip r:embed="rId2"/>
              </a:buBlip>
            </a:pPr>
            <a:r>
              <a:rPr lang="it-IT" sz="2000" dirty="0" smtClean="0"/>
              <a:t>100k </a:t>
            </a:r>
            <a:r>
              <a:rPr lang="it-IT" sz="2000" dirty="0" err="1" smtClean="0"/>
              <a:t>events</a:t>
            </a:r>
            <a:endParaRPr lang="it-IT" sz="2000" dirty="0" smtClean="0"/>
          </a:p>
          <a:p>
            <a:pPr lvl="1">
              <a:buBlip>
                <a:blip r:embed="rId2"/>
              </a:buBlip>
            </a:pPr>
            <a:r>
              <a:rPr lang="it-IT" sz="2000" dirty="0" err="1" smtClean="0"/>
              <a:t>E</a:t>
            </a:r>
            <a:r>
              <a:rPr lang="it-IT" sz="2000" baseline="-25000" dirty="0" err="1" smtClean="0"/>
              <a:t>cm</a:t>
            </a:r>
            <a:r>
              <a:rPr lang="it-IT" sz="2000" dirty="0" smtClean="0"/>
              <a:t> = m(</a:t>
            </a:r>
            <a:r>
              <a:rPr lang="it-IT" sz="2000" dirty="0" smtClean="0">
                <a:latin typeface="Symbol" pitchFamily="18" charset="2"/>
              </a:rPr>
              <a:t>Y</a:t>
            </a:r>
            <a:r>
              <a:rPr lang="it-IT" sz="2000" dirty="0" smtClean="0">
                <a:latin typeface="+mj-lt"/>
              </a:rPr>
              <a:t>) = 3.7699 </a:t>
            </a:r>
            <a:r>
              <a:rPr lang="it-IT" sz="2000" dirty="0" err="1" smtClean="0">
                <a:latin typeface="+mj-lt"/>
              </a:rPr>
              <a:t>GeV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smtClean="0">
                <a:latin typeface="+mj-lt"/>
                <a:sym typeface="Wingdings" pitchFamily="2" charset="2"/>
              </a:rPr>
              <a:t> </a:t>
            </a:r>
            <a:r>
              <a:rPr lang="it-IT" sz="2000" dirty="0" smtClean="0">
                <a:latin typeface="+mj-lt"/>
              </a:rPr>
              <a:t>p</a:t>
            </a:r>
            <a:r>
              <a:rPr lang="it-IT" sz="2000" dirty="0" smtClean="0"/>
              <a:t>(</a:t>
            </a:r>
            <a:r>
              <a:rPr lang="it-IT" sz="2000" dirty="0" smtClean="0">
                <a:latin typeface="Symbol" pitchFamily="18" charset="2"/>
              </a:rPr>
              <a:t>Y</a:t>
            </a:r>
            <a:r>
              <a:rPr lang="it-IT" sz="2000" dirty="0"/>
              <a:t>) </a:t>
            </a:r>
            <a:r>
              <a:rPr lang="it-IT" sz="2000" dirty="0" smtClean="0">
                <a:latin typeface="+mj-lt"/>
              </a:rPr>
              <a:t>= (0., </a:t>
            </a:r>
            <a:r>
              <a:rPr lang="it-IT" sz="2000" dirty="0" err="1" smtClean="0">
                <a:latin typeface="+mj-lt"/>
              </a:rPr>
              <a:t>0</a:t>
            </a:r>
            <a:r>
              <a:rPr lang="it-IT" sz="2000" dirty="0" smtClean="0">
                <a:latin typeface="+mj-lt"/>
              </a:rPr>
              <a:t>., 6.57, 7.57) </a:t>
            </a:r>
            <a:r>
              <a:rPr lang="it-IT" sz="2000" dirty="0" err="1" smtClean="0">
                <a:latin typeface="+mj-lt"/>
              </a:rPr>
              <a:t>GeV</a:t>
            </a:r>
            <a:endParaRPr lang="it-IT" sz="20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937" y="1473064"/>
            <a:ext cx="4817633" cy="338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714348" y="2786058"/>
            <a:ext cx="3714776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14348" y="3786190"/>
            <a:ext cx="3714776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momentum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distributions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vs 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q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</a:endParaRPr>
          </a:p>
        </p:txBody>
      </p:sp>
      <p:pic>
        <p:nvPicPr>
          <p:cNvPr id="4099" name="Picture 3" descr="C:\Users\SUSY\Desktop\Stoccolma\KePi_pVsThet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809870"/>
            <a:ext cx="8858312" cy="597669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angular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distributions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71406" y="1000108"/>
            <a:ext cx="8989759" cy="5686522"/>
            <a:chOff x="71406" y="1100064"/>
            <a:chExt cx="8989759" cy="5686522"/>
          </a:xfrm>
        </p:grpSpPr>
        <p:pic>
          <p:nvPicPr>
            <p:cNvPr id="1027" name="Picture 3" descr="C:\Users\SUSY\Desktop\Stoccolma\ThetaMC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1214422"/>
              <a:ext cx="8989759" cy="5572164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0" name="Rettangolo arrotondato 19"/>
            <p:cNvSpPr/>
            <p:nvPr/>
          </p:nvSpPr>
          <p:spPr>
            <a:xfrm>
              <a:off x="1571604" y="2500306"/>
              <a:ext cx="1428760" cy="4286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PIONS</a:t>
              </a:r>
              <a:endPara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ttangolo arrotondato 20"/>
            <p:cNvSpPr/>
            <p:nvPr/>
          </p:nvSpPr>
          <p:spPr>
            <a:xfrm>
              <a:off x="6357950" y="2500306"/>
              <a:ext cx="1428760" cy="4286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KAONS</a:t>
              </a:r>
              <a:endPara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642910" y="1100064"/>
              <a:ext cx="357190" cy="40011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a</a:t>
              </a:r>
              <a:endPara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1071538" y="1100064"/>
              <a:ext cx="428628" cy="400110"/>
            </a:xfrm>
            <a:prstGeom prst="rect">
              <a:avLst/>
            </a:prstGeom>
            <a:ln>
              <a:solidFill>
                <a:srgbClr val="D604B8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D604B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a</a:t>
              </a:r>
              <a:r>
                <a:rPr lang="it-IT" sz="2000" b="1" dirty="0" smtClean="0">
                  <a:solidFill>
                    <a:srgbClr val="D604B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’</a:t>
              </a:r>
              <a:endParaRPr lang="it-IT" sz="2000" b="1" dirty="0">
                <a:solidFill>
                  <a:srgbClr val="D604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endParaRPr>
            </a:p>
          </p:txBody>
        </p:sp>
        <p:sp>
          <p:nvSpPr>
            <p:cNvPr id="24" name="CasellaDiTesto 23"/>
            <p:cNvSpPr txBox="1"/>
            <p:nvPr/>
          </p:nvSpPr>
          <p:spPr>
            <a:xfrm flipH="1">
              <a:off x="3071802" y="1100064"/>
              <a:ext cx="428628" cy="369332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b</a:t>
              </a:r>
              <a:r>
                <a:rPr lang="it-IT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’</a:t>
              </a:r>
              <a:endPara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endParaRPr>
            </a:p>
          </p:txBody>
        </p:sp>
        <p:sp>
          <p:nvSpPr>
            <p:cNvPr id="25" name="CasellaDiTesto 24"/>
            <p:cNvSpPr txBox="1"/>
            <p:nvPr/>
          </p:nvSpPr>
          <p:spPr>
            <a:xfrm flipH="1">
              <a:off x="3643306" y="1100064"/>
              <a:ext cx="301624" cy="369332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b</a:t>
              </a:r>
              <a:endParaRPr lang="it-IT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endParaRPr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5286380" y="1100064"/>
              <a:ext cx="357190" cy="40011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a</a:t>
              </a:r>
              <a:endPara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5715008" y="1100064"/>
              <a:ext cx="428628" cy="400110"/>
            </a:xfrm>
            <a:prstGeom prst="rect">
              <a:avLst/>
            </a:prstGeom>
            <a:ln>
              <a:solidFill>
                <a:srgbClr val="D604B8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D604B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a</a:t>
              </a:r>
              <a:r>
                <a:rPr lang="it-IT" sz="2000" b="1" dirty="0" smtClean="0">
                  <a:solidFill>
                    <a:srgbClr val="D604B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’</a:t>
              </a:r>
              <a:endParaRPr lang="it-IT" sz="2000" b="1" dirty="0">
                <a:solidFill>
                  <a:srgbClr val="D604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endParaRPr>
            </a:p>
          </p:txBody>
        </p:sp>
        <p:sp>
          <p:nvSpPr>
            <p:cNvPr id="28" name="CasellaDiTesto 27"/>
            <p:cNvSpPr txBox="1"/>
            <p:nvPr/>
          </p:nvSpPr>
          <p:spPr>
            <a:xfrm flipH="1">
              <a:off x="7715272" y="1100064"/>
              <a:ext cx="428628" cy="369332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b</a:t>
              </a:r>
              <a:r>
                <a:rPr lang="it-IT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’</a:t>
              </a:r>
              <a:endPara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endParaRPr>
            </a:p>
          </p:txBody>
        </p:sp>
        <p:sp>
          <p:nvSpPr>
            <p:cNvPr id="29" name="CasellaDiTesto 28"/>
            <p:cNvSpPr txBox="1"/>
            <p:nvPr/>
          </p:nvSpPr>
          <p:spPr>
            <a:xfrm flipH="1">
              <a:off x="8286776" y="1100064"/>
              <a:ext cx="301624" cy="369332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b</a:t>
              </a:r>
              <a:endParaRPr lang="it-IT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olo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Geometrical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remarks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ttangolo arrotondato 41"/>
          <p:cNvSpPr/>
          <p:nvPr/>
        </p:nvSpPr>
        <p:spPr>
          <a:xfrm>
            <a:off x="3428992" y="857232"/>
            <a:ext cx="2214578" cy="7143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D604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sym typeface="Wingdings" pitchFamily="2" charset="2"/>
              </a:rPr>
              <a:t>a</a:t>
            </a:r>
            <a:r>
              <a:rPr lang="it-IT" sz="2000" b="1" dirty="0" smtClean="0">
                <a:solidFill>
                  <a:srgbClr val="D604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’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&lt; 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q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&lt; </a:t>
            </a:r>
            <a:r>
              <a:rPr lang="it-IT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sym typeface="Wingdings" pitchFamily="2" charset="2"/>
              </a:rPr>
              <a:t>b</a:t>
            </a:r>
            <a:r>
              <a:rPr lang="it-IT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’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Hits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ALL </a:t>
            </a:r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layers</a:t>
            </a:r>
            <a:endParaRPr lang="it-IT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Arco 62"/>
          <p:cNvSpPr/>
          <p:nvPr/>
        </p:nvSpPr>
        <p:spPr>
          <a:xfrm flipH="1">
            <a:off x="2285984" y="2928935"/>
            <a:ext cx="1857388" cy="914400"/>
          </a:xfrm>
          <a:prstGeom prst="arc">
            <a:avLst>
              <a:gd name="adj1" fmla="val 10832488"/>
              <a:gd name="adj2" fmla="val 12587568"/>
            </a:avLst>
          </a:prstGeom>
          <a:solidFill>
            <a:srgbClr val="6600CC"/>
          </a:solidFill>
          <a:ln w="254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" name="Gruppo 79"/>
          <p:cNvGrpSpPr/>
          <p:nvPr/>
        </p:nvGrpSpPr>
        <p:grpSpPr>
          <a:xfrm>
            <a:off x="1571604" y="1357298"/>
            <a:ext cx="4593980" cy="3321941"/>
            <a:chOff x="-53610" y="2695393"/>
            <a:chExt cx="4931423" cy="3734003"/>
          </a:xfrm>
        </p:grpSpPr>
        <p:sp>
          <p:nvSpPr>
            <p:cNvPr id="18" name="Rettangolo 17"/>
            <p:cNvSpPr>
              <a:spLocks/>
            </p:cNvSpPr>
            <p:nvPr/>
          </p:nvSpPr>
          <p:spPr>
            <a:xfrm>
              <a:off x="243570" y="3405396"/>
              <a:ext cx="4307075" cy="302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968616" y="2695393"/>
              <a:ext cx="936381" cy="380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 smtClean="0"/>
                <a:t>r (cm)</a:t>
              </a:r>
              <a:endParaRPr lang="it-IT" sz="1600" b="1" dirty="0"/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-53610" y="4900563"/>
              <a:ext cx="530220" cy="372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 smtClean="0"/>
                <a:t>-40 </a:t>
              </a:r>
              <a:endParaRPr lang="it-IT" sz="1600" b="1" dirty="0"/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4348757" y="4900563"/>
              <a:ext cx="529056" cy="372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 smtClean="0"/>
                <a:t>80 </a:t>
              </a:r>
              <a:endParaRPr lang="it-IT" sz="1600" b="1" dirty="0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1636867" y="4913927"/>
              <a:ext cx="533399" cy="406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err="1" smtClean="0"/>
                <a:t>I.P.</a:t>
              </a:r>
              <a:endParaRPr lang="it-IT" b="1" dirty="0"/>
            </a:p>
          </p:txBody>
        </p:sp>
      </p:grpSp>
      <p:sp>
        <p:nvSpPr>
          <p:cNvPr id="17" name="CasellaDiTesto 16"/>
          <p:cNvSpPr txBox="1"/>
          <p:nvPr/>
        </p:nvSpPr>
        <p:spPr>
          <a:xfrm>
            <a:off x="6145523" y="4292074"/>
            <a:ext cx="998245" cy="353943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it-IT" sz="1700" dirty="0" smtClean="0"/>
              <a:t>GEM</a:t>
            </a:r>
            <a:endParaRPr lang="it-IT" sz="1700" dirty="0"/>
          </a:p>
        </p:txBody>
      </p:sp>
      <p:cxnSp>
        <p:nvCxnSpPr>
          <p:cNvPr id="12" name="Connettore 1 11"/>
          <p:cNvCxnSpPr/>
          <p:nvPr/>
        </p:nvCxnSpPr>
        <p:spPr>
          <a:xfrm flipV="1">
            <a:off x="1751698" y="3705732"/>
            <a:ext cx="5463508" cy="902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rot="16200000" flipH="1">
            <a:off x="6854844" y="3354391"/>
            <a:ext cx="714380" cy="6344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3814738" y="4292074"/>
            <a:ext cx="998245" cy="3539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it-IT" sz="1700" dirty="0" smtClean="0"/>
              <a:t>STT</a:t>
            </a:r>
            <a:endParaRPr lang="it-IT" sz="17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162924" y="3319120"/>
            <a:ext cx="837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z (cm)</a:t>
            </a:r>
            <a:endParaRPr lang="it-IT" sz="16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841451" y="1722166"/>
            <a:ext cx="493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42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2857488" y="2731289"/>
            <a:ext cx="493939" cy="331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15</a:t>
            </a:r>
            <a:endParaRPr lang="it-IT" sz="1600" b="1" dirty="0"/>
          </a:p>
        </p:txBody>
      </p:sp>
      <p:sp>
        <p:nvSpPr>
          <p:cNvPr id="39" name="Triangolo isoscele 38"/>
          <p:cNvSpPr/>
          <p:nvPr/>
        </p:nvSpPr>
        <p:spPr>
          <a:xfrm rot="16200000" flipV="1">
            <a:off x="2393140" y="2464586"/>
            <a:ext cx="357189" cy="1428759"/>
          </a:xfrm>
          <a:prstGeom prst="triangle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9" name="Connettore 1 58"/>
          <p:cNvCxnSpPr/>
          <p:nvPr/>
        </p:nvCxnSpPr>
        <p:spPr>
          <a:xfrm rot="10800000">
            <a:off x="1643043" y="2928935"/>
            <a:ext cx="1590675" cy="428627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 rot="10800000">
            <a:off x="1785919" y="1928803"/>
            <a:ext cx="1428763" cy="141444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CasellaDiTesto 72"/>
          <p:cNvSpPr txBox="1"/>
          <p:nvPr/>
        </p:nvSpPr>
        <p:spPr>
          <a:xfrm>
            <a:off x="4252914" y="3071810"/>
            <a:ext cx="1390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4000496" y="2814576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D604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a</a:t>
            </a:r>
            <a:r>
              <a:rPr lang="it-IT" sz="2000" b="1" dirty="0" smtClean="0">
                <a:solidFill>
                  <a:srgbClr val="D604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’</a:t>
            </a:r>
            <a:endParaRPr lang="it-IT" sz="2000" b="1" dirty="0">
              <a:solidFill>
                <a:srgbClr val="D604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</a:endParaRPr>
          </a:p>
        </p:txBody>
      </p:sp>
      <p:sp>
        <p:nvSpPr>
          <p:cNvPr id="75" name="CasellaDiTesto 74"/>
          <p:cNvSpPr txBox="1"/>
          <p:nvPr/>
        </p:nvSpPr>
        <p:spPr>
          <a:xfrm flipH="1">
            <a:off x="2627302" y="2919914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b</a:t>
            </a:r>
            <a:endParaRPr lang="it-IT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</a:endParaRPr>
          </a:p>
        </p:txBody>
      </p:sp>
      <p:sp>
        <p:nvSpPr>
          <p:cNvPr id="76" name="CasellaDiTesto 75"/>
          <p:cNvSpPr txBox="1"/>
          <p:nvPr/>
        </p:nvSpPr>
        <p:spPr>
          <a:xfrm flipH="1">
            <a:off x="3270244" y="2705600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b</a:t>
            </a:r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’</a:t>
            </a:r>
            <a:endParaRPr lang="it-IT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</a:endParaRPr>
          </a:p>
        </p:txBody>
      </p:sp>
      <p:sp>
        <p:nvSpPr>
          <p:cNvPr id="78" name="CasellaDiTesto 77"/>
          <p:cNvSpPr txBox="1"/>
          <p:nvPr/>
        </p:nvSpPr>
        <p:spPr>
          <a:xfrm>
            <a:off x="7717159" y="4286257"/>
            <a:ext cx="998245" cy="353943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it-IT" sz="1700" dirty="0" smtClean="0"/>
              <a:t>FT</a:t>
            </a:r>
            <a:endParaRPr lang="it-IT" sz="1700" dirty="0"/>
          </a:p>
        </p:txBody>
      </p:sp>
      <p:cxnSp>
        <p:nvCxnSpPr>
          <p:cNvPr id="55" name="Connettore 1 54"/>
          <p:cNvCxnSpPr/>
          <p:nvPr/>
        </p:nvCxnSpPr>
        <p:spPr>
          <a:xfrm rot="5400000" flipH="1" flipV="1">
            <a:off x="1505047" y="3209807"/>
            <a:ext cx="3420003" cy="74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flipV="1">
            <a:off x="1643042" y="2991352"/>
            <a:ext cx="5572164" cy="902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/>
          <p:nvPr/>
        </p:nvCxnSpPr>
        <p:spPr>
          <a:xfrm flipV="1">
            <a:off x="3214678" y="1928802"/>
            <a:ext cx="2786082" cy="1428760"/>
          </a:xfrm>
          <a:prstGeom prst="line">
            <a:avLst/>
          </a:prstGeom>
          <a:ln>
            <a:solidFill>
              <a:srgbClr val="D604B8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Rettangolo arrotondato 42"/>
          <p:cNvSpPr/>
          <p:nvPr/>
        </p:nvSpPr>
        <p:spPr>
          <a:xfrm>
            <a:off x="6357950" y="2000240"/>
            <a:ext cx="2643206" cy="714380"/>
          </a:xfrm>
          <a:prstGeom prst="roundRect">
            <a:avLst/>
          </a:prstGeom>
          <a:noFill/>
          <a:ln>
            <a:solidFill>
              <a:srgbClr val="D604B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sym typeface="Wingdings" pitchFamily="2" charset="2"/>
              </a:rPr>
              <a:t>a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&lt; 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q 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&lt; </a:t>
            </a:r>
            <a:r>
              <a:rPr lang="it-IT" sz="2000" b="1" dirty="0" smtClean="0">
                <a:solidFill>
                  <a:srgbClr val="D604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a</a:t>
            </a:r>
            <a:r>
              <a:rPr lang="it-IT" sz="2000" b="1" dirty="0" smtClean="0">
                <a:solidFill>
                  <a:srgbClr val="D604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’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:</a:t>
            </a:r>
          </a:p>
          <a:p>
            <a:pPr algn="ctr"/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Hits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in ALL </a:t>
            </a:r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layers</a:t>
            </a:r>
            <a:endParaRPr lang="it-IT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7286644" y="428604"/>
            <a:ext cx="1643074" cy="146423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a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10.6°</a:t>
            </a:r>
          </a:p>
          <a:p>
            <a:r>
              <a:rPr lang="it-IT" sz="2000" b="1" dirty="0" smtClean="0">
                <a:solidFill>
                  <a:srgbClr val="D604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a</a:t>
            </a:r>
            <a:r>
              <a:rPr lang="it-IT" sz="2000" b="1" dirty="0" smtClean="0">
                <a:solidFill>
                  <a:srgbClr val="D604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= 27.7°</a:t>
            </a:r>
          </a:p>
          <a:p>
            <a:r>
              <a:rPr lang="it-IT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b</a:t>
            </a:r>
            <a:r>
              <a:rPr lang="it-IT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’</a:t>
            </a:r>
            <a:r>
              <a:rPr lang="it-IT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133.6°</a:t>
            </a:r>
          </a:p>
          <a:p>
            <a:r>
              <a:rPr lang="it-IT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b</a:t>
            </a:r>
            <a:r>
              <a:rPr lang="it-IT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159.5°</a:t>
            </a:r>
            <a:endParaRPr lang="it-IT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Rettangolo arrotondato 53"/>
          <p:cNvSpPr/>
          <p:nvPr/>
        </p:nvSpPr>
        <p:spPr>
          <a:xfrm>
            <a:off x="7500958" y="3000372"/>
            <a:ext cx="1500198" cy="71438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0 &lt; 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q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 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a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it-IT" sz="2000" dirty="0" smtClean="0"/>
              <a:t> </a:t>
            </a:r>
          </a:p>
          <a:p>
            <a:pPr algn="ctr"/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STT “</a:t>
            </a:r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blind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it-IT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6" name="Connettore 2 65"/>
          <p:cNvCxnSpPr>
            <a:stCxn id="54" idx="2"/>
            <a:endCxn id="17" idx="0"/>
          </p:cNvCxnSpPr>
          <p:nvPr/>
        </p:nvCxnSpPr>
        <p:spPr>
          <a:xfrm rot="5400000">
            <a:off x="7159191" y="3200208"/>
            <a:ext cx="577322" cy="1606411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>
            <a:stCxn id="54" idx="2"/>
            <a:endCxn id="78" idx="0"/>
          </p:cNvCxnSpPr>
          <p:nvPr/>
        </p:nvCxnSpPr>
        <p:spPr>
          <a:xfrm rot="5400000">
            <a:off x="7947918" y="3983117"/>
            <a:ext cx="571505" cy="3477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ttangolo arrotondato 71"/>
          <p:cNvSpPr/>
          <p:nvPr/>
        </p:nvSpPr>
        <p:spPr>
          <a:xfrm>
            <a:off x="71406" y="3000372"/>
            <a:ext cx="1500198" cy="714380"/>
          </a:xfrm>
          <a:prstGeom prst="round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b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&lt; 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q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 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p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it-IT" sz="2000" dirty="0" smtClean="0"/>
              <a:t> </a:t>
            </a:r>
          </a:p>
          <a:p>
            <a:pPr algn="ctr"/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STT “</a:t>
            </a:r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blind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it-IT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ettangolo arrotondato 81"/>
          <p:cNvSpPr/>
          <p:nvPr/>
        </p:nvSpPr>
        <p:spPr>
          <a:xfrm>
            <a:off x="71406" y="1357298"/>
            <a:ext cx="1500198" cy="1214446"/>
          </a:xfrm>
          <a:prstGeom prst="round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b</a:t>
            </a:r>
            <a:r>
              <a:rPr lang="it-IT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’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&lt; 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q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&lt; </a:t>
            </a:r>
            <a:r>
              <a:rPr lang="it-IT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sym typeface="Wingdings" pitchFamily="2" charset="2"/>
              </a:rPr>
              <a:t>b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:</a:t>
            </a:r>
          </a:p>
          <a:p>
            <a:pPr algn="ctr"/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Hits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in ALL </a:t>
            </a:r>
            <a:r>
              <a:rPr 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layers</a:t>
            </a:r>
            <a:endParaRPr lang="it-IT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Arco 82"/>
          <p:cNvSpPr/>
          <p:nvPr/>
        </p:nvSpPr>
        <p:spPr>
          <a:xfrm flipH="1">
            <a:off x="2285984" y="2928934"/>
            <a:ext cx="1857388" cy="914400"/>
          </a:xfrm>
          <a:prstGeom prst="arc">
            <a:avLst>
              <a:gd name="adj1" fmla="val 10899468"/>
              <a:gd name="adj2" fmla="val 12587568"/>
            </a:avLst>
          </a:prstGeom>
          <a:solidFill>
            <a:srgbClr val="D604B8"/>
          </a:solidFill>
          <a:ln w="25400">
            <a:solidFill>
              <a:srgbClr val="D604B8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Arco 83"/>
          <p:cNvSpPr/>
          <p:nvPr/>
        </p:nvSpPr>
        <p:spPr>
          <a:xfrm flipH="1">
            <a:off x="2643174" y="2928934"/>
            <a:ext cx="1214446" cy="914400"/>
          </a:xfrm>
          <a:prstGeom prst="arc">
            <a:avLst>
              <a:gd name="adj1" fmla="val 10889908"/>
              <a:gd name="adj2" fmla="val 11547450"/>
            </a:avLst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Arco 85"/>
          <p:cNvSpPr/>
          <p:nvPr/>
        </p:nvSpPr>
        <p:spPr>
          <a:xfrm>
            <a:off x="2928926" y="3000372"/>
            <a:ext cx="571504" cy="714380"/>
          </a:xfrm>
          <a:prstGeom prst="arc">
            <a:avLst>
              <a:gd name="adj1" fmla="val 13686865"/>
              <a:gd name="adj2" fmla="val 93402"/>
            </a:avLst>
          </a:prstGeom>
          <a:solidFill>
            <a:srgbClr val="002060"/>
          </a:solidFill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Arco 87"/>
          <p:cNvSpPr/>
          <p:nvPr/>
        </p:nvSpPr>
        <p:spPr>
          <a:xfrm>
            <a:off x="3000364" y="3134228"/>
            <a:ext cx="428628" cy="509086"/>
          </a:xfrm>
          <a:prstGeom prst="arc">
            <a:avLst>
              <a:gd name="adj1" fmla="val 12113842"/>
              <a:gd name="adj2" fmla="val 21596803"/>
            </a:avLst>
          </a:prstGeom>
          <a:solidFill>
            <a:srgbClr val="00B0F0"/>
          </a:solidFill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7030A0"/>
              </a:solidFill>
            </a:endParaRPr>
          </a:p>
        </p:txBody>
      </p:sp>
      <p:cxnSp>
        <p:nvCxnSpPr>
          <p:cNvPr id="85" name="Connettore 1 84"/>
          <p:cNvCxnSpPr/>
          <p:nvPr/>
        </p:nvCxnSpPr>
        <p:spPr>
          <a:xfrm flipV="1">
            <a:off x="3286116" y="2928934"/>
            <a:ext cx="2786082" cy="4286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Connettore 1 88"/>
          <p:cNvCxnSpPr/>
          <p:nvPr/>
        </p:nvCxnSpPr>
        <p:spPr>
          <a:xfrm flipV="1">
            <a:off x="1714480" y="3357562"/>
            <a:ext cx="5000660" cy="9022"/>
          </a:xfrm>
          <a:prstGeom prst="line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/>
          <p:cNvSpPr txBox="1"/>
          <p:nvPr/>
        </p:nvSpPr>
        <p:spPr>
          <a:xfrm>
            <a:off x="642910" y="4926939"/>
            <a:ext cx="7929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 err="1" smtClean="0"/>
              <a:t>Angular</a:t>
            </a:r>
            <a:r>
              <a:rPr lang="it-IT" sz="2200" dirty="0" smtClean="0"/>
              <a:t> </a:t>
            </a:r>
            <a:r>
              <a:rPr lang="it-IT" sz="2200" dirty="0" err="1" smtClean="0"/>
              <a:t>distribution</a:t>
            </a:r>
            <a:r>
              <a:rPr lang="it-IT" sz="2200" dirty="0" smtClean="0"/>
              <a:t> </a:t>
            </a:r>
            <a:r>
              <a:rPr lang="it-IT" sz="2200" dirty="0" err="1" smtClean="0"/>
              <a:t>of</a:t>
            </a:r>
            <a:r>
              <a:rPr lang="it-IT" sz="2200" dirty="0" smtClean="0"/>
              <a:t> the </a:t>
            </a:r>
            <a:r>
              <a:rPr lang="it-IT" sz="2200" dirty="0" err="1" smtClean="0"/>
              <a:t>tracks</a:t>
            </a:r>
            <a:r>
              <a:rPr lang="it-IT" sz="2200" dirty="0" smtClean="0"/>
              <a:t> </a:t>
            </a:r>
            <a:r>
              <a:rPr lang="it-IT" sz="2200" dirty="0" err="1" smtClean="0"/>
              <a:t>peaked</a:t>
            </a:r>
            <a:r>
              <a:rPr lang="it-IT" sz="2200" dirty="0" smtClean="0"/>
              <a:t> in the </a:t>
            </a:r>
            <a:r>
              <a:rPr lang="it-IT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direction</a:t>
            </a:r>
            <a:r>
              <a:rPr lang="it-IT" sz="2200" dirty="0" smtClean="0"/>
              <a:t>, </a:t>
            </a:r>
            <a:r>
              <a:rPr lang="it-IT" sz="2200" dirty="0" err="1" smtClean="0"/>
              <a:t>where</a:t>
            </a:r>
            <a:r>
              <a:rPr lang="it-IT" sz="2200" dirty="0" smtClean="0"/>
              <a:t> the </a:t>
            </a:r>
            <a:r>
              <a:rPr lang="it-IT" sz="2200" dirty="0" err="1" smtClean="0"/>
              <a:t>Straw</a:t>
            </a:r>
            <a:r>
              <a:rPr lang="it-IT" sz="2200" dirty="0" smtClean="0"/>
              <a:t> </a:t>
            </a:r>
            <a:r>
              <a:rPr lang="it-IT" sz="2200" dirty="0" err="1" smtClean="0"/>
              <a:t>Tracker</a:t>
            </a:r>
            <a:r>
              <a:rPr lang="it-IT" sz="2200" dirty="0" smtClean="0"/>
              <a:t> </a:t>
            </a:r>
            <a:r>
              <a:rPr lang="it-IT" sz="2200" dirty="0" err="1" smtClean="0"/>
              <a:t>is</a:t>
            </a:r>
            <a:r>
              <a:rPr lang="it-IT" sz="2200" dirty="0" smtClean="0"/>
              <a:t> </a:t>
            </a:r>
            <a:r>
              <a:rPr lang="it-IT" sz="2200" dirty="0" err="1" smtClean="0"/>
              <a:t>totally</a:t>
            </a:r>
            <a:r>
              <a:rPr lang="it-IT" sz="2200" dirty="0" smtClean="0"/>
              <a:t> or </a:t>
            </a:r>
            <a:r>
              <a:rPr lang="it-IT" sz="2200" dirty="0" err="1" smtClean="0"/>
              <a:t>partially</a:t>
            </a:r>
            <a:r>
              <a:rPr lang="it-IT" sz="2200" dirty="0" smtClean="0"/>
              <a:t> “</a:t>
            </a:r>
            <a:r>
              <a:rPr lang="it-IT" sz="2200" dirty="0" err="1" smtClean="0"/>
              <a:t>blind</a:t>
            </a:r>
            <a:r>
              <a:rPr lang="it-IT" sz="2200" dirty="0" smtClean="0"/>
              <a:t>”</a:t>
            </a:r>
            <a:endParaRPr lang="it-IT" sz="2200" dirty="0"/>
          </a:p>
        </p:txBody>
      </p:sp>
      <p:sp>
        <p:nvSpPr>
          <p:cNvPr id="91" name="CasellaDiTesto 90"/>
          <p:cNvSpPr txBox="1"/>
          <p:nvPr/>
        </p:nvSpPr>
        <p:spPr>
          <a:xfrm>
            <a:off x="642910" y="6355699"/>
            <a:ext cx="7929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</a:t>
            </a:r>
            <a:r>
              <a:rPr lang="it-IT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it-IT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GEM </a:t>
            </a:r>
            <a:r>
              <a:rPr lang="it-IT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chambers</a:t>
            </a:r>
            <a:r>
              <a:rPr lang="it-IT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it-IT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it-IT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it-IT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</a:t>
            </a:r>
            <a:r>
              <a:rPr lang="it-IT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Tracker</a:t>
            </a:r>
            <a:r>
              <a:rPr lang="it-IT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  <a:endParaRPr lang="it-IT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Freccia in giù 91"/>
          <p:cNvSpPr/>
          <p:nvPr/>
        </p:nvSpPr>
        <p:spPr>
          <a:xfrm>
            <a:off x="4464843" y="5784195"/>
            <a:ext cx="285752" cy="500066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3" name="Connettore 2 52"/>
          <p:cNvCxnSpPr>
            <a:stCxn id="42" idx="2"/>
          </p:cNvCxnSpPr>
          <p:nvPr/>
        </p:nvCxnSpPr>
        <p:spPr>
          <a:xfrm rot="5400000">
            <a:off x="3625447" y="1660910"/>
            <a:ext cx="1000132" cy="821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Connettore 2 59"/>
          <p:cNvCxnSpPr>
            <a:stCxn id="43" idx="1"/>
          </p:cNvCxnSpPr>
          <p:nvPr/>
        </p:nvCxnSpPr>
        <p:spPr>
          <a:xfrm rot="10800000" flipV="1">
            <a:off x="5357818" y="2357430"/>
            <a:ext cx="1000132" cy="285752"/>
          </a:xfrm>
          <a:prstGeom prst="straightConnector1">
            <a:avLst/>
          </a:prstGeom>
          <a:ln>
            <a:solidFill>
              <a:srgbClr val="D604B8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Connettore 2 63"/>
          <p:cNvCxnSpPr/>
          <p:nvPr/>
        </p:nvCxnSpPr>
        <p:spPr>
          <a:xfrm rot="10800000">
            <a:off x="5429256" y="3214686"/>
            <a:ext cx="2071702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>
            <a:off x="1571604" y="2143116"/>
            <a:ext cx="714380" cy="64294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Connettore 2 92"/>
          <p:cNvCxnSpPr/>
          <p:nvPr/>
        </p:nvCxnSpPr>
        <p:spPr>
          <a:xfrm>
            <a:off x="1571604" y="3214686"/>
            <a:ext cx="714380" cy="1588"/>
          </a:xfrm>
          <a:prstGeom prst="straightConnector1">
            <a:avLst/>
          </a:prstGeom>
          <a:ln>
            <a:solidFill>
              <a:srgbClr val="00B0F0"/>
            </a:solidFill>
            <a:prstDash val="sys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7" grpId="0" animBg="1"/>
      <p:bldP spid="78" grpId="0" animBg="1"/>
      <p:bldP spid="43" grpId="0" animBg="1"/>
      <p:bldP spid="54" grpId="0" animBg="1"/>
      <p:bldP spid="72" grpId="0" animBg="1"/>
      <p:bldP spid="82" grpId="0" animBg="1"/>
      <p:bldP spid="90" grpId="0"/>
      <p:bldP spid="91" grpId="0"/>
      <p:bldP spid="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t-IT" sz="3600" dirty="0" err="1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events</a:t>
            </a:r>
            <a:r>
              <a:rPr lang="it-IT" sz="36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 </a:t>
            </a:r>
            <a:r>
              <a:rPr lang="it-IT" sz="3600" dirty="0" err="1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reconstruction</a:t>
            </a:r>
            <a:r>
              <a:rPr lang="it-IT" sz="36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 </a:t>
            </a:r>
            <a:br>
              <a:rPr lang="it-IT" sz="36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</a:br>
            <a:r>
              <a:rPr lang="it-IT" sz="360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&amp; ANALYSIS</a:t>
            </a:r>
            <a:endParaRPr lang="it-IT" sz="3600" dirty="0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2716</TotalTime>
  <Words>1028</Words>
  <Application>Microsoft Office PowerPoint</Application>
  <PresentationFormat>Presentazione su schermo (4:3)</PresentationFormat>
  <Paragraphs>297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1" baseType="lpstr">
      <vt:lpstr>Tema di Office</vt:lpstr>
      <vt:lpstr>Analysis of the channels  Y(3770)  D+D- K-p+p+ K+p-p- and hc K0SK+p-  p+p-K+p-   with pandaroot</vt:lpstr>
      <vt:lpstr>Outline</vt:lpstr>
      <vt:lpstr>Y(3770)  D+D- K-p+p+ K+p-p-</vt:lpstr>
      <vt:lpstr>events generation and simulation</vt:lpstr>
      <vt:lpstr>Events generation</vt:lpstr>
      <vt:lpstr>MC momentum distributions vs q</vt:lpstr>
      <vt:lpstr>MC angular distributions</vt:lpstr>
      <vt:lpstr>Geometrical remarks</vt:lpstr>
      <vt:lpstr>events reconstruction  &amp; ANALYSIS</vt:lpstr>
      <vt:lpstr>Reconstruction steps</vt:lpstr>
      <vt:lpstr>GEM chambers – remarks</vt:lpstr>
      <vt:lpstr>Reconstruction steps (II)</vt:lpstr>
      <vt:lpstr>Particles Identification</vt:lpstr>
      <vt:lpstr>Events analysis </vt:lpstr>
      <vt:lpstr>Invariant masses </vt:lpstr>
      <vt:lpstr>… next step … KINEMATIC FIT!!!</vt:lpstr>
      <vt:lpstr>MC Invariant Masses</vt:lpstr>
      <vt:lpstr>c2 distribution</vt:lpstr>
      <vt:lpstr>… ready to apply the 4C fitter to the Y(3770) events!</vt:lpstr>
      <vt:lpstr>c2 distribution</vt:lpstr>
      <vt:lpstr> Y(3770) Invariant Mass</vt:lpstr>
      <vt:lpstr> D+/D-  Invariant Masses</vt:lpstr>
      <vt:lpstr> D+/D- Resolution</vt:lpstr>
      <vt:lpstr> Efficiencies</vt:lpstr>
      <vt:lpstr> Efficiencies (II)</vt:lpstr>
      <vt:lpstr>hc K0SK+p-  p+p-K+p-</vt:lpstr>
      <vt:lpstr>events generation and simulation</vt:lpstr>
      <vt:lpstr>Events generation</vt:lpstr>
      <vt:lpstr>MC momentum distributions vs q</vt:lpstr>
      <vt:lpstr>MC angular distributions</vt:lpstr>
      <vt:lpstr>events reconstruction  &amp; ANALYSIS</vt:lpstr>
      <vt:lpstr>Events reconstruction and analysis </vt:lpstr>
      <vt:lpstr>K0S Invariant Mass</vt:lpstr>
      <vt:lpstr>hc  Invariant Mass</vt:lpstr>
      <vt:lpstr> Efficiencies</vt:lpstr>
      <vt:lpstr>… with the resolution curve  from the Juelich prototype data  in the digitization step…</vt:lpstr>
      <vt:lpstr>K0S Invariant Mass</vt:lpstr>
      <vt:lpstr>hc  Invariant Mass</vt:lpstr>
      <vt:lpstr>hc  Invariant Mass - comparison</vt:lpstr>
      <vt:lpstr>Conclusions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physical channels</dc:title>
  <dc:creator>Susanna Costanza</dc:creator>
  <cp:lastModifiedBy>Susanna Costanza</cp:lastModifiedBy>
  <cp:revision>328</cp:revision>
  <dcterms:created xsi:type="dcterms:W3CDTF">2010-06-09T07:56:22Z</dcterms:created>
  <dcterms:modified xsi:type="dcterms:W3CDTF">2010-06-15T08:18:59Z</dcterms:modified>
</cp:coreProperties>
</file>