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6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4" d="100"/>
          <a:sy n="114" d="100"/>
        </p:scale>
        <p:origin x="152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6" name="Shape 7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n-lt"/>
        <a:ea typeface="+mn-ea"/>
        <a:cs typeface="+mn-cs"/>
        <a:sym typeface="Calibri"/>
      </a:defRPr>
    </a:lvl1pPr>
    <a:lvl2pPr indent="228600" defTabSz="457200" latinLnBrk="0">
      <a:defRPr sz="1200">
        <a:latin typeface="+mn-lt"/>
        <a:ea typeface="+mn-ea"/>
        <a:cs typeface="+mn-cs"/>
        <a:sym typeface="Calibri"/>
      </a:defRPr>
    </a:lvl2pPr>
    <a:lvl3pPr indent="457200" defTabSz="457200" latinLnBrk="0">
      <a:defRPr sz="1200">
        <a:latin typeface="+mn-lt"/>
        <a:ea typeface="+mn-ea"/>
        <a:cs typeface="+mn-cs"/>
        <a:sym typeface="Calibri"/>
      </a:defRPr>
    </a:lvl3pPr>
    <a:lvl4pPr indent="685800" defTabSz="457200" latinLnBrk="0">
      <a:defRPr sz="1200">
        <a:latin typeface="+mn-lt"/>
        <a:ea typeface="+mn-ea"/>
        <a:cs typeface="+mn-cs"/>
        <a:sym typeface="Calibri"/>
      </a:defRPr>
    </a:lvl4pPr>
    <a:lvl5pPr indent="914400" defTabSz="457200" latinLnBrk="0">
      <a:defRPr sz="1200">
        <a:latin typeface="+mn-lt"/>
        <a:ea typeface="+mn-ea"/>
        <a:cs typeface="+mn-cs"/>
        <a:sym typeface="Calibri"/>
      </a:defRPr>
    </a:lvl5pPr>
    <a:lvl6pPr indent="1143000" defTabSz="457200" latinLnBrk="0">
      <a:defRPr sz="1200">
        <a:latin typeface="+mn-lt"/>
        <a:ea typeface="+mn-ea"/>
        <a:cs typeface="+mn-cs"/>
        <a:sym typeface="Calibri"/>
      </a:defRPr>
    </a:lvl6pPr>
    <a:lvl7pPr indent="1371600" defTabSz="457200" latinLnBrk="0">
      <a:defRPr sz="1200">
        <a:latin typeface="+mn-lt"/>
        <a:ea typeface="+mn-ea"/>
        <a:cs typeface="+mn-cs"/>
        <a:sym typeface="Calibri"/>
      </a:defRPr>
    </a:lvl7pPr>
    <a:lvl8pPr indent="1600200" defTabSz="457200" latinLnBrk="0">
      <a:defRPr sz="1200">
        <a:latin typeface="+mn-lt"/>
        <a:ea typeface="+mn-ea"/>
        <a:cs typeface="+mn-cs"/>
        <a:sym typeface="Calibri"/>
      </a:defRPr>
    </a:lvl8pPr>
    <a:lvl9pPr indent="1828800" defTabSz="4572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hteck 9"/>
          <p:cNvSpPr/>
          <p:nvPr/>
        </p:nvSpPr>
        <p:spPr>
          <a:xfrm>
            <a:off x="0" y="6612411"/>
            <a:ext cx="9144000" cy="255601"/>
          </a:xfrm>
          <a:prstGeom prst="rect">
            <a:avLst/>
          </a:prstGeom>
          <a:solidFill>
            <a:srgbClr val="EAEAEA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9" name="Bild 6" descr="Bild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518399" y="583587"/>
            <a:ext cx="1129082" cy="376361"/>
          </a:xfrm>
          <a:prstGeom prst="rect">
            <a:avLst/>
          </a:prstGeom>
          <a:ln w="12700">
            <a:miter lim="400000"/>
          </a:ln>
        </p:spPr>
      </p:pic>
      <p:sp>
        <p:nvSpPr>
          <p:cNvPr id="20" name="Gerade Verbindung 8"/>
          <p:cNvSpPr/>
          <p:nvPr/>
        </p:nvSpPr>
        <p:spPr>
          <a:xfrm>
            <a:off x="0" y="1068272"/>
            <a:ext cx="9144000" cy="1"/>
          </a:xfrm>
          <a:prstGeom prst="line">
            <a:avLst/>
          </a:prstGeom>
          <a:ln w="254000">
            <a:solidFill>
              <a:srgbClr val="EAEAEA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1" name="Textfeld 10"/>
          <p:cNvSpPr txBox="1"/>
          <p:nvPr/>
        </p:nvSpPr>
        <p:spPr>
          <a:xfrm>
            <a:off x="480987" y="6625692"/>
            <a:ext cx="1937094" cy="2269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defRPr sz="1000">
                <a:solidFill>
                  <a:srgbClr val="333333"/>
                </a:solidFill>
              </a:defRPr>
            </a:lvl1pPr>
          </a:lstStyle>
          <a:p>
            <a:r>
              <a:t>FAIR GmbH | GSI GmbH</a:t>
            </a:r>
          </a:p>
        </p:txBody>
      </p:sp>
      <p:sp>
        <p:nvSpPr>
          <p:cNvPr id="22" name="Rechteck 3"/>
          <p:cNvSpPr/>
          <p:nvPr/>
        </p:nvSpPr>
        <p:spPr>
          <a:xfrm>
            <a:off x="-1" y="939484"/>
            <a:ext cx="255600" cy="255601"/>
          </a:xfrm>
          <a:prstGeom prst="rect">
            <a:avLst/>
          </a:prstGeom>
          <a:solidFill>
            <a:srgbClr val="FDBB63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" name="Rechteck 11"/>
          <p:cNvSpPr/>
          <p:nvPr/>
        </p:nvSpPr>
        <p:spPr>
          <a:xfrm>
            <a:off x="-1" y="6609870"/>
            <a:ext cx="255600" cy="255601"/>
          </a:xfrm>
          <a:prstGeom prst="rect">
            <a:avLst/>
          </a:prstGeom>
          <a:solidFill>
            <a:srgbClr val="FDBB63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24" name="Bild 12" descr="Bild 1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533249" y="430943"/>
            <a:ext cx="775056" cy="645880"/>
          </a:xfrm>
          <a:prstGeom prst="rect">
            <a:avLst/>
          </a:prstGeom>
          <a:ln w="12700">
            <a:miter lim="400000"/>
          </a:ln>
        </p:spPr>
      </p:pic>
      <p:pic>
        <p:nvPicPr>
          <p:cNvPr id="25" name="Bild 4" descr="Bild 4"/>
          <p:cNvPicPr>
            <a:picLocks noChangeAspect="1"/>
          </p:cNvPicPr>
          <p:nvPr/>
        </p:nvPicPr>
        <p:blipFill>
          <a:blip r:embed="rId4">
            <a:extLst/>
          </a:blip>
          <a:srcRect t="3489" b="3602"/>
          <a:stretch>
            <a:fillRect/>
          </a:stretch>
        </p:blipFill>
        <p:spPr>
          <a:xfrm>
            <a:off x="472795" y="1244600"/>
            <a:ext cx="8518806" cy="5342081"/>
          </a:xfrm>
          <a:prstGeom prst="rect">
            <a:avLst/>
          </a:prstGeom>
          <a:ln w="12700">
            <a:miter lim="400000"/>
          </a:ln>
        </p:spPr>
      </p:pic>
      <p:sp>
        <p:nvSpPr>
          <p:cNvPr id="26" name="Titeltext"/>
          <p:cNvSpPr txBox="1">
            <a:spLocks noGrp="1"/>
          </p:cNvSpPr>
          <p:nvPr>
            <p:ph type="title"/>
          </p:nvPr>
        </p:nvSpPr>
        <p:spPr>
          <a:xfrm>
            <a:off x="1251563" y="3650763"/>
            <a:ext cx="6607517" cy="779867"/>
          </a:xfrm>
          <a:prstGeom prst="rect">
            <a:avLst/>
          </a:prstGeom>
        </p:spPr>
        <p:txBody>
          <a:bodyPr/>
          <a:lstStyle>
            <a:lvl1pPr algn="ctr">
              <a:defRPr sz="3600"/>
            </a:lvl1pPr>
          </a:lstStyle>
          <a:p>
            <a:r>
              <a:t>Titeltext</a:t>
            </a:r>
          </a:p>
        </p:txBody>
      </p:sp>
      <p:sp>
        <p:nvSpPr>
          <p:cNvPr id="27" name="Textebene 1…"/>
          <p:cNvSpPr txBox="1">
            <a:spLocks noGrp="1"/>
          </p:cNvSpPr>
          <p:nvPr>
            <p:ph type="body" sz="quarter" idx="1"/>
          </p:nvPr>
        </p:nvSpPr>
        <p:spPr>
          <a:xfrm>
            <a:off x="1371600" y="4430629"/>
            <a:ext cx="6400800" cy="584661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400"/>
              </a:spcBef>
              <a:buClrTx/>
              <a:buSzTx/>
              <a:buNone/>
              <a:defRPr sz="2000">
                <a:solidFill>
                  <a:srgbClr val="666666"/>
                </a:solidFill>
              </a:defRPr>
            </a:lvl1pPr>
            <a:lvl2pPr marL="0" indent="457200" algn="ctr">
              <a:spcBef>
                <a:spcPts val="400"/>
              </a:spcBef>
              <a:buClrTx/>
              <a:buSzTx/>
              <a:buNone/>
              <a:defRPr sz="2000">
                <a:solidFill>
                  <a:srgbClr val="666666"/>
                </a:solidFill>
              </a:defRPr>
            </a:lvl2pPr>
            <a:lvl3pPr marL="0" indent="914400" algn="ctr">
              <a:spcBef>
                <a:spcPts val="400"/>
              </a:spcBef>
              <a:buClrTx/>
              <a:buSzTx/>
              <a:buNone/>
              <a:defRPr sz="2000">
                <a:solidFill>
                  <a:srgbClr val="666666"/>
                </a:solidFill>
              </a:defRPr>
            </a:lvl3pPr>
            <a:lvl4pPr marL="0" indent="1371600" algn="ctr">
              <a:spcBef>
                <a:spcPts val="400"/>
              </a:spcBef>
              <a:buClrTx/>
              <a:buSzTx/>
              <a:buNone/>
              <a:defRPr sz="2000">
                <a:solidFill>
                  <a:srgbClr val="666666"/>
                </a:solidFill>
              </a:defRPr>
            </a:lvl4pPr>
            <a:lvl5pPr marL="0" indent="1828800" algn="ctr">
              <a:spcBef>
                <a:spcPts val="400"/>
              </a:spcBef>
              <a:buClrTx/>
              <a:buSzTx/>
              <a:buNone/>
              <a:defRPr sz="2000">
                <a:solidFill>
                  <a:srgbClr val="666666"/>
                </a:solidFill>
              </a:defRPr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28" name="Rechteck 12"/>
          <p:cNvSpPr/>
          <p:nvPr/>
        </p:nvSpPr>
        <p:spPr>
          <a:xfrm>
            <a:off x="404091" y="6650181"/>
            <a:ext cx="3371273" cy="207819"/>
          </a:xfrm>
          <a:prstGeom prst="rect">
            <a:avLst/>
          </a:prstGeom>
          <a:solidFill>
            <a:srgbClr val="EAEAEA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9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itel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37" name="Textebene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38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hteck 9"/>
          <p:cNvSpPr/>
          <p:nvPr/>
        </p:nvSpPr>
        <p:spPr>
          <a:xfrm>
            <a:off x="0" y="6612411"/>
            <a:ext cx="9144000" cy="255601"/>
          </a:xfrm>
          <a:prstGeom prst="rect">
            <a:avLst/>
          </a:prstGeom>
          <a:solidFill>
            <a:srgbClr val="EAEAEA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46" name="Bild 6" descr="Bild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518399" y="583587"/>
            <a:ext cx="1129082" cy="376361"/>
          </a:xfrm>
          <a:prstGeom prst="rect">
            <a:avLst/>
          </a:prstGeom>
          <a:ln w="12700">
            <a:miter lim="400000"/>
          </a:ln>
        </p:spPr>
      </p:pic>
      <p:sp>
        <p:nvSpPr>
          <p:cNvPr id="47" name="Gerade Verbindung 8"/>
          <p:cNvSpPr/>
          <p:nvPr/>
        </p:nvSpPr>
        <p:spPr>
          <a:xfrm>
            <a:off x="0" y="1068272"/>
            <a:ext cx="9144000" cy="1"/>
          </a:xfrm>
          <a:prstGeom prst="line">
            <a:avLst/>
          </a:prstGeom>
          <a:ln w="254000">
            <a:solidFill>
              <a:srgbClr val="EAEAEA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8" name="Textfeld 10"/>
          <p:cNvSpPr txBox="1"/>
          <p:nvPr/>
        </p:nvSpPr>
        <p:spPr>
          <a:xfrm>
            <a:off x="480987" y="6625692"/>
            <a:ext cx="1937094" cy="2269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defRPr sz="1000">
                <a:solidFill>
                  <a:srgbClr val="333333"/>
                </a:solidFill>
              </a:defRPr>
            </a:lvl1pPr>
          </a:lstStyle>
          <a:p>
            <a:r>
              <a:t>FAIR GmbH | GSI GmbH</a:t>
            </a:r>
          </a:p>
        </p:txBody>
      </p:sp>
      <p:sp>
        <p:nvSpPr>
          <p:cNvPr id="49" name="Rechteck 3"/>
          <p:cNvSpPr/>
          <p:nvPr/>
        </p:nvSpPr>
        <p:spPr>
          <a:xfrm>
            <a:off x="-1" y="939484"/>
            <a:ext cx="255600" cy="255601"/>
          </a:xfrm>
          <a:prstGeom prst="rect">
            <a:avLst/>
          </a:prstGeom>
          <a:solidFill>
            <a:srgbClr val="FDBB63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0" name="Rechteck 11"/>
          <p:cNvSpPr/>
          <p:nvPr/>
        </p:nvSpPr>
        <p:spPr>
          <a:xfrm>
            <a:off x="-1" y="6609870"/>
            <a:ext cx="255600" cy="255601"/>
          </a:xfrm>
          <a:prstGeom prst="rect">
            <a:avLst/>
          </a:prstGeom>
          <a:solidFill>
            <a:srgbClr val="FDBB63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51" name="Bild 12" descr="Bild 1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533249" y="430943"/>
            <a:ext cx="775056" cy="645880"/>
          </a:xfrm>
          <a:prstGeom prst="rect">
            <a:avLst/>
          </a:prstGeom>
          <a:ln w="12700">
            <a:miter lim="400000"/>
          </a:ln>
        </p:spPr>
      </p:pic>
      <p:sp>
        <p:nvSpPr>
          <p:cNvPr id="52" name="Titeltext"/>
          <p:cNvSpPr txBox="1">
            <a:spLocks noGrp="1"/>
          </p:cNvSpPr>
          <p:nvPr>
            <p:ph type="title"/>
          </p:nvPr>
        </p:nvSpPr>
        <p:spPr>
          <a:xfrm>
            <a:off x="422565" y="269999"/>
            <a:ext cx="5584536" cy="787559"/>
          </a:xfrm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53" name="Textebene 1…"/>
          <p:cNvSpPr txBox="1"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54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hteck 9"/>
          <p:cNvSpPr/>
          <p:nvPr/>
        </p:nvSpPr>
        <p:spPr>
          <a:xfrm>
            <a:off x="0" y="6612411"/>
            <a:ext cx="9144000" cy="255601"/>
          </a:xfrm>
          <a:prstGeom prst="rect">
            <a:avLst/>
          </a:prstGeom>
          <a:solidFill>
            <a:srgbClr val="EAEAEA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62" name="Bild 6" descr="Bild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518399" y="583587"/>
            <a:ext cx="1129082" cy="376361"/>
          </a:xfrm>
          <a:prstGeom prst="rect">
            <a:avLst/>
          </a:prstGeom>
          <a:ln w="12700">
            <a:miter lim="400000"/>
          </a:ln>
        </p:spPr>
      </p:pic>
      <p:sp>
        <p:nvSpPr>
          <p:cNvPr id="63" name="Gerade Verbindung 8"/>
          <p:cNvSpPr/>
          <p:nvPr/>
        </p:nvSpPr>
        <p:spPr>
          <a:xfrm>
            <a:off x="0" y="1068272"/>
            <a:ext cx="9144000" cy="1"/>
          </a:xfrm>
          <a:prstGeom prst="line">
            <a:avLst/>
          </a:prstGeom>
          <a:ln w="254000">
            <a:solidFill>
              <a:srgbClr val="EAEAEA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64" name="Textfeld 10"/>
          <p:cNvSpPr txBox="1"/>
          <p:nvPr/>
        </p:nvSpPr>
        <p:spPr>
          <a:xfrm>
            <a:off x="480987" y="6625692"/>
            <a:ext cx="1937094" cy="2269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defRPr sz="1000">
                <a:solidFill>
                  <a:srgbClr val="333333"/>
                </a:solidFill>
              </a:defRPr>
            </a:lvl1pPr>
          </a:lstStyle>
          <a:p>
            <a:r>
              <a:t>FAIR GmbH | GSI GmbH</a:t>
            </a:r>
          </a:p>
        </p:txBody>
      </p:sp>
      <p:sp>
        <p:nvSpPr>
          <p:cNvPr id="65" name="Rechteck 3"/>
          <p:cNvSpPr/>
          <p:nvPr/>
        </p:nvSpPr>
        <p:spPr>
          <a:xfrm>
            <a:off x="-1" y="939484"/>
            <a:ext cx="255600" cy="255601"/>
          </a:xfrm>
          <a:prstGeom prst="rect">
            <a:avLst/>
          </a:prstGeom>
          <a:solidFill>
            <a:srgbClr val="FDBB63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6" name="Rechteck 11"/>
          <p:cNvSpPr/>
          <p:nvPr/>
        </p:nvSpPr>
        <p:spPr>
          <a:xfrm>
            <a:off x="-1" y="6609870"/>
            <a:ext cx="255600" cy="255601"/>
          </a:xfrm>
          <a:prstGeom prst="rect">
            <a:avLst/>
          </a:prstGeom>
          <a:solidFill>
            <a:srgbClr val="FDBB63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67" name="Bild 12" descr="Bild 1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533249" y="430943"/>
            <a:ext cx="775056" cy="645880"/>
          </a:xfrm>
          <a:prstGeom prst="rect">
            <a:avLst/>
          </a:prstGeom>
          <a:ln w="12700">
            <a:miter lim="400000"/>
          </a:ln>
        </p:spPr>
      </p:pic>
      <p:sp>
        <p:nvSpPr>
          <p:cNvPr id="68" name="Titeltext"/>
          <p:cNvSpPr txBox="1">
            <a:spLocks noGrp="1"/>
          </p:cNvSpPr>
          <p:nvPr>
            <p:ph type="title"/>
          </p:nvPr>
        </p:nvSpPr>
        <p:spPr>
          <a:xfrm>
            <a:off x="422565" y="269999"/>
            <a:ext cx="5584536" cy="787559"/>
          </a:xfrm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69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9"/>
          <p:cNvSpPr/>
          <p:nvPr/>
        </p:nvSpPr>
        <p:spPr>
          <a:xfrm>
            <a:off x="0" y="6612411"/>
            <a:ext cx="9144000" cy="255601"/>
          </a:xfrm>
          <a:prstGeom prst="rect">
            <a:avLst/>
          </a:prstGeom>
          <a:solidFill>
            <a:srgbClr val="EAEAEA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3" name="Bild 6" descr="Bild 6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7518399" y="583587"/>
            <a:ext cx="1129082" cy="376361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Gerade Verbindung 8"/>
          <p:cNvSpPr/>
          <p:nvPr/>
        </p:nvSpPr>
        <p:spPr>
          <a:xfrm>
            <a:off x="0" y="1068272"/>
            <a:ext cx="9144000" cy="1"/>
          </a:xfrm>
          <a:prstGeom prst="line">
            <a:avLst/>
          </a:prstGeom>
          <a:ln w="254000">
            <a:solidFill>
              <a:srgbClr val="EAEAEA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5" name="Textfeld 10"/>
          <p:cNvSpPr txBox="1"/>
          <p:nvPr/>
        </p:nvSpPr>
        <p:spPr>
          <a:xfrm>
            <a:off x="480987" y="6625692"/>
            <a:ext cx="1937094" cy="2269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defRPr sz="1000">
                <a:solidFill>
                  <a:srgbClr val="333333"/>
                </a:solidFill>
              </a:defRPr>
            </a:lvl1pPr>
          </a:lstStyle>
          <a:p>
            <a:r>
              <a:t>FAIR GmbH | GSI GmbH</a:t>
            </a:r>
          </a:p>
        </p:txBody>
      </p:sp>
      <p:sp>
        <p:nvSpPr>
          <p:cNvPr id="6" name="Rechteck 3"/>
          <p:cNvSpPr/>
          <p:nvPr/>
        </p:nvSpPr>
        <p:spPr>
          <a:xfrm>
            <a:off x="-1" y="939484"/>
            <a:ext cx="255600" cy="255601"/>
          </a:xfrm>
          <a:prstGeom prst="rect">
            <a:avLst/>
          </a:prstGeom>
          <a:solidFill>
            <a:srgbClr val="FDBB63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Rechteck 11"/>
          <p:cNvSpPr/>
          <p:nvPr/>
        </p:nvSpPr>
        <p:spPr>
          <a:xfrm>
            <a:off x="-1" y="6609870"/>
            <a:ext cx="255600" cy="255601"/>
          </a:xfrm>
          <a:prstGeom prst="rect">
            <a:avLst/>
          </a:prstGeom>
          <a:solidFill>
            <a:srgbClr val="FDBB63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8" name="Bild 12" descr="Bild 12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6533249" y="430943"/>
            <a:ext cx="775056" cy="645880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Titeltext"/>
          <p:cNvSpPr txBox="1">
            <a:spLocks noGrp="1"/>
          </p:cNvSpPr>
          <p:nvPr>
            <p:ph type="title"/>
          </p:nvPr>
        </p:nvSpPr>
        <p:spPr>
          <a:xfrm>
            <a:off x="422565" y="271334"/>
            <a:ext cx="5584536" cy="7875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normAutofit/>
          </a:bodyPr>
          <a:lstStyle/>
          <a:p>
            <a:r>
              <a:t>Titeltext</a:t>
            </a:r>
          </a:p>
        </p:txBody>
      </p:sp>
      <p:sp>
        <p:nvSpPr>
          <p:cNvPr id="10" name="Textebene 1…"/>
          <p:cNvSpPr txBox="1">
            <a:spLocks noGrp="1"/>
          </p:cNvSpPr>
          <p:nvPr>
            <p:ph type="body" idx="1"/>
          </p:nvPr>
        </p:nvSpPr>
        <p:spPr>
          <a:xfrm>
            <a:off x="422565" y="1450684"/>
            <a:ext cx="8211834" cy="49035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11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8464487" y="6621712"/>
            <a:ext cx="245404" cy="226986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000">
                <a:solidFill>
                  <a:srgbClr val="333333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ransition spd="med"/>
  <p:txStyles>
    <p:titleStyle>
      <a:lvl1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▪"/>
        <a:tabLst/>
        <a:defRPr sz="2400" b="0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1pPr>
      <a:lvl2pPr marL="800100" marR="0" indent="-34290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▪"/>
        <a:tabLst/>
        <a:defRPr sz="2400" b="0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2pPr>
      <a:lvl3pPr marL="1219200" marR="0" indent="-30480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▪"/>
        <a:tabLst/>
        <a:defRPr sz="2400" b="0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3pPr>
      <a:lvl4pPr marL="1714500" marR="0" indent="-34290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▪"/>
        <a:tabLst/>
        <a:defRPr sz="2400" b="0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4pPr>
      <a:lvl5pPr marL="2220685" marR="0" indent="-391885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▪"/>
        <a:tabLst/>
        <a:defRPr sz="2400" b="0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5pPr>
      <a:lvl6pPr marL="2560320" marR="0" indent="-27432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•"/>
        <a:tabLst/>
        <a:defRPr sz="2400" b="0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6pPr>
      <a:lvl7pPr marL="3017520" marR="0" indent="-27432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•"/>
        <a:tabLst/>
        <a:defRPr sz="2400" b="0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7pPr>
      <a:lvl8pPr marL="3474720" marR="0" indent="-27432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•"/>
        <a:tabLst/>
        <a:defRPr sz="2400" b="0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8pPr>
      <a:lvl9pPr marL="3931920" marR="0" indent="-27432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•"/>
        <a:tabLst/>
        <a:defRPr sz="2400" b="0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Fußzeilenplatzhalter 4"/>
          <p:cNvSpPr txBox="1"/>
          <p:nvPr/>
        </p:nvSpPr>
        <p:spPr>
          <a:xfrm>
            <a:off x="4364020" y="6617065"/>
            <a:ext cx="4734260" cy="2269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 algn="r">
              <a:defRPr sz="1000"/>
            </a:lvl1pPr>
          </a:lstStyle>
          <a:p>
            <a:r>
              <a:t>Frank Herfurth</a:t>
            </a:r>
          </a:p>
        </p:txBody>
      </p:sp>
      <p:sp>
        <p:nvSpPr>
          <p:cNvPr id="80" name="Titel 1"/>
          <p:cNvSpPr txBox="1">
            <a:spLocks noGrp="1"/>
          </p:cNvSpPr>
          <p:nvPr>
            <p:ph type="title"/>
          </p:nvPr>
        </p:nvSpPr>
        <p:spPr>
          <a:xfrm>
            <a:off x="2637689" y="271334"/>
            <a:ext cx="3369411" cy="787559"/>
          </a:xfrm>
          <a:prstGeom prst="rect">
            <a:avLst/>
          </a:prstGeom>
        </p:spPr>
        <p:txBody>
          <a:bodyPr/>
          <a:lstStyle/>
          <a:p>
            <a:r>
              <a:rPr smtClean="0"/>
              <a:t>and HITRAP</a:t>
            </a:r>
            <a:endParaRPr/>
          </a:p>
        </p:txBody>
      </p:sp>
      <p:sp>
        <p:nvSpPr>
          <p:cNvPr id="81" name="Rechteck 3"/>
          <p:cNvSpPr txBox="1"/>
          <p:nvPr/>
        </p:nvSpPr>
        <p:spPr>
          <a:xfrm>
            <a:off x="189474" y="224908"/>
            <a:ext cx="2422288" cy="4370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 b="1">
                <a:solidFill>
                  <a:srgbClr val="E46C0A"/>
                </a:solidFill>
              </a:defRPr>
            </a:lvl1pPr>
          </a:lstStyle>
          <a:p>
            <a:r>
              <a:t>CRYRING@ESR</a:t>
            </a:r>
          </a:p>
        </p:txBody>
      </p:sp>
      <p:sp>
        <p:nvSpPr>
          <p:cNvPr id="82" name="Datumsplatzhalter 5"/>
          <p:cNvSpPr txBox="1"/>
          <p:nvPr/>
        </p:nvSpPr>
        <p:spPr>
          <a:xfrm>
            <a:off x="6586684" y="6612095"/>
            <a:ext cx="1316427" cy="246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 algn="r">
              <a:defRPr sz="1000"/>
            </a:lvl1pPr>
          </a:lstStyle>
          <a:p>
            <a:r>
              <a:rPr lang="de-DE" dirty="0" smtClean="0"/>
              <a:t>December-17</a:t>
            </a:r>
            <a:r>
              <a:rPr dirty="0" smtClean="0"/>
              <a:t>, </a:t>
            </a:r>
            <a:r>
              <a:rPr dirty="0"/>
              <a:t>2019</a:t>
            </a:r>
          </a:p>
        </p:txBody>
      </p:sp>
      <p:sp>
        <p:nvSpPr>
          <p:cNvPr id="79" name="Inhaltsplatzhalter 2"/>
          <p:cNvSpPr txBox="1">
            <a:spLocks noGrp="1"/>
          </p:cNvSpPr>
          <p:nvPr>
            <p:ph type="body" idx="1"/>
          </p:nvPr>
        </p:nvSpPr>
        <p:spPr>
          <a:xfrm>
            <a:off x="228601" y="1318846"/>
            <a:ext cx="8694964" cy="5233799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r>
              <a:rPr lang="en-US" dirty="0" smtClean="0"/>
              <a:t>CRYRING@ESR</a:t>
            </a:r>
          </a:p>
          <a:p>
            <a:pPr marL="742950" lvl="1" indent="-285750">
              <a:spcBef>
                <a:spcPts val="400"/>
              </a:spcBef>
              <a:defRPr sz="1700">
                <a:solidFill>
                  <a:srgbClr val="000000"/>
                </a:solidFill>
              </a:defRPr>
            </a:pPr>
            <a:r>
              <a:rPr lang="en-US" dirty="0" err="1" smtClean="0"/>
              <a:t>ECooler</a:t>
            </a:r>
            <a:endParaRPr lang="en-US" dirty="0"/>
          </a:p>
          <a:p>
            <a:pPr marL="1162050" lvl="2" indent="-285750">
              <a:spcBef>
                <a:spcPts val="400"/>
              </a:spcBef>
              <a:defRPr sz="1700">
                <a:solidFill>
                  <a:srgbClr val="000000"/>
                </a:solidFill>
              </a:defRPr>
            </a:pPr>
            <a:r>
              <a:rPr lang="en-US" dirty="0" smtClean="0"/>
              <a:t>isolation </a:t>
            </a:r>
            <a:r>
              <a:rPr lang="en-US" dirty="0" smtClean="0"/>
              <a:t>vacuum </a:t>
            </a:r>
            <a:r>
              <a:rPr lang="en-US" dirty="0" smtClean="0"/>
              <a:t>of magnet checked, started test fill</a:t>
            </a:r>
          </a:p>
          <a:p>
            <a:pPr marL="1162050" lvl="2" indent="-285750">
              <a:spcBef>
                <a:spcPts val="400"/>
              </a:spcBef>
              <a:defRPr sz="1700">
                <a:solidFill>
                  <a:srgbClr val="000000"/>
                </a:solidFill>
              </a:defRPr>
            </a:pPr>
            <a:r>
              <a:rPr lang="en-US" sz="1600" dirty="0" smtClean="0"/>
              <a:t>Major </a:t>
            </a:r>
            <a:r>
              <a:rPr lang="en-US" sz="1600" dirty="0"/>
              <a:t>vacuum incident on </a:t>
            </a:r>
            <a:r>
              <a:rPr lang="en-US" sz="1600" dirty="0" smtClean="0"/>
              <a:t>Nov-23: </a:t>
            </a:r>
            <a:r>
              <a:rPr lang="en-US" sz="1500" dirty="0" smtClean="0"/>
              <a:t>caused poisoning of the electron cooler cathode, changed, bake out ongoing</a:t>
            </a:r>
            <a:endParaRPr lang="en-US" sz="1500" dirty="0" smtClean="0">
              <a:solidFill>
                <a:srgbClr val="00B050"/>
              </a:solidFill>
            </a:endParaRPr>
          </a:p>
          <a:p>
            <a:pPr marL="742950" lvl="1" indent="-285750">
              <a:spcBef>
                <a:spcPts val="400"/>
              </a:spcBef>
              <a:defRPr sz="1700">
                <a:solidFill>
                  <a:srgbClr val="000000"/>
                </a:solidFill>
              </a:defRPr>
            </a:pPr>
            <a:r>
              <a:rPr lang="en-US" dirty="0" smtClean="0"/>
              <a:t>Ring Operation/Test</a:t>
            </a:r>
          </a:p>
          <a:p>
            <a:pPr marL="1162050" lvl="2" indent="-285750">
              <a:spcBef>
                <a:spcPts val="400"/>
              </a:spcBef>
              <a:defRPr sz="1700">
                <a:solidFill>
                  <a:srgbClr val="000000"/>
                </a:solidFill>
              </a:defRPr>
            </a:pPr>
            <a:r>
              <a:rPr lang="en-US" dirty="0" smtClean="0"/>
              <a:t>first test with the ECR done, promising, needs another gas valve</a:t>
            </a:r>
            <a:endParaRPr lang="en-US" dirty="0"/>
          </a:p>
          <a:p>
            <a:pPr marL="1162050" lvl="2" indent="-285750">
              <a:spcBef>
                <a:spcPts val="400"/>
              </a:spcBef>
              <a:defRPr sz="1700">
                <a:solidFill>
                  <a:srgbClr val="000000"/>
                </a:solidFill>
              </a:defRPr>
            </a:pPr>
            <a:r>
              <a:rPr lang="en-US" dirty="0" smtClean="0"/>
              <a:t>Experiment installation ongoing</a:t>
            </a:r>
          </a:p>
          <a:p>
            <a:pPr marL="1162050" lvl="2" indent="-285750">
              <a:spcBef>
                <a:spcPts val="400"/>
              </a:spcBef>
              <a:defRPr sz="1700">
                <a:solidFill>
                  <a:srgbClr val="000000"/>
                </a:solidFill>
              </a:defRPr>
            </a:pPr>
            <a:endParaRPr lang="en-US" dirty="0" smtClean="0"/>
          </a:p>
          <a:p>
            <a:pPr marL="1162050" lvl="2" indent="-285750">
              <a:spcBef>
                <a:spcPts val="400"/>
              </a:spcBef>
              <a:defRPr sz="1700">
                <a:solidFill>
                  <a:srgbClr val="000000"/>
                </a:solidFill>
              </a:defRPr>
            </a:pPr>
            <a:endParaRPr lang="en-US" dirty="0" smtClean="0"/>
          </a:p>
          <a:p>
            <a:pPr marL="1162050" lvl="2" indent="-285750">
              <a:spcBef>
                <a:spcPts val="400"/>
              </a:spcBef>
              <a:defRPr sz="1700">
                <a:solidFill>
                  <a:srgbClr val="000000"/>
                </a:solidFill>
              </a:defRPr>
            </a:pPr>
            <a:endParaRPr lang="en-US" dirty="0"/>
          </a:p>
          <a:p>
            <a:pPr marL="1162050" lvl="2" indent="-285750">
              <a:spcBef>
                <a:spcPts val="400"/>
              </a:spcBef>
              <a:defRPr sz="1700">
                <a:solidFill>
                  <a:srgbClr val="000000"/>
                </a:solidFill>
              </a:defRPr>
            </a:pPr>
            <a:endParaRPr lang="en-US" dirty="0" smtClean="0"/>
          </a:p>
          <a:p>
            <a:pPr>
              <a:defRPr>
                <a:solidFill>
                  <a:srgbClr val="000000"/>
                </a:solidFill>
              </a:defRPr>
            </a:pPr>
            <a:r>
              <a:rPr lang="en-US" dirty="0" smtClean="0"/>
              <a:t>HITRAP </a:t>
            </a:r>
          </a:p>
          <a:p>
            <a:pPr marL="781050" lvl="1" indent="-285750">
              <a:spcBef>
                <a:spcPts val="400"/>
              </a:spcBef>
              <a:defRPr sz="1500">
                <a:solidFill>
                  <a:srgbClr val="000000"/>
                </a:solidFill>
              </a:defRPr>
            </a:pPr>
            <a:r>
              <a:rPr lang="en-US" dirty="0" smtClean="0"/>
              <a:t>faulty </a:t>
            </a:r>
            <a:r>
              <a:rPr lang="en-US" dirty="0" smtClean="0"/>
              <a:t>MPS (multi passage spectrometer/ beam switch</a:t>
            </a:r>
            <a:r>
              <a:rPr lang="en-US" dirty="0" smtClean="0"/>
              <a:t>) replaced</a:t>
            </a:r>
          </a:p>
          <a:p>
            <a:pPr marL="781050" lvl="1" indent="-285750">
              <a:spcBef>
                <a:spcPts val="400"/>
              </a:spcBef>
              <a:defRPr sz="1500">
                <a:solidFill>
                  <a:srgbClr val="000000"/>
                </a:solidFill>
              </a:defRPr>
            </a:pPr>
            <a:r>
              <a:rPr lang="en-US" dirty="0" smtClean="0"/>
              <a:t>Electron transmission test at the cooling Penning trap ongoing</a:t>
            </a:r>
            <a:endParaRPr lang="en-US" dirty="0"/>
          </a:p>
        </p:txBody>
      </p:sp>
      <p:sp>
        <p:nvSpPr>
          <p:cNvPr id="9" name="Inhaltsplatzhalter 2"/>
          <p:cNvSpPr txBox="1">
            <a:spLocks/>
          </p:cNvSpPr>
          <p:nvPr/>
        </p:nvSpPr>
        <p:spPr>
          <a:xfrm>
            <a:off x="5696124" y="3935745"/>
            <a:ext cx="3447875" cy="1114427"/>
          </a:xfrm>
          <a:prstGeom prst="rect">
            <a:avLst/>
          </a:prstGeom>
          <a:solidFill>
            <a:schemeClr val="bg2">
              <a:lumMod val="60000"/>
              <a:lumOff val="40000"/>
              <a:alpha val="50196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Autofit/>
          </a:bodyPr>
          <a:lstStyle>
            <a:lvl1pPr marL="342900" marR="0" indent="-342900" algn="l" defTabSz="457200" rtl="0" latinLnBrk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DBB63"/>
              </a:buClr>
              <a:buSzPct val="100000"/>
              <a:buFontTx/>
              <a:buChar char="▪"/>
              <a:tabLst/>
              <a:defRPr sz="2400" b="0" i="0" u="none" strike="noStrike" cap="none" spc="0" baseline="0">
                <a:solidFill>
                  <a:srgbClr val="333333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L="800100" marR="0" indent="-342900" algn="l" defTabSz="457200" rtl="0" latinLnBrk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DBB63"/>
              </a:buClr>
              <a:buSzPct val="100000"/>
              <a:buFontTx/>
              <a:buChar char="▪"/>
              <a:tabLst/>
              <a:defRPr sz="2400" b="0" i="0" u="none" strike="noStrike" cap="none" spc="0" baseline="0">
                <a:solidFill>
                  <a:srgbClr val="333333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marL="1219200" marR="0" indent="-304800" algn="l" defTabSz="457200" rtl="0" latinLnBrk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DBB63"/>
              </a:buClr>
              <a:buSzPct val="100000"/>
              <a:buFontTx/>
              <a:buChar char="▪"/>
              <a:tabLst/>
              <a:defRPr sz="2400" b="0" i="0" u="none" strike="noStrike" cap="none" spc="0" baseline="0">
                <a:solidFill>
                  <a:srgbClr val="333333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marL="1714500" marR="0" indent="-342900" algn="l" defTabSz="457200" rtl="0" latinLnBrk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DBB63"/>
              </a:buClr>
              <a:buSzPct val="100000"/>
              <a:buFontTx/>
              <a:buChar char="▪"/>
              <a:tabLst/>
              <a:defRPr sz="2400" b="0" i="0" u="none" strike="noStrike" cap="none" spc="0" baseline="0">
                <a:solidFill>
                  <a:srgbClr val="333333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marL="2220685" marR="0" indent="-391885" algn="l" defTabSz="457200" rtl="0" latinLnBrk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DBB63"/>
              </a:buClr>
              <a:buSzPct val="100000"/>
              <a:buFontTx/>
              <a:buChar char="▪"/>
              <a:tabLst/>
              <a:defRPr sz="2400" b="0" i="0" u="none" strike="noStrike" cap="none" spc="0" baseline="0">
                <a:solidFill>
                  <a:srgbClr val="333333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marL="2560320" marR="0" indent="-274320" algn="l" defTabSz="457200" rtl="0" latinLnBrk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DBB63"/>
              </a:buClr>
              <a:buSzPct val="100000"/>
              <a:buFontTx/>
              <a:buChar char="•"/>
              <a:tabLst/>
              <a:defRPr sz="2400" b="0" i="0" u="none" strike="noStrike" cap="none" spc="0" baseline="0">
                <a:solidFill>
                  <a:srgbClr val="333333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marL="3017520" marR="0" indent="-274320" algn="l" defTabSz="457200" rtl="0" latinLnBrk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DBB63"/>
              </a:buClr>
              <a:buSzPct val="100000"/>
              <a:buFontTx/>
              <a:buChar char="•"/>
              <a:tabLst/>
              <a:defRPr sz="2400" b="0" i="0" u="none" strike="noStrike" cap="none" spc="0" baseline="0">
                <a:solidFill>
                  <a:srgbClr val="333333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marL="3474720" marR="0" indent="-274320" algn="l" defTabSz="457200" rtl="0" latinLnBrk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DBB63"/>
              </a:buClr>
              <a:buSzPct val="100000"/>
              <a:buFontTx/>
              <a:buChar char="•"/>
              <a:tabLst/>
              <a:defRPr sz="2400" b="0" i="0" u="none" strike="noStrike" cap="none" spc="0" baseline="0">
                <a:solidFill>
                  <a:srgbClr val="333333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marL="3931920" marR="0" indent="-274320" algn="l" defTabSz="457200" rtl="0" latinLnBrk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DBB63"/>
              </a:buClr>
              <a:buSzPct val="100000"/>
              <a:buFontTx/>
              <a:buChar char="•"/>
              <a:tabLst/>
              <a:defRPr sz="2400" b="0" i="0" u="none" strike="noStrike" cap="none" spc="0" baseline="0">
                <a:solidFill>
                  <a:srgbClr val="333333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hangingPunct="1"/>
            <a:r>
              <a:rPr lang="de-DE" sz="1400" smtClean="0"/>
              <a:t>PAC Experiments in 2020 expect:</a:t>
            </a:r>
          </a:p>
          <a:p>
            <a:pPr lvl="1" hangingPunct="1"/>
            <a:r>
              <a:rPr lang="de-DE" sz="1400" baseline="30000" smtClean="0"/>
              <a:t>136</a:t>
            </a:r>
            <a:r>
              <a:rPr lang="de-DE" sz="1400" smtClean="0"/>
              <a:t>Xe</a:t>
            </a:r>
            <a:r>
              <a:rPr lang="de-DE" sz="1400" baseline="30000" smtClean="0"/>
              <a:t>50+</a:t>
            </a:r>
            <a:r>
              <a:rPr lang="de-DE" sz="1400" smtClean="0"/>
              <a:t>, </a:t>
            </a:r>
            <a:r>
              <a:rPr lang="de-DE" sz="1400" baseline="30000" smtClean="0"/>
              <a:t>238</a:t>
            </a:r>
            <a:r>
              <a:rPr lang="de-DE" sz="1400" smtClean="0"/>
              <a:t>U</a:t>
            </a:r>
            <a:r>
              <a:rPr lang="de-DE" sz="1400" baseline="30000" smtClean="0"/>
              <a:t>88+</a:t>
            </a:r>
            <a:r>
              <a:rPr lang="de-DE" sz="1400" smtClean="0"/>
              <a:t> and </a:t>
            </a:r>
            <a:r>
              <a:rPr lang="de-DE" sz="1400" baseline="30000" smtClean="0"/>
              <a:t>238</a:t>
            </a:r>
            <a:r>
              <a:rPr lang="de-DE" sz="1400" smtClean="0"/>
              <a:t>U</a:t>
            </a:r>
            <a:r>
              <a:rPr lang="de-DE" sz="1400" baseline="30000" smtClean="0"/>
              <a:t>91+</a:t>
            </a:r>
            <a:r>
              <a:rPr lang="de-DE" sz="1400" smtClean="0"/>
              <a:t> @ about 10 MeV/u, 10</a:t>
            </a:r>
            <a:r>
              <a:rPr lang="de-DE" sz="1400" baseline="30000" smtClean="0"/>
              <a:t>7</a:t>
            </a:r>
            <a:r>
              <a:rPr lang="de-DE" sz="1400" smtClean="0"/>
              <a:t> (/ minute)</a:t>
            </a:r>
          </a:p>
          <a:p>
            <a:pPr lvl="1" hangingPunct="1"/>
            <a:r>
              <a:rPr lang="de-DE" sz="1400" smtClean="0"/>
              <a:t>cooled!</a:t>
            </a:r>
            <a:endParaRPr lang="en-US" sz="1400" dirty="0" smtClean="0"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fair-gsi-folienmaster_2017">
  <a:themeElements>
    <a:clrScheme name="fair-gsi-folienmaster_2017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fair-gsi-folienmaster_2017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fair-gsi-folienmaster_201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fair-gsi-folienmaster_2017">
  <a:themeElements>
    <a:clrScheme name="fair-gsi-folienmaster_2017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fair-gsi-folienmaster_2017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fair-gsi-folienmaster_201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02525FD6E3464489DD19B8758656FFA" ma:contentTypeVersion="46" ma:contentTypeDescription="Ein neues Dokument erstellen." ma:contentTypeScope="" ma:versionID="c639d161391932d3d6a9f0c2154c9ff4">
  <xsd:schema xmlns:xsd="http://www.w3.org/2001/XMLSchema" xmlns:xs="http://www.w3.org/2001/XMLSchema" xmlns:p="http://schemas.microsoft.com/office/2006/metadata/properties" xmlns:ns1="http://schemas.microsoft.com/sharepoint/v3" xmlns:ns2="23d37157-d4a8-45c4-b59e-72d947c826ed" xmlns:ns3="6940e80f-88f8-43b3-b7c9-f2dce9245b05" xmlns:ns4="http://schemas.microsoft.com/sharepoint/v4" xmlns:ns5="01596340-5c18-4703-ad5d-c13476d64025" targetNamespace="http://schemas.microsoft.com/office/2006/metadata/properties" ma:root="true" ma:fieldsID="0b66a0e58b1969537f10c86c1a14a613" ns1:_="" ns2:_="" ns3:_="" ns4:_="" ns5:_="">
    <xsd:import namespace="http://schemas.microsoft.com/sharepoint/v3"/>
    <xsd:import namespace="23d37157-d4a8-45c4-b59e-72d947c826ed"/>
    <xsd:import namespace="6940e80f-88f8-43b3-b7c9-f2dce9245b05"/>
    <xsd:import namespace="http://schemas.microsoft.com/sharepoint/v4"/>
    <xsd:import namespace="01596340-5c18-4703-ad5d-c13476d64025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TaxKeywordTaxHTField" minOccurs="0"/>
                <xsd:element ref="ns2:TaxCatchAll" minOccurs="0"/>
                <xsd:element ref="ns3:Document_x0020_Description" minOccurs="0"/>
                <xsd:element ref="ns4:IconOverlay" minOccurs="0"/>
                <xsd:element ref="ns3:TopicCluster" minOccurs="0"/>
                <xsd:element ref="ns3:Section" minOccurs="0"/>
                <xsd:element ref="ns3:SupplierPartNumber" minOccurs="0"/>
                <xsd:element ref="ns1:AverageRating" minOccurs="0"/>
                <xsd:element ref="ns1:RatingCount" minOccurs="0"/>
                <xsd:element ref="ns1:RatedBy" minOccurs="0"/>
                <xsd:element ref="ns1:Ratings" minOccurs="0"/>
                <xsd:element ref="ns1:LikesCount" minOccurs="0"/>
                <xsd:element ref="ns1:LikedBy" minOccurs="0"/>
                <xsd:element ref="ns5:NeueSpalte1" minOccurs="0"/>
                <xsd:element ref="ns5:DocumentStatus" minOccurs="0"/>
                <xsd:element ref="ns5:LifecycleState" minOccurs="0"/>
                <xsd:element ref="ns5:Supplier" minOccurs="0"/>
                <xsd:element ref="ns5:NeueSpalte10" minOccurs="0"/>
                <xsd:element ref="ns5:Archive_x002f_Obsolete" minOccurs="0"/>
                <xsd:element ref="ns5:_x006d_wl5" minOccurs="0"/>
                <xsd:element ref="ns5:TechnicalPlaces_Nomenclature" minOccurs="0"/>
                <xsd:element ref="ns5:ManufacturerPartNumber" minOccurs="0"/>
                <xsd:element ref="ns5:RelatedCATIA_x002d_Model" minOccurs="0"/>
                <xsd:element ref="ns5:Document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AverageRating" ma:index="19" nillable="true" ma:displayName="Bewertung (0 - 5)" ma:decimals="2" ma:description="Mittelwert aller Bewertungen, die abgegeben wurden." ma:internalName="AverageRating" ma:readOnly="true">
      <xsd:simpleType>
        <xsd:restriction base="dms:Number"/>
      </xsd:simpleType>
    </xsd:element>
    <xsd:element name="RatingCount" ma:index="20" nillable="true" ma:displayName="Anzahl Bewertungen" ma:decimals="0" ma:description="Anzahl abgegebener Bewertungen" ma:internalName="RatingCount" ma:readOnly="true">
      <xsd:simpleType>
        <xsd:restriction base="dms:Number"/>
      </xsd:simpleType>
    </xsd:element>
    <xsd:element name="RatedBy" ma:index="21" nillable="true" ma:displayName="Bewertet von" ma:description="Benutzer haben das Element bewertet." ma:hidden="true" ma:list="UserInfo" ma:internalName="Rat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Ratings" ma:index="22" nillable="true" ma:displayName="Benutzerbewertungen" ma:description="Bewertungen für das Element" ma:hidden="true" ma:internalName="Ratings">
      <xsd:simpleType>
        <xsd:restriction base="dms:Note"/>
      </xsd:simpleType>
    </xsd:element>
    <xsd:element name="LikesCount" ma:index="23" nillable="true" ma:displayName="Anzahl 'Gefällt mir'" ma:internalName="LikesCount">
      <xsd:simpleType>
        <xsd:restriction base="dms:Unknown"/>
      </xsd:simpleType>
    </xsd:element>
    <xsd:element name="LikedBy" ma:index="24" nillable="true" ma:displayName="Gefällt" ma:hidden="true" ma:list="UserInfo" ma:internalName="Lik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d37157-d4a8-45c4-b59e-72d947c826e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Wert der Dokument-ID" ma:description="Der Wert der diesem Element zugewiesenen Dokument-ID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er Hyperlink zu diesem Dok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Beständige ID" ma:description="ID beim Hinzufügen beibehalten." ma:hidden="true" ma:internalName="_dlc_DocIdPersistId" ma:readOnly="true">
      <xsd:simpleType>
        <xsd:restriction base="dms:Boolean"/>
      </xsd:simpleType>
    </xsd:element>
    <xsd:element name="TaxKeywordTaxHTField" ma:index="12" nillable="true" ma:taxonomy="true" ma:internalName="TaxKeywordTaxHTField" ma:taxonomyFieldName="TaxKeyword" ma:displayName="Unternehmensstichwörter" ma:fieldId="{23f27201-bee3-471e-b2e7-b64fd8b7ca38}" ma:taxonomyMulti="true" ma:sspId="492f47ae-f093-4da8-8a28-c6abb5e33b2f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3" nillable="true" ma:displayName="Taxonomiespalte &quot;Alle abfangen&quot;" ma:description="" ma:hidden="true" ma:list="{3ee4fcd6-1ccf-46d9-8c79-09c1f5bc6a70}" ma:internalName="TaxCatchAll" ma:showField="CatchAllData" ma:web="23d37157-d4a8-45c4-b59e-72d947c826e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40e80f-88f8-43b3-b7c9-f2dce9245b05" elementFormDefault="qualified">
    <xsd:import namespace="http://schemas.microsoft.com/office/2006/documentManagement/types"/>
    <xsd:import namespace="http://schemas.microsoft.com/office/infopath/2007/PartnerControls"/>
    <xsd:element name="Document_x0020_Description" ma:index="14" nillable="true" ma:displayName="Document Description" ma:description="Description of Document" ma:internalName="Document_x0020_Description">
      <xsd:simpleType>
        <xsd:restriction base="dms:Note">
          <xsd:maxLength value="255"/>
        </xsd:restriction>
      </xsd:simpleType>
    </xsd:element>
    <xsd:element name="TopicCluster" ma:index="16" nillable="true" ma:displayName="TopicCluster" ma:internalName="TopicCluster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Building"/>
                    <xsd:enumeration value="Line Management"/>
                    <xsd:enumeration value="Machine"/>
                    <xsd:enumeration value="Operations"/>
                    <xsd:enumeration value="Project Management"/>
                    <xsd:enumeration value="Publications"/>
                  </xsd:restriction>
                </xsd:simpleType>
              </xsd:element>
            </xsd:sequence>
          </xsd:extension>
        </xsd:complexContent>
      </xsd:complexType>
    </xsd:element>
    <xsd:element name="Section" ma:index="17" nillable="true" ma:displayName="Section" ma:description="Section ID in GSI nomenclature" ma:internalName="Section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YR00 (Top Level)"/>
                    <xsd:enumeration value="YR01"/>
                    <xsd:enumeration value="YR02"/>
                    <xsd:enumeration value="YR03"/>
                    <xsd:enumeration value="YR04"/>
                    <xsd:enumeration value="YR05"/>
                    <xsd:enumeration value="YR06"/>
                    <xsd:enumeration value="YR07"/>
                    <xsd:enumeration value="YR08"/>
                    <xsd:enumeration value="YR09"/>
                    <xsd:enumeration value="YR10"/>
                    <xsd:enumeration value="YR11"/>
                    <xsd:enumeration value="YR12"/>
                    <xsd:enumeration value="YRT1"/>
                  </xsd:restriction>
                </xsd:simpleType>
              </xsd:element>
            </xsd:sequence>
          </xsd:extension>
        </xsd:complexContent>
      </xsd:complexType>
    </xsd:element>
    <xsd:element name="SupplierPartNumber" ma:index="18" nillable="true" ma:displayName="SerialNumber" ma:internalName="SupplierPartNumber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5" nillable="true" ma:displayName="IconOverlay" ma:hidden="true" ma:internalName="IconOverlay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596340-5c18-4703-ad5d-c13476d64025" elementFormDefault="qualified">
    <xsd:import namespace="http://schemas.microsoft.com/office/2006/documentManagement/types"/>
    <xsd:import namespace="http://schemas.microsoft.com/office/infopath/2007/PartnerControls"/>
    <xsd:element name="NeueSpalte1" ma:index="25" nillable="true" ma:displayName="DocumentType" ma:description="" ma:list="{5f588610-207d-45f4-a926-c68c9e3f4a68}" ma:internalName="NeueSpalte1" ma:showField="Title" ma:web="{061987FB-E10B-4238-9DAD-92BD1394F6AB}">
      <xsd:simpleType>
        <xsd:restriction base="dms:Lookup"/>
      </xsd:simpleType>
    </xsd:element>
    <xsd:element name="DocumentStatus" ma:index="26" nillable="true" ma:displayName="DocumentStatus" ma:description="" ma:list="{aaf05b16-aca6-4007-9fc7-5cc3bb86e82c}" ma:internalName="DocumentStatus" ma:showField="Title" ma:web="{061987FB-E10B-4238-9DAD-92BD1394F6AB}">
      <xsd:simpleType>
        <xsd:restriction base="dms:Lookup"/>
      </xsd:simpleType>
    </xsd:element>
    <xsd:element name="LifecycleState" ma:index="27" nillable="true" ma:displayName="LifecycleState" ma:description="" ma:list="{ff0209b8-8bcd-474f-ba33-2804b4f77924}" ma:internalName="LifecycleState" ma:showField="Title" ma:web="{061987FB-E10B-4238-9DAD-92BD1394F6AB}">
      <xsd:simpleType>
        <xsd:restriction base="dms:Lookup"/>
      </xsd:simpleType>
    </xsd:element>
    <xsd:element name="Supplier" ma:index="28" nillable="true" ma:displayName="Supplier/Author" ma:description="" ma:list="{5b5676eb-df8b-470d-aa35-a0bec048f927}" ma:internalName="Supplier" ma:showField="Title" ma:web="{061987FB-E10B-4238-9DAD-92BD1394F6AB}">
      <xsd:simpleType>
        <xsd:restriction base="dms:Lookup"/>
      </xsd:simpleType>
    </xsd:element>
    <xsd:element name="NeueSpalte10" ma:index="29" nillable="true" ma:displayName="TechnicalSystem" ma:description="" ma:list="{3b16382f-b322-4607-ba2e-1dabe3f990ff}" ma:internalName="NeueSpalte10" ma:showField="Description" ma:web="{061987FB-E10B-4238-9DAD-92BD1394F6AB}">
      <xsd:simpleType>
        <xsd:restriction base="dms:Lookup"/>
      </xsd:simpleType>
    </xsd:element>
    <xsd:element name="Archive_x002f_Obsolete" ma:index="30" nillable="true" ma:displayName="Archive/Obsolete" ma:default="0" ma:description="Indicator if this file is still relevant or if it can be moved to an archive" ma:internalName="Archive_x002f_Obsolete">
      <xsd:simpleType>
        <xsd:restriction base="dms:Boolean"/>
      </xsd:simpleType>
    </xsd:element>
    <xsd:element name="_x006d_wl5" ma:index="31" nillable="true" ma:displayName="Datum und Uhrzeit" ma:internalName="_x006d_wl5">
      <xsd:simpleType>
        <xsd:restriction base="dms:DateTime"/>
      </xsd:simpleType>
    </xsd:element>
    <xsd:element name="TechnicalPlaces_Nomenclature" ma:index="32" nillable="true" ma:displayName="TechnicalPlaces_Nomenclature" ma:description="Which technical place can a document be assigned to?" ma:list="{6addda49-1c1e-46bc-a1bf-b0f421402f2a}" ma:internalName="TechnicalPlaces_Nomenclature" ma:showField="Nomen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anufacturerPartNumber" ma:index="33" nillable="true" ma:displayName="ManufacturerPartNumber" ma:description="contains drawing numbers in CATIA and other CAD tools" ma:internalName="ManufacturerPartNumber">
      <xsd:simpleType>
        <xsd:restriction base="dms:Text">
          <xsd:maxLength value="255"/>
        </xsd:restriction>
      </xsd:simpleType>
    </xsd:element>
    <xsd:element name="RelatedCATIA_x002d_Model" ma:index="34" nillable="true" ma:displayName="RelatedCATIA-Model" ma:description="Use this field if the document (drawing / model) can be related to some DMU CATIA model" ma:internalName="RelatedCATIA_x002d_Model">
      <xsd:simpleType>
        <xsd:restriction base="dms:Text">
          <xsd:maxLength value="255"/>
        </xsd:restriction>
      </xsd:simpleType>
    </xsd:element>
    <xsd:element name="DocumentVersion" ma:index="36" nillable="true" ma:displayName="DocumentVersion" ma:internalName="DocumentVersion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ikesCount xmlns="http://schemas.microsoft.com/sharepoint/v3" xsi:nil="true"/>
    <TaxKeywordTaxHTField xmlns="23d37157-d4a8-45c4-b59e-72d947c826ed">
      <Terms xmlns="http://schemas.microsoft.com/office/infopath/2007/PartnerControls"/>
    </TaxKeywordTaxHTField>
    <Section xmlns="6940e80f-88f8-43b3-b7c9-f2dce9245b05"/>
    <DocumentVersion xmlns="01596340-5c18-4703-ad5d-c13476d64025" xsi:nil="true"/>
    <ManufacturerPartNumber xmlns="01596340-5c18-4703-ad5d-c13476d64025" xsi:nil="true"/>
    <RelatedCATIA_x002d_Model xmlns="01596340-5c18-4703-ad5d-c13476d64025" xsi:nil="true"/>
    <IconOverlay xmlns="http://schemas.microsoft.com/sharepoint/v4" xsi:nil="true"/>
    <Ratings xmlns="http://schemas.microsoft.com/sharepoint/v3" xsi:nil="true"/>
    <Archive_x002f_Obsolete xmlns="01596340-5c18-4703-ad5d-c13476d64025">false</Archive_x002f_Obsolete>
    <TopicCluster xmlns="6940e80f-88f8-43b3-b7c9-f2dce9245b05"/>
    <LikedBy xmlns="http://schemas.microsoft.com/sharepoint/v3">
      <UserInfo>
        <DisplayName/>
        <AccountId xsi:nil="true"/>
        <AccountType/>
      </UserInfo>
    </LikedBy>
    <TechnicalPlaces_Nomenclature xmlns="01596340-5c18-4703-ad5d-c13476d64025"/>
    <TaxCatchAll xmlns="23d37157-d4a8-45c4-b59e-72d947c826ed"/>
    <LifecycleState xmlns="01596340-5c18-4703-ad5d-c13476d64025" xsi:nil="true"/>
    <SupplierPartNumber xmlns="6940e80f-88f8-43b3-b7c9-f2dce9245b05" xsi:nil="true"/>
    <Supplier xmlns="01596340-5c18-4703-ad5d-c13476d64025" xsi:nil="true"/>
    <NeueSpalte10 xmlns="01596340-5c18-4703-ad5d-c13476d64025" xsi:nil="true"/>
    <DocumentStatus xmlns="01596340-5c18-4703-ad5d-c13476d64025" xsi:nil="true"/>
    <Document_x0020_Description xmlns="6940e80f-88f8-43b3-b7c9-f2dce9245b05" xsi:nil="true"/>
    <_x006d_wl5 xmlns="01596340-5c18-4703-ad5d-c13476d64025" xsi:nil="true"/>
    <RatedBy xmlns="http://schemas.microsoft.com/sharepoint/v3">
      <UserInfo>
        <DisplayName/>
        <AccountId xsi:nil="true"/>
        <AccountType/>
      </UserInfo>
    </RatedBy>
    <NeueSpalte1 xmlns="01596340-5c18-4703-ad5d-c13476d64025" xsi:nil="true"/>
    <_dlc_DocId xmlns="23d37157-d4a8-45c4-b59e-72d947c826ed">YRDOC-16-16541</_dlc_DocId>
    <_dlc_DocIdUrl xmlns="23d37157-d4a8-45c4-b59e-72d947c826ed">
      <Url>https://sps2013.gsi.de/websites/cryring/CryringWiki/CryringDocs/_layouts/15/DocIdRedir.aspx?ID=YRDOC-16-16541</Url>
      <Description>YRDOC-16-16541</Description>
    </_dlc_DocIdUrl>
  </documentManagement>
</p:properties>
</file>

<file path=customXml/itemProps1.xml><?xml version="1.0" encoding="utf-8"?>
<ds:datastoreItem xmlns:ds="http://schemas.openxmlformats.org/officeDocument/2006/customXml" ds:itemID="{0CFA90F4-2B6D-4062-BD81-D6F24D4355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23d37157-d4a8-45c4-b59e-72d947c826ed"/>
    <ds:schemaRef ds:uri="6940e80f-88f8-43b3-b7c9-f2dce9245b05"/>
    <ds:schemaRef ds:uri="http://schemas.microsoft.com/sharepoint/v4"/>
    <ds:schemaRef ds:uri="01596340-5c18-4703-ad5d-c13476d6402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981C09F-FE22-4C6E-BD23-3925242C86EA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0908C083-C681-4F01-8042-A6B8AB2B13A3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91F9DC8A-155C-4D9F-8AB5-C1D1B846CB23}">
  <ds:schemaRefs>
    <ds:schemaRef ds:uri="http://schemas.microsoft.com/sharepoint/v4"/>
    <ds:schemaRef ds:uri="http://purl.org/dc/terms/"/>
    <ds:schemaRef ds:uri="http://schemas.microsoft.com/office/2006/documentManagement/types"/>
    <ds:schemaRef ds:uri="01596340-5c18-4703-ad5d-c13476d64025"/>
    <ds:schemaRef ds:uri="23d37157-d4a8-45c4-b59e-72d947c826ed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http://schemas.microsoft.com/sharepoint/v3"/>
    <ds:schemaRef ds:uri="6940e80f-88f8-43b3-b7c9-f2dce9245b05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101</Words>
  <Application>Microsoft Office PowerPoint</Application>
  <PresentationFormat>Bildschirmpräsentation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fair-gsi-folienmaster_2017</vt:lpstr>
      <vt:lpstr>and HITRAP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 HITRAP</dc:title>
  <dc:creator>Herfurth, Frank Dr.</dc:creator>
  <cp:lastModifiedBy>Herfurth, Frank Dr.</cp:lastModifiedBy>
  <cp:revision>16</cp:revision>
  <dcterms:modified xsi:type="dcterms:W3CDTF">2020-02-04T12:49:33Z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0x010100802525FD6E3464489DD19B8758656FFA</vt:lpwstr>
  </property>
  <property fmtid="{D5CDD505-2E9C-101B-9397-08002B2CF9AE}" pid="3" name="TaxKeyword">
    <vt:lpwstr/>
  </property>
  <property fmtid="{D5CDD505-2E9C-101B-9397-08002B2CF9AE}" pid="4" name="_dlc_DocIdItemGuid">
    <vt:lpwstr>12682abf-cb56-4cb1-9198-89ffcf7736ba</vt:lpwstr>
  </property>
</Properties>
</file>