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63" d="100"/>
          <a:sy n="163" d="100"/>
        </p:scale>
        <p:origin x="173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04.02.2020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04.02.2020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56599" cy="55626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Commissioning </a:t>
            </a:r>
            <a:r>
              <a:rPr lang="en-GB" sz="1600" dirty="0" smtClean="0">
                <a:latin typeface="Calibri" panose="020F0502020204030204" pitchFamily="34" charset="0"/>
              </a:rPr>
              <a:t>Status </a:t>
            </a:r>
            <a:r>
              <a:rPr lang="en-GB" sz="1600" dirty="0" smtClean="0">
                <a:latin typeface="Calibri" panose="020F0502020204030204" pitchFamily="34" charset="0"/>
              </a:rPr>
              <a:t>for </a:t>
            </a:r>
            <a:r>
              <a:rPr lang="en-GB" sz="1600" dirty="0" smtClean="0">
                <a:latin typeface="Calibri" panose="020F0502020204030204" pitchFamily="34" charset="0"/>
              </a:rPr>
              <a:t>Physics </a:t>
            </a:r>
            <a:r>
              <a:rPr lang="en-GB" sz="1600" dirty="0">
                <a:latin typeface="Calibri" panose="020F0502020204030204" pitchFamily="34" charset="0"/>
              </a:rPr>
              <a:t>Run 2020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UNILAC</a:t>
            </a:r>
            <a:r>
              <a:rPr lang="en-GB" sz="1200" dirty="0" smtClean="0">
                <a:latin typeface="Calibri" panose="020F0502020204030204" pitchFamily="34" charset="0"/>
              </a:rPr>
              <a:t>: 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beam-commissioning HLI with H2	</a:t>
            </a:r>
            <a:r>
              <a:rPr lang="de-DE" sz="1000" b="1" dirty="0">
                <a:solidFill>
                  <a:srgbClr val="00B050"/>
                </a:solidFill>
                <a:latin typeface="Wingdings 2" panose="050201020105070707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000" b="1" dirty="0" smtClean="0">
                <a:solidFill>
                  <a:srgbClr val="00B050"/>
                </a:solidFill>
                <a:latin typeface="Wingdings 2" panose="050201020105070707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		R</a:t>
            </a:r>
            <a:endParaRPr lang="en-GB" sz="1000" dirty="0" smtClean="0">
              <a:latin typeface="Calibri" panose="020F0502020204030204" pitchFamily="34" charset="0"/>
            </a:endParaRP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beam-commissioning </a:t>
            </a:r>
            <a:r>
              <a:rPr lang="en-GB" sz="1000" dirty="0" err="1" smtClean="0">
                <a:latin typeface="Calibri" panose="020F0502020204030204" pitchFamily="34" charset="0"/>
              </a:rPr>
              <a:t>HSI+Alvarez+TK</a:t>
            </a:r>
            <a:r>
              <a:rPr lang="en-GB" sz="1000" dirty="0" smtClean="0">
                <a:latin typeface="Calibri" panose="020F0502020204030204" pitchFamily="34" charset="0"/>
              </a:rPr>
              <a:t> with Argon	</a:t>
            </a:r>
            <a:r>
              <a:rPr lang="de-DE" sz="1000" b="1" dirty="0" smtClean="0">
                <a:solidFill>
                  <a:srgbClr val="00B050"/>
                </a:solidFill>
                <a:latin typeface="Wingdings 2" panose="050201020105070707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</a:p>
          <a:p>
            <a:pPr lvl="2"/>
            <a:r>
              <a:rPr lang="de-DE" sz="1000" dirty="0" err="1">
                <a:latin typeface="Calibri" panose="020F0502020204030204" pitchFamily="34" charset="0"/>
              </a:rPr>
              <a:t>ready</a:t>
            </a:r>
            <a:r>
              <a:rPr lang="de-DE" sz="1000" dirty="0">
                <a:latin typeface="Calibri" panose="020F0502020204030204" pitchFamily="34" charset="0"/>
              </a:rPr>
              <a:t> </a:t>
            </a:r>
            <a:r>
              <a:rPr lang="de-DE" sz="1000" dirty="0" err="1">
                <a:latin typeface="Calibri" panose="020F0502020204030204" pitchFamily="34" charset="0"/>
              </a:rPr>
              <a:t>for</a:t>
            </a:r>
            <a:r>
              <a:rPr lang="de-DE" sz="1000" dirty="0">
                <a:latin typeface="Calibri" panose="020F0502020204030204" pitchFamily="34" charset="0"/>
              </a:rPr>
              <a:t> </a:t>
            </a:r>
            <a:r>
              <a:rPr lang="de-DE" sz="1000" dirty="0" smtClean="0">
                <a:latin typeface="Calibri" panose="020F0502020204030204" pitchFamily="34" charset="0"/>
              </a:rPr>
              <a:t>beam-time</a:t>
            </a:r>
            <a:endParaRPr lang="en-GB" sz="1000" dirty="0">
              <a:latin typeface="Calibri" panose="020F0502020204030204" pitchFamily="34" charset="0"/>
            </a:endParaRPr>
          </a:p>
          <a:p>
            <a:pPr lvl="1"/>
            <a:r>
              <a:rPr lang="en-GB" sz="1400" dirty="0" smtClean="0">
                <a:latin typeface="Calibri" panose="020F0502020204030204" pitchFamily="34" charset="0"/>
              </a:rPr>
              <a:t>SIS18</a:t>
            </a:r>
            <a:r>
              <a:rPr lang="en-GB" sz="1400" dirty="0" smtClean="0">
                <a:latin typeface="Calibri" panose="020F0502020204030204" pitchFamily="34" charset="0"/>
              </a:rPr>
              <a:t>: 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beam commissioning finished, slow extraction with </a:t>
            </a:r>
            <a:r>
              <a:rPr lang="en-GB" sz="1000" dirty="0" err="1" smtClean="0">
                <a:latin typeface="Calibri" panose="020F0502020204030204" pitchFamily="34" charset="0"/>
              </a:rPr>
              <a:t>Ar</a:t>
            </a:r>
            <a:r>
              <a:rPr lang="en-GB" sz="1000" dirty="0" smtClean="0">
                <a:latin typeface="Calibri" panose="020F0502020204030204" pitchFamily="34" charset="0"/>
              </a:rPr>
              <a:t>	</a:t>
            </a:r>
            <a:r>
              <a:rPr lang="de-DE" sz="1000" b="1" dirty="0" smtClean="0">
                <a:solidFill>
                  <a:srgbClr val="00B050"/>
                </a:solidFill>
                <a:latin typeface="Wingdings 2" panose="050201020105070707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</a:p>
          <a:p>
            <a:pPr lvl="2"/>
            <a:r>
              <a:rPr lang="de-DE" sz="1000" dirty="0" err="1">
                <a:latin typeface="Calibri" panose="020F0502020204030204" pitchFamily="34" charset="0"/>
              </a:rPr>
              <a:t>ready</a:t>
            </a:r>
            <a:r>
              <a:rPr lang="de-DE" sz="1000" dirty="0">
                <a:latin typeface="Calibri" panose="020F0502020204030204" pitchFamily="34" charset="0"/>
              </a:rPr>
              <a:t> </a:t>
            </a:r>
            <a:r>
              <a:rPr lang="de-DE" sz="1000" dirty="0" err="1">
                <a:latin typeface="Calibri" panose="020F0502020204030204" pitchFamily="34" charset="0"/>
              </a:rPr>
              <a:t>for</a:t>
            </a:r>
            <a:r>
              <a:rPr lang="de-DE" sz="1000" dirty="0">
                <a:latin typeface="Calibri" panose="020F0502020204030204" pitchFamily="34" charset="0"/>
              </a:rPr>
              <a:t> beam-time</a:t>
            </a:r>
            <a:endParaRPr lang="en-GB" sz="1000" dirty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HEST</a:t>
            </a:r>
            <a:r>
              <a:rPr lang="en-GB" sz="1200" dirty="0" smtClean="0">
                <a:latin typeface="Calibri" panose="020F0502020204030204" pitchFamily="34" charset="0"/>
              </a:rPr>
              <a:t>: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beam commissioning finished with </a:t>
            </a:r>
            <a:r>
              <a:rPr lang="en-GB" sz="1000" dirty="0" err="1" smtClean="0">
                <a:latin typeface="Calibri" panose="020F0502020204030204" pitchFamily="34" charset="0"/>
              </a:rPr>
              <a:t>Ar</a:t>
            </a:r>
            <a:r>
              <a:rPr lang="en-GB" sz="1000" dirty="0" smtClean="0">
                <a:latin typeface="Calibri" panose="020F0502020204030204" pitchFamily="34" charset="0"/>
              </a:rPr>
              <a:t> (Target: HTM)		</a:t>
            </a:r>
            <a:r>
              <a:rPr lang="de-DE" sz="1000" b="1" dirty="0" smtClean="0">
                <a:solidFill>
                  <a:srgbClr val="00B050"/>
                </a:solidFill>
                <a:latin typeface="Wingdings 2" panose="050201020105070707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</a:p>
          <a:p>
            <a:pPr lvl="2"/>
            <a:r>
              <a:rPr lang="de-DE" sz="1000" dirty="0" err="1">
                <a:latin typeface="Calibri" panose="020F0502020204030204" pitchFamily="34" charset="0"/>
              </a:rPr>
              <a:t>remaining</a:t>
            </a:r>
            <a:r>
              <a:rPr lang="de-DE" sz="1000" dirty="0">
                <a:latin typeface="Calibri" panose="020F0502020204030204" pitchFamily="34" charset="0"/>
              </a:rPr>
              <a:t> </a:t>
            </a:r>
            <a:r>
              <a:rPr lang="de-DE" sz="1000" dirty="0" err="1" smtClean="0">
                <a:latin typeface="Calibri" panose="020F0502020204030204" pitchFamily="34" charset="0"/>
              </a:rPr>
              <a:t>issues</a:t>
            </a:r>
            <a:r>
              <a:rPr lang="de-DE" sz="1000" dirty="0" smtClean="0">
                <a:latin typeface="Calibri" panose="020F0502020204030204" pitchFamily="34" charset="0"/>
              </a:rPr>
              <a:t>: </a:t>
            </a:r>
          </a:p>
          <a:p>
            <a:pPr lvl="3"/>
            <a:r>
              <a:rPr lang="de-DE" sz="800" dirty="0" err="1" smtClean="0">
                <a:latin typeface="Calibri" panose="020F0502020204030204" pitchFamily="34" charset="0"/>
              </a:rPr>
              <a:t>particle</a:t>
            </a:r>
            <a:r>
              <a:rPr lang="de-DE" sz="800" dirty="0" smtClean="0">
                <a:latin typeface="Calibri" panose="020F0502020204030204" pitchFamily="34" charset="0"/>
              </a:rPr>
              <a:t> </a:t>
            </a:r>
            <a:r>
              <a:rPr lang="de-DE" sz="800" dirty="0" err="1" smtClean="0">
                <a:latin typeface="Calibri" panose="020F0502020204030204" pitchFamily="34" charset="0"/>
              </a:rPr>
              <a:t>counters</a:t>
            </a:r>
            <a:r>
              <a:rPr lang="de-DE" sz="800" dirty="0" smtClean="0">
                <a:latin typeface="Calibri" panose="020F0502020204030204" pitchFamily="34" charset="0"/>
              </a:rPr>
              <a:t> not </a:t>
            </a:r>
            <a:r>
              <a:rPr lang="de-DE" sz="800" dirty="0" err="1" smtClean="0">
                <a:latin typeface="Calibri" panose="020F0502020204030204" pitchFamily="34" charset="0"/>
              </a:rPr>
              <a:t>yet</a:t>
            </a:r>
            <a:r>
              <a:rPr lang="de-DE" sz="800" dirty="0" smtClean="0">
                <a:latin typeface="Calibri" panose="020F0502020204030204" pitchFamily="34" charset="0"/>
              </a:rPr>
              <a:t> </a:t>
            </a:r>
            <a:r>
              <a:rPr lang="de-DE" sz="800" dirty="0" err="1" smtClean="0">
                <a:latin typeface="Calibri" panose="020F0502020204030204" pitchFamily="34" charset="0"/>
              </a:rPr>
              <a:t>available</a:t>
            </a:r>
            <a:r>
              <a:rPr lang="de-DE" sz="800" dirty="0" smtClean="0">
                <a:latin typeface="Calibri" panose="020F0502020204030204" pitchFamily="34" charset="0"/>
              </a:rPr>
              <a:t> (BEA)		</a:t>
            </a:r>
            <a:r>
              <a:rPr lang="de-DE" sz="800" b="1" dirty="0" smtClean="0">
                <a:solidFill>
                  <a:srgbClr val="FF0000"/>
                </a:solidFill>
                <a:latin typeface="Wingdings 2" panose="050201020105070707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</a:p>
          <a:p>
            <a:pPr lvl="3"/>
            <a:r>
              <a:rPr lang="en-GB" sz="800" dirty="0" smtClean="0">
                <a:latin typeface="Calibri" panose="020F0502020204030204" pitchFamily="34" charset="0"/>
              </a:rPr>
              <a:t>beam dump HHD not available due to FRS vacuum	</a:t>
            </a:r>
            <a:r>
              <a:rPr lang="de-DE" sz="800" b="1" dirty="0" smtClean="0">
                <a:solidFill>
                  <a:srgbClr val="FF0000"/>
                </a:solidFill>
                <a:latin typeface="Wingdings 2" panose="050201020105070707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sz="800" dirty="0" smtClean="0">
                <a:latin typeface="Calibri" panose="020F0502020204030204" pitchFamily="34" charset="0"/>
              </a:rPr>
              <a:t/>
            </a:r>
            <a:br>
              <a:rPr lang="en-GB" sz="800" dirty="0" smtClean="0">
                <a:latin typeface="Calibri" panose="020F0502020204030204" pitchFamily="34" charset="0"/>
              </a:rPr>
            </a:br>
            <a:r>
              <a:rPr lang="en-GB" sz="800" dirty="0" smtClean="0">
                <a:latin typeface="Calibri" panose="020F0502020204030204" pitchFamily="34" charset="0"/>
              </a:rPr>
              <a:t>problems in S1</a:t>
            </a:r>
            <a:endParaRPr lang="en-GB" sz="800" dirty="0">
              <a:latin typeface="Calibri" panose="020F0502020204030204" pitchFamily="34" charset="0"/>
            </a:endParaRP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ESR: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bake out finished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final preparations for beam-time ongoing</a:t>
            </a:r>
          </a:p>
          <a:p>
            <a:pPr lvl="1"/>
            <a:r>
              <a:rPr lang="en-GB" sz="1200" dirty="0" err="1" smtClean="0">
                <a:latin typeface="Calibri" panose="020F0502020204030204" pitchFamily="34" charset="0"/>
              </a:rPr>
              <a:t>Cryring</a:t>
            </a:r>
            <a:r>
              <a:rPr lang="en-GB" sz="1200" dirty="0" smtClean="0">
                <a:latin typeface="Calibri" panose="020F0502020204030204" pitchFamily="34" charset="0"/>
              </a:rPr>
              <a:t>: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residual shutdown </a:t>
            </a:r>
            <a:r>
              <a:rPr lang="en-GB" sz="1000" dirty="0" smtClean="0">
                <a:latin typeface="Calibri" panose="020F0502020204030204" pitchFamily="34" charset="0"/>
              </a:rPr>
              <a:t>work</a:t>
            </a:r>
          </a:p>
          <a:p>
            <a:pPr marL="914400" lvl="2" indent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marL="514350" lvl="1" indent="0">
              <a:buNone/>
            </a:pPr>
            <a:endParaRPr lang="en-GB" sz="1200" dirty="0" smtClean="0">
              <a:latin typeface="Calibri" panose="020F0502020204030204" pitchFamily="34" charset="0"/>
            </a:endParaRPr>
          </a:p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 smtClean="0">
              <a:latin typeface="Calibri" panose="020F0502020204030204" pitchFamily="34" charset="0"/>
            </a:endParaRPr>
          </a:p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Operations – </a:t>
            </a:r>
            <a:r>
              <a:rPr lang="en-GB" dirty="0" smtClean="0">
                <a:latin typeface="Calibri" panose="020F0502020204030204" pitchFamily="34" charset="0"/>
              </a:rPr>
              <a:t>04.02.2020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17</Words>
  <Application>Microsoft Office PowerPoint</Application>
  <PresentationFormat>Bildschirmpräsentation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Wingdings 2</vt:lpstr>
      <vt:lpstr>fair-gsi-folienmaster_2018</vt:lpstr>
      <vt:lpstr>Operations – 04.02.2020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Reimann, Stephan</cp:lastModifiedBy>
  <cp:revision>241</cp:revision>
  <cp:lastPrinted>2019-06-18T07:17:53Z</cp:lastPrinted>
  <dcterms:created xsi:type="dcterms:W3CDTF">2018-08-07T05:50:06Z</dcterms:created>
  <dcterms:modified xsi:type="dcterms:W3CDTF">2020-02-04T12:20:21Z</dcterms:modified>
</cp:coreProperties>
</file>