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2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B0B0-8B37-4AD7-9035-D9E28AA7F9F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F1E3-63F6-4D99-A4B3-37D97AF8B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18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0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99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20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67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99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14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76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0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5BF4-6DEF-40A3-A1B6-A2682FF2C70F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5465"/>
            <a:ext cx="10671048" cy="333928"/>
          </a:xfrm>
        </p:spPr>
        <p:txBody>
          <a:bodyPr>
            <a:noAutofit/>
          </a:bodyPr>
          <a:lstStyle/>
          <a:p>
            <a:pPr algn="ctr"/>
            <a:r>
              <a:rPr lang="de-DE" sz="2800" b="1" dirty="0" err="1" smtClean="0"/>
              <a:t>cw-LINAC</a:t>
            </a:r>
            <a:r>
              <a:rPr lang="de-DE" sz="2800" b="1" dirty="0" smtClean="0"/>
              <a:t> </a:t>
            </a:r>
            <a:r>
              <a:rPr lang="de-DE" sz="2800" b="1" dirty="0" smtClean="0"/>
              <a:t>(14.12.2020)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5320" y="646176"/>
            <a:ext cx="10927080" cy="5559554"/>
          </a:xfrm>
        </p:spPr>
        <p:txBody>
          <a:bodyPr>
            <a:noAutofit/>
          </a:bodyPr>
          <a:lstStyle/>
          <a:p>
            <a:pPr marL="444500" lvl="2" indent="-176213">
              <a:buNone/>
            </a:pPr>
            <a:r>
              <a:rPr lang="de-DE" b="1" dirty="0" err="1" smtClean="0"/>
              <a:t>Advanced</a:t>
            </a:r>
            <a:r>
              <a:rPr lang="de-DE" b="1" dirty="0" smtClean="0"/>
              <a:t> </a:t>
            </a:r>
            <a:r>
              <a:rPr lang="de-DE" b="1" dirty="0"/>
              <a:t>Demonstrator (HI-Mainz </a:t>
            </a:r>
            <a:r>
              <a:rPr lang="de-DE" b="1" dirty="0" err="1"/>
              <a:t>activities</a:t>
            </a:r>
            <a:r>
              <a:rPr lang="de-DE" b="1" dirty="0"/>
              <a:t>)</a:t>
            </a:r>
          </a:p>
          <a:p>
            <a:pPr marL="444500" lvl="2" indent="-176213"/>
            <a:r>
              <a:rPr lang="de-DE" sz="1600" dirty="0"/>
              <a:t>CH-</a:t>
            </a:r>
            <a:r>
              <a:rPr lang="de-DE" sz="1600" dirty="0" err="1"/>
              <a:t>cavities</a:t>
            </a:r>
            <a:r>
              <a:rPr lang="de-DE" sz="1600" dirty="0"/>
              <a:t> (CH1&amp;2) at RI </a:t>
            </a:r>
            <a:r>
              <a:rPr lang="de-DE" sz="1600" dirty="0" err="1"/>
              <a:t>for</a:t>
            </a:r>
            <a:r>
              <a:rPr lang="de-DE" sz="1600" dirty="0"/>
              <a:t> final </a:t>
            </a:r>
            <a:r>
              <a:rPr lang="de-DE" sz="1600" dirty="0" err="1"/>
              <a:t>preparation</a:t>
            </a:r>
            <a:endParaRPr lang="de-DE" sz="1600" dirty="0"/>
          </a:p>
          <a:p>
            <a:pPr marL="730250" lvl="3" indent="-285750">
              <a:buFont typeface="Symbol" panose="05050102010706020507" pitchFamily="18" charset="2"/>
              <a:buChar char="-"/>
            </a:pPr>
            <a:r>
              <a:rPr lang="de-DE" sz="1600" dirty="0"/>
              <a:t>CH1 </a:t>
            </a:r>
            <a:r>
              <a:rPr lang="de-DE" sz="1600" dirty="0" err="1"/>
              <a:t>delivered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Mainz, </a:t>
            </a:r>
            <a:r>
              <a:rPr lang="de-DE" sz="1600" dirty="0" err="1" smtClean="0"/>
              <a:t>first</a:t>
            </a:r>
            <a:r>
              <a:rPr lang="de-DE" sz="1600" dirty="0" smtClean="0"/>
              <a:t> </a:t>
            </a:r>
            <a:r>
              <a:rPr lang="de-DE" sz="1600" dirty="0"/>
              <a:t>RF-test @HI-Mainz </a:t>
            </a:r>
            <a:r>
              <a:rPr lang="de-DE" sz="1600" dirty="0" smtClean="0"/>
              <a:t>in </a:t>
            </a:r>
            <a:r>
              <a:rPr lang="de-DE" sz="1600" dirty="0" err="1"/>
              <a:t>the</a:t>
            </a:r>
            <a:r>
              <a:rPr lang="de-DE" sz="1600" dirty="0"/>
              <a:t> horizontal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dirty="0" err="1"/>
              <a:t>cryostat</a:t>
            </a:r>
            <a:r>
              <a:rPr lang="de-DE" sz="1600" dirty="0"/>
              <a:t> </a:t>
            </a:r>
            <a:r>
              <a:rPr lang="de-DE" sz="1600" dirty="0" err="1" smtClean="0"/>
              <a:t>asap</a:t>
            </a:r>
            <a:endParaRPr lang="de-DE" sz="1600" dirty="0" smtClean="0"/>
          </a:p>
          <a:p>
            <a:pPr marL="730250" lvl="3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CH2 </a:t>
            </a:r>
            <a:r>
              <a:rPr lang="de-DE" sz="1600" dirty="0" err="1"/>
              <a:t>delivered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smtClean="0"/>
              <a:t>Frankfurt, </a:t>
            </a:r>
            <a:r>
              <a:rPr lang="de-DE" sz="1600" dirty="0" err="1" smtClean="0"/>
              <a:t>Rf-testing</a:t>
            </a:r>
            <a:r>
              <a:rPr lang="de-DE" sz="1600" dirty="0" smtClean="0"/>
              <a:t> </a:t>
            </a:r>
            <a:r>
              <a:rPr lang="de-DE" sz="1600" dirty="0"/>
              <a:t>@ GUF </a:t>
            </a:r>
            <a:r>
              <a:rPr lang="de-DE" sz="1600" dirty="0" smtClean="0"/>
              <a:t>in a </a:t>
            </a:r>
            <a:r>
              <a:rPr lang="de-DE" sz="1600" dirty="0" err="1"/>
              <a:t>vertical</a:t>
            </a:r>
            <a:r>
              <a:rPr lang="de-DE" sz="1600" dirty="0"/>
              <a:t> </a:t>
            </a:r>
            <a:r>
              <a:rPr lang="de-DE" sz="1600" dirty="0" err="1"/>
              <a:t>cryostat</a:t>
            </a:r>
            <a:r>
              <a:rPr lang="de-DE" sz="1600" dirty="0"/>
              <a:t> </a:t>
            </a:r>
            <a:r>
              <a:rPr lang="de-DE" sz="1600" dirty="0" err="1" smtClean="0"/>
              <a:t>asap</a:t>
            </a:r>
            <a:endParaRPr lang="de-DE" sz="1600" dirty="0" smtClean="0"/>
          </a:p>
          <a:p>
            <a:pPr marL="1187450" lvl="4" indent="-285750">
              <a:buFont typeface="Symbol" panose="05050102010706020507" pitchFamily="18" charset="2"/>
              <a:buChar char="-"/>
            </a:pPr>
            <a:r>
              <a:rPr lang="en-US" sz="1600" b="1" dirty="0" smtClean="0">
                <a:solidFill>
                  <a:srgbClr val="FF0000"/>
                </a:solidFill>
              </a:rPr>
              <a:t>Further testing not possible due to missing Oxygen sensor!</a:t>
            </a:r>
            <a:endParaRPr lang="de-DE" sz="1600" b="1" dirty="0">
              <a:solidFill>
                <a:srgbClr val="FF0000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444500" lvl="2" indent="-176213">
              <a:buNone/>
            </a:pPr>
            <a:r>
              <a:rPr lang="de-DE" b="1" dirty="0"/>
              <a:t>HI-Mainz Lab-</a:t>
            </a:r>
            <a:r>
              <a:rPr lang="de-DE" b="1" dirty="0" err="1"/>
              <a:t>activities</a:t>
            </a:r>
            <a:endParaRPr lang="de-DE" b="1" dirty="0"/>
          </a:p>
          <a:p>
            <a:pPr marL="444500" lvl="2" indent="-176213"/>
            <a:r>
              <a:rPr lang="de-DE" sz="1600" dirty="0" err="1"/>
              <a:t>preparation</a:t>
            </a:r>
            <a:r>
              <a:rPr lang="de-DE" sz="1600" dirty="0"/>
              <a:t> of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dirty="0" err="1" smtClean="0"/>
              <a:t>cryostat</a:t>
            </a:r>
            <a:r>
              <a:rPr lang="de-DE" sz="1600" dirty="0" smtClean="0"/>
              <a:t> </a:t>
            </a:r>
            <a:r>
              <a:rPr lang="de-DE" sz="1600" b="1" dirty="0" smtClean="0">
                <a:solidFill>
                  <a:srgbClr val="00B050"/>
                </a:solidFill>
              </a:rPr>
              <a:t>o.k.</a:t>
            </a:r>
            <a:endParaRPr lang="de-DE" sz="1600" b="1" dirty="0">
              <a:solidFill>
                <a:srgbClr val="00B050"/>
              </a:solidFill>
            </a:endParaRPr>
          </a:p>
          <a:p>
            <a:pPr marL="444500" lvl="2" indent="-176213"/>
            <a:r>
              <a:rPr lang="de-DE" sz="1600" dirty="0" err="1"/>
              <a:t>set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of </a:t>
            </a:r>
            <a:r>
              <a:rPr lang="de-DE" sz="1600" dirty="0" err="1"/>
              <a:t>cryo</a:t>
            </a:r>
            <a:r>
              <a:rPr lang="de-DE" sz="1600" dirty="0"/>
              <a:t>, </a:t>
            </a:r>
            <a:r>
              <a:rPr lang="de-DE" sz="1600" dirty="0" err="1"/>
              <a:t>rf</a:t>
            </a:r>
            <a:r>
              <a:rPr lang="de-DE" sz="1600" dirty="0"/>
              <a:t>, </a:t>
            </a:r>
            <a:r>
              <a:rPr lang="de-DE" sz="1600" dirty="0" err="1" smtClean="0"/>
              <a:t>controls-infratsructure</a:t>
            </a:r>
            <a:r>
              <a:rPr lang="de-DE" sz="1600" b="1" dirty="0">
                <a:solidFill>
                  <a:srgbClr val="00B050"/>
                </a:solidFill>
              </a:rPr>
              <a:t> o.k.</a:t>
            </a:r>
            <a:endParaRPr lang="de-DE" sz="1600" dirty="0"/>
          </a:p>
          <a:p>
            <a:pPr marL="444500" lvl="2" indent="-176213"/>
            <a:r>
              <a:rPr lang="de-DE" sz="1600" dirty="0" err="1"/>
              <a:t>preparation</a:t>
            </a:r>
            <a:r>
              <a:rPr lang="de-DE" sz="1600" dirty="0"/>
              <a:t> of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dirty="0" smtClean="0"/>
              <a:t>cave</a:t>
            </a:r>
            <a:r>
              <a:rPr lang="de-DE" sz="1600" b="1" dirty="0">
                <a:solidFill>
                  <a:srgbClr val="00B050"/>
                </a:solidFill>
              </a:rPr>
              <a:t> o.k</a:t>
            </a:r>
            <a:r>
              <a:rPr lang="de-DE" sz="1600" b="1" dirty="0" smtClean="0">
                <a:solidFill>
                  <a:srgbClr val="00B050"/>
                </a:solidFill>
              </a:rPr>
              <a:t>.</a:t>
            </a:r>
            <a:endParaRPr lang="de-DE" sz="160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" y="2300537"/>
            <a:ext cx="4851243" cy="156221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910" y="2520461"/>
            <a:ext cx="2396076" cy="22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685" y="111865"/>
            <a:ext cx="1728450" cy="22837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841267" y="1042859"/>
            <a:ext cx="105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CH1-Test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95" y="3862754"/>
            <a:ext cx="4803639" cy="299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426314" y="3176459"/>
            <a:ext cx="105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HIM/Lab.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9729909" y="5258149"/>
            <a:ext cx="2333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First </a:t>
            </a:r>
            <a:r>
              <a:rPr lang="de-DE" b="1" dirty="0" err="1">
                <a:solidFill>
                  <a:srgbClr val="00B050"/>
                </a:solidFill>
              </a:rPr>
              <a:t>c</a:t>
            </a:r>
            <a:r>
              <a:rPr lang="de-DE" b="1" dirty="0" err="1" smtClean="0">
                <a:solidFill>
                  <a:srgbClr val="00B050"/>
                </a:solidFill>
              </a:rPr>
              <a:t>avity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test</a:t>
            </a:r>
            <a:r>
              <a:rPr lang="de-DE" b="1" dirty="0" smtClean="0">
                <a:solidFill>
                  <a:srgbClr val="00B050"/>
                </a:solidFill>
              </a:rPr>
              <a:t> at horizontal </a:t>
            </a:r>
            <a:r>
              <a:rPr lang="de-DE" b="1" dirty="0" err="1" smtClean="0">
                <a:solidFill>
                  <a:srgbClr val="00B050"/>
                </a:solidFill>
              </a:rPr>
              <a:t>cryostat</a:t>
            </a:r>
            <a:endParaRPr lang="de-DE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(Mainz, December 19</a:t>
            </a:r>
            <a:r>
              <a:rPr lang="de-DE" b="1" dirty="0" smtClean="0">
                <a:solidFill>
                  <a:srgbClr val="00B050"/>
                </a:solidFill>
              </a:rPr>
              <a:t>)</a:t>
            </a:r>
            <a:endParaRPr lang="de-D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543" y="143128"/>
            <a:ext cx="11937791" cy="6483223"/>
          </a:xfrm>
        </p:spPr>
        <p:txBody>
          <a:bodyPr>
            <a:noAutofit/>
          </a:bodyPr>
          <a:lstStyle/>
          <a:p>
            <a:pPr marL="444500" lvl="2" indent="-176213">
              <a:buNone/>
            </a:pPr>
            <a:r>
              <a:rPr lang="de-DE" b="1" dirty="0" err="1"/>
              <a:t>Preparation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Advanced</a:t>
            </a:r>
            <a:r>
              <a:rPr lang="de-DE" b="1" dirty="0"/>
              <a:t> Demonstrator cave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its</a:t>
            </a:r>
            <a:r>
              <a:rPr lang="de-DE" b="1" dirty="0"/>
              <a:t> </a:t>
            </a:r>
            <a:r>
              <a:rPr lang="de-DE" b="1" dirty="0" err="1" smtClean="0"/>
              <a:t>infrastructure</a:t>
            </a:r>
            <a:endParaRPr lang="de-DE" b="1" dirty="0"/>
          </a:p>
          <a:p>
            <a:pPr marL="444500" lvl="2" indent="-176213"/>
            <a:r>
              <a:rPr lang="de-DE" sz="1600" dirty="0" err="1"/>
              <a:t>setup</a:t>
            </a:r>
            <a:r>
              <a:rPr lang="de-DE" sz="1600" dirty="0"/>
              <a:t> of </a:t>
            </a:r>
            <a:r>
              <a:rPr lang="de-DE" sz="1600" dirty="0" err="1"/>
              <a:t>bunker</a:t>
            </a:r>
            <a:r>
              <a:rPr lang="de-DE" sz="1600" dirty="0"/>
              <a:t> </a:t>
            </a:r>
            <a:r>
              <a:rPr lang="de-DE" sz="1600" dirty="0" err="1" smtClean="0"/>
              <a:t>accomplished</a:t>
            </a:r>
            <a:r>
              <a:rPr lang="de-DE" sz="1600" dirty="0" smtClean="0"/>
              <a:t> =&gt; </a:t>
            </a:r>
            <a:r>
              <a:rPr lang="de-DE" sz="1600" dirty="0" err="1" smtClean="0"/>
              <a:t>setup</a:t>
            </a:r>
            <a:r>
              <a:rPr lang="de-DE" sz="1600" dirty="0" smtClean="0"/>
              <a:t> of </a:t>
            </a:r>
            <a:r>
              <a:rPr lang="de-DE" sz="1600" dirty="0" err="1" smtClean="0"/>
              <a:t>infrastructure</a:t>
            </a:r>
            <a:r>
              <a:rPr lang="de-DE" sz="1600" dirty="0" smtClean="0"/>
              <a:t> </a:t>
            </a:r>
            <a:r>
              <a:rPr lang="de-DE" sz="1600" dirty="0" smtClean="0"/>
              <a:t>=&gt; </a:t>
            </a:r>
            <a:r>
              <a:rPr lang="de-DE" sz="1600" dirty="0" err="1" smtClean="0"/>
              <a:t>setup</a:t>
            </a:r>
            <a:r>
              <a:rPr lang="de-DE" sz="1600" dirty="0" smtClean="0"/>
              <a:t> of </a:t>
            </a:r>
            <a:r>
              <a:rPr lang="de-DE" sz="1600" dirty="0" err="1" smtClean="0"/>
              <a:t>beamline</a:t>
            </a:r>
            <a:r>
              <a:rPr lang="de-DE" sz="1600" dirty="0" smtClean="0"/>
              <a:t> </a:t>
            </a:r>
            <a:endParaRPr lang="de-DE" sz="1600" dirty="0" smtClean="0"/>
          </a:p>
          <a:p>
            <a:pPr marL="444500" lvl="2" indent="-176213"/>
            <a:endParaRPr lang="de-DE" sz="1600" dirty="0"/>
          </a:p>
          <a:p>
            <a:pPr marL="444500" lvl="2" indent="-176213"/>
            <a:endParaRPr lang="de-DE" sz="1600" dirty="0" smtClean="0"/>
          </a:p>
          <a:p>
            <a:pPr marL="444500" lvl="2" indent="-176213"/>
            <a:endParaRPr lang="de-DE" sz="1600" dirty="0"/>
          </a:p>
          <a:p>
            <a:pPr marL="444500" lvl="2" indent="-176213"/>
            <a:endParaRPr lang="de-DE" sz="1600" dirty="0" smtClean="0"/>
          </a:p>
          <a:p>
            <a:pPr marL="444500" lvl="2" indent="-176213"/>
            <a:endParaRPr lang="de-DE" sz="1600" dirty="0"/>
          </a:p>
          <a:p>
            <a:pPr marL="444500" lvl="2" indent="-176213"/>
            <a:endParaRPr lang="de-DE" sz="1600" dirty="0" smtClean="0"/>
          </a:p>
          <a:p>
            <a:pPr marL="268287" lvl="2" indent="0">
              <a:buNone/>
            </a:pPr>
            <a:r>
              <a:rPr lang="de-DE" sz="1600" dirty="0" err="1" smtClean="0"/>
              <a:t>dismantling</a:t>
            </a:r>
            <a:r>
              <a:rPr lang="de-DE" sz="1600" dirty="0" smtClean="0"/>
              <a:t> </a:t>
            </a:r>
            <a:r>
              <a:rPr lang="de-DE" sz="1600" dirty="0"/>
              <a:t>of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 smtClean="0"/>
              <a:t>scaffolding</a:t>
            </a:r>
            <a:r>
              <a:rPr lang="de-DE" sz="1600" dirty="0" smtClean="0"/>
              <a:t> =&gt; </a:t>
            </a:r>
            <a:r>
              <a:rPr lang="de-DE" sz="1600" dirty="0" err="1" smtClean="0"/>
              <a:t>cleaning</a:t>
            </a:r>
            <a:r>
              <a:rPr lang="de-DE" sz="1600" dirty="0" smtClean="0"/>
              <a:t> SH1 (G. Gruber)</a:t>
            </a:r>
            <a:endParaRPr lang="de-DE" sz="1600" dirty="0"/>
          </a:p>
          <a:p>
            <a:pPr marL="268287" lvl="2" indent="0">
              <a:buNone/>
            </a:pPr>
            <a:endParaRPr lang="de-DE" sz="1600" dirty="0" smtClean="0"/>
          </a:p>
          <a:p>
            <a:pPr marL="268287" lvl="2" indent="0">
              <a:buNone/>
            </a:pPr>
            <a:r>
              <a:rPr lang="de-DE" sz="1600" dirty="0" err="1" smtClean="0"/>
              <a:t>set</a:t>
            </a:r>
            <a:r>
              <a:rPr lang="de-DE" sz="1600" dirty="0" smtClean="0"/>
              <a:t> </a:t>
            </a:r>
            <a:r>
              <a:rPr lang="de-DE" sz="1600" dirty="0" err="1"/>
              <a:t>up</a:t>
            </a:r>
            <a:r>
              <a:rPr lang="de-DE" sz="1600" dirty="0"/>
              <a:t> of </a:t>
            </a:r>
            <a:r>
              <a:rPr lang="de-DE" sz="1600" dirty="0" err="1"/>
              <a:t>cryo</a:t>
            </a:r>
            <a:r>
              <a:rPr lang="de-DE" sz="1600" dirty="0"/>
              <a:t> </a:t>
            </a:r>
            <a:r>
              <a:rPr lang="de-DE" sz="1600" dirty="0" err="1"/>
              <a:t>transfer</a:t>
            </a:r>
            <a:r>
              <a:rPr lang="de-DE" sz="1600" dirty="0"/>
              <a:t> </a:t>
            </a:r>
            <a:r>
              <a:rPr lang="de-DE" sz="1600" dirty="0" err="1"/>
              <a:t>line</a:t>
            </a:r>
            <a:r>
              <a:rPr lang="de-DE" sz="1600" dirty="0"/>
              <a:t>, incl. all </a:t>
            </a:r>
            <a:r>
              <a:rPr lang="de-DE" sz="1600" dirty="0" err="1"/>
              <a:t>distr</a:t>
            </a:r>
            <a:r>
              <a:rPr lang="de-DE" sz="1600" dirty="0"/>
              <a:t>. </a:t>
            </a:r>
            <a:r>
              <a:rPr lang="de-DE" sz="1600" dirty="0" err="1"/>
              <a:t>boxes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 smtClean="0"/>
              <a:t>controls</a:t>
            </a:r>
            <a:r>
              <a:rPr lang="de-DE" sz="1600" dirty="0" smtClean="0"/>
              <a:t> – </a:t>
            </a:r>
            <a:r>
              <a:rPr lang="de-DE" sz="1600" dirty="0" err="1" smtClean="0"/>
              <a:t>Restart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activities</a:t>
            </a:r>
            <a:r>
              <a:rPr lang="de-DE" sz="1600" dirty="0" smtClean="0"/>
              <a:t> – </a:t>
            </a:r>
            <a:r>
              <a:rPr lang="de-DE" sz="1600" dirty="0" err="1" smtClean="0"/>
              <a:t>weld</a:t>
            </a:r>
            <a:r>
              <a:rPr lang="de-DE" sz="1600" dirty="0" smtClean="0"/>
              <a:t> </a:t>
            </a:r>
            <a:r>
              <a:rPr lang="de-DE" sz="1600" dirty="0" err="1" smtClean="0"/>
              <a:t>inspection</a:t>
            </a:r>
            <a:r>
              <a:rPr lang="de-DE" sz="1600" dirty="0" smtClean="0"/>
              <a:t> (X-Ray) </a:t>
            </a:r>
            <a:r>
              <a:rPr lang="de-DE" sz="1600" dirty="0" err="1" smtClean="0"/>
              <a:t>accomplished</a:t>
            </a:r>
            <a:endParaRPr lang="de-DE" sz="1600" dirty="0"/>
          </a:p>
          <a:p>
            <a:pPr marL="444500" lvl="2" indent="-176213"/>
            <a:endParaRPr lang="de-DE" sz="1400" dirty="0" smtClean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marL="914400" lvl="2" indent="0">
              <a:buNone/>
            </a:pPr>
            <a:endParaRPr lang="de-DE" sz="1400" dirty="0" smtClean="0"/>
          </a:p>
          <a:p>
            <a:pPr marL="444500" lvl="2" indent="-176213"/>
            <a:r>
              <a:rPr lang="de-DE" sz="1400" dirty="0" err="1" smtClean="0"/>
              <a:t>Ordering</a:t>
            </a:r>
            <a:endParaRPr lang="de-DE" sz="1400" dirty="0" smtClean="0"/>
          </a:p>
          <a:p>
            <a:pPr marL="901700" lvl="3" indent="-176213"/>
            <a:r>
              <a:rPr lang="de-DE" sz="1200" dirty="0" smtClean="0"/>
              <a:t>4 RF-</a:t>
            </a:r>
            <a:r>
              <a:rPr lang="de-DE" sz="1200" dirty="0" err="1" smtClean="0"/>
              <a:t>amplifiers</a:t>
            </a:r>
            <a:r>
              <a:rPr lang="de-DE" sz="1200" dirty="0" smtClean="0"/>
              <a:t> (</a:t>
            </a:r>
            <a:r>
              <a:rPr lang="de-DE" sz="1200" dirty="0" smtClean="0">
                <a:solidFill>
                  <a:srgbClr val="00B050"/>
                </a:solidFill>
              </a:rPr>
              <a:t>o.k.</a:t>
            </a:r>
            <a:r>
              <a:rPr lang="de-DE" sz="1200" dirty="0" smtClean="0"/>
              <a:t>)</a:t>
            </a:r>
          </a:p>
          <a:p>
            <a:pPr marL="901700" lvl="3" indent="-176213"/>
            <a:r>
              <a:rPr lang="de-DE" sz="1200" dirty="0" smtClean="0"/>
              <a:t>2 </a:t>
            </a:r>
            <a:r>
              <a:rPr lang="de-DE" sz="1200" dirty="0" err="1" smtClean="0"/>
              <a:t>sc</a:t>
            </a:r>
            <a:r>
              <a:rPr lang="de-DE" sz="1200" dirty="0" smtClean="0"/>
              <a:t> </a:t>
            </a:r>
            <a:r>
              <a:rPr lang="de-DE" sz="1200" dirty="0" err="1" smtClean="0"/>
              <a:t>solenoids</a:t>
            </a:r>
            <a:r>
              <a:rPr lang="de-DE" sz="1200" dirty="0" smtClean="0"/>
              <a:t> </a:t>
            </a:r>
            <a:r>
              <a:rPr lang="de-DE" sz="1200" dirty="0" smtClean="0">
                <a:solidFill>
                  <a:srgbClr val="00B050"/>
                </a:solidFill>
              </a:rPr>
              <a:t>(</a:t>
            </a:r>
            <a:r>
              <a:rPr lang="de-DE" sz="1200" dirty="0" err="1" smtClean="0">
                <a:solidFill>
                  <a:srgbClr val="00B050"/>
                </a:solidFill>
              </a:rPr>
              <a:t>delivery</a:t>
            </a:r>
            <a:r>
              <a:rPr lang="de-DE" sz="1200" dirty="0" smtClean="0">
                <a:solidFill>
                  <a:srgbClr val="00B050"/>
                </a:solidFill>
              </a:rPr>
              <a:t>: Q2/2020)</a:t>
            </a:r>
            <a:endParaRPr lang="de-DE" sz="1200" dirty="0" smtClean="0">
              <a:solidFill>
                <a:srgbClr val="00B050"/>
              </a:solidFill>
            </a:endParaRPr>
          </a:p>
          <a:p>
            <a:pPr marL="901700" lvl="3" indent="-176213"/>
            <a:r>
              <a:rPr lang="de-DE" sz="1200" dirty="0" err="1" smtClean="0"/>
              <a:t>cryostat</a:t>
            </a:r>
            <a:r>
              <a:rPr lang="de-DE" sz="1200" dirty="0" smtClean="0"/>
              <a:t> </a:t>
            </a:r>
            <a:r>
              <a:rPr lang="de-DE" sz="1200" dirty="0" smtClean="0">
                <a:solidFill>
                  <a:srgbClr val="00B050"/>
                </a:solidFill>
              </a:rPr>
              <a:t>I (</a:t>
            </a:r>
            <a:r>
              <a:rPr lang="de-DE" sz="1200" dirty="0" err="1" smtClean="0">
                <a:solidFill>
                  <a:srgbClr val="00B050"/>
                </a:solidFill>
              </a:rPr>
              <a:t>delivery</a:t>
            </a:r>
            <a:r>
              <a:rPr lang="de-DE" sz="1200" dirty="0" smtClean="0">
                <a:solidFill>
                  <a:srgbClr val="00B050"/>
                </a:solidFill>
              </a:rPr>
              <a:t>: Q2/2020)</a:t>
            </a:r>
          </a:p>
          <a:p>
            <a:pPr marL="901700" lvl="3" indent="-176213"/>
            <a:r>
              <a:rPr lang="de-DE" sz="1200" dirty="0" err="1"/>
              <a:t>cryostat</a:t>
            </a:r>
            <a:r>
              <a:rPr lang="de-DE" sz="1200" dirty="0"/>
              <a:t> </a:t>
            </a:r>
            <a:r>
              <a:rPr lang="de-DE" sz="1200" dirty="0" smtClean="0"/>
              <a:t>II </a:t>
            </a:r>
            <a:r>
              <a:rPr lang="de-DE" sz="1200" dirty="0"/>
              <a:t>(</a:t>
            </a:r>
            <a:r>
              <a:rPr lang="de-DE" sz="1200" dirty="0">
                <a:solidFill>
                  <a:srgbClr val="00B050"/>
                </a:solidFill>
              </a:rPr>
              <a:t>o.k</a:t>
            </a:r>
            <a:r>
              <a:rPr lang="de-DE" sz="1200" dirty="0" smtClean="0">
                <a:solidFill>
                  <a:srgbClr val="00B050"/>
                </a:solidFill>
              </a:rPr>
              <a:t>.</a:t>
            </a:r>
            <a:r>
              <a:rPr lang="de-DE" sz="1200" dirty="0" smtClean="0"/>
              <a:t>)</a:t>
            </a:r>
            <a:endParaRPr lang="de-DE" sz="1200" dirty="0" smtClean="0"/>
          </a:p>
          <a:p>
            <a:pPr marL="725487" lvl="3" indent="0">
              <a:buNone/>
            </a:pPr>
            <a:endParaRPr lang="de-DE" sz="1200" dirty="0"/>
          </a:p>
          <a:p>
            <a:pPr marL="444500" lvl="2" indent="-176213"/>
            <a:endParaRPr lang="de-DE" sz="1200" dirty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marL="914400" lvl="2" indent="0">
              <a:buNone/>
            </a:pP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5" y="785009"/>
            <a:ext cx="3524181" cy="16703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5" y="3382567"/>
            <a:ext cx="2446960" cy="18352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98" y="3391126"/>
            <a:ext cx="2435547" cy="18266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28" y="3395867"/>
            <a:ext cx="2454940" cy="184120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96" y="3395243"/>
            <a:ext cx="2467584" cy="185068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130684" y="5632160"/>
            <a:ext cx="748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lvl="3" indent="-176213">
              <a:buFont typeface="Arial" panose="020B0604020202020204" pitchFamily="34" charset="0"/>
              <a:buChar char="•"/>
            </a:pPr>
            <a:r>
              <a:rPr lang="de-DE" sz="1200" dirty="0"/>
              <a:t>(ultrapure) Niobium </a:t>
            </a:r>
            <a:r>
              <a:rPr lang="de-DE" sz="1200" dirty="0" err="1"/>
              <a:t>delivered</a:t>
            </a:r>
            <a:r>
              <a:rPr lang="de-DE" sz="1200" dirty="0"/>
              <a:t> (SAT, </a:t>
            </a:r>
            <a:r>
              <a:rPr lang="de-DE" sz="1200" dirty="0" err="1"/>
              <a:t>qualification</a:t>
            </a:r>
            <a:r>
              <a:rPr lang="de-DE" sz="1200" dirty="0"/>
              <a:t> at DESY </a:t>
            </a:r>
            <a:r>
              <a:rPr lang="de-DE" sz="1200" dirty="0" err="1"/>
              <a:t>this</a:t>
            </a:r>
            <a:r>
              <a:rPr lang="de-DE" sz="1200" dirty="0"/>
              <a:t> </a:t>
            </a:r>
            <a:r>
              <a:rPr lang="de-DE" sz="1200" dirty="0" err="1" smtClean="0"/>
              <a:t>week</a:t>
            </a:r>
            <a:r>
              <a:rPr lang="de-DE" sz="1200" dirty="0" smtClean="0"/>
              <a:t>)</a:t>
            </a:r>
          </a:p>
          <a:p>
            <a:pPr marL="901700" lvl="3" indent="-176213">
              <a:buFont typeface="Arial" panose="020B0604020202020204" pitchFamily="34" charset="0"/>
              <a:buChar char="•"/>
            </a:pPr>
            <a:r>
              <a:rPr lang="de-DE" sz="1200" dirty="0" smtClean="0"/>
              <a:t>2 </a:t>
            </a:r>
            <a:r>
              <a:rPr lang="de-DE" sz="1200" dirty="0" err="1"/>
              <a:t>sc</a:t>
            </a:r>
            <a:r>
              <a:rPr lang="de-DE" sz="1200" dirty="0"/>
              <a:t> </a:t>
            </a:r>
            <a:r>
              <a:rPr lang="de-DE" sz="1200" dirty="0" err="1"/>
              <a:t>rebunchers</a:t>
            </a:r>
            <a:r>
              <a:rPr lang="de-DE" sz="1200" dirty="0"/>
              <a:t> (</a:t>
            </a:r>
            <a:r>
              <a:rPr lang="de-DE" sz="1200" dirty="0">
                <a:solidFill>
                  <a:srgbClr val="00B050"/>
                </a:solidFill>
              </a:rPr>
              <a:t>o.k</a:t>
            </a:r>
            <a:r>
              <a:rPr lang="de-DE" sz="1200" dirty="0" smtClean="0">
                <a:solidFill>
                  <a:srgbClr val="00B050"/>
                </a:solidFill>
              </a:rPr>
              <a:t>.</a:t>
            </a:r>
            <a:r>
              <a:rPr lang="de-DE" sz="1200" dirty="0" smtClean="0"/>
              <a:t>)</a:t>
            </a:r>
          </a:p>
          <a:p>
            <a:pPr marL="901700" lvl="3" indent="-176213">
              <a:buFont typeface="Arial" panose="020B0604020202020204" pitchFamily="34" charset="0"/>
              <a:buChar char="•"/>
            </a:pPr>
            <a:r>
              <a:rPr lang="de-DE" sz="1200" dirty="0" smtClean="0"/>
              <a:t>2 </a:t>
            </a:r>
            <a:r>
              <a:rPr lang="de-DE" sz="1200" dirty="0" err="1" smtClean="0"/>
              <a:t>sc</a:t>
            </a:r>
            <a:r>
              <a:rPr lang="de-DE" sz="1200" dirty="0" smtClean="0"/>
              <a:t> </a:t>
            </a:r>
            <a:r>
              <a:rPr lang="de-DE" sz="1200" dirty="0"/>
              <a:t>CH </a:t>
            </a:r>
            <a:r>
              <a:rPr lang="de-DE" sz="1200" dirty="0" err="1"/>
              <a:t>cavities</a:t>
            </a:r>
            <a:r>
              <a:rPr lang="de-DE" sz="1200" dirty="0"/>
              <a:t> </a:t>
            </a:r>
            <a:r>
              <a:rPr lang="de-DE" sz="1200" dirty="0">
                <a:solidFill>
                  <a:srgbClr val="00B050"/>
                </a:solidFill>
              </a:rPr>
              <a:t>(CH1 FAT, SAT o.k</a:t>
            </a:r>
            <a:r>
              <a:rPr lang="de-DE" sz="1200" dirty="0" smtClean="0">
                <a:solidFill>
                  <a:srgbClr val="00B050"/>
                </a:solidFill>
              </a:rPr>
              <a:t>.)</a:t>
            </a:r>
          </a:p>
          <a:p>
            <a:pPr marL="901700" lvl="3" indent="-176213">
              <a:buFont typeface="Arial" panose="020B0604020202020204" pitchFamily="34" charset="0"/>
              <a:buChar char="•"/>
            </a:pPr>
            <a:r>
              <a:rPr lang="de-DE" sz="1200" dirty="0" err="1" smtClean="0"/>
              <a:t>cryo</a:t>
            </a:r>
            <a:r>
              <a:rPr lang="de-DE" sz="1200" dirty="0" smtClean="0"/>
              <a:t>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/>
              <a:t>controls</a:t>
            </a:r>
            <a:r>
              <a:rPr lang="de-DE" sz="1200" dirty="0"/>
              <a:t> (</a:t>
            </a:r>
            <a:r>
              <a:rPr lang="de-DE" sz="1200" dirty="0">
                <a:solidFill>
                  <a:srgbClr val="00B050"/>
                </a:solidFill>
              </a:rPr>
              <a:t>o.k</a:t>
            </a:r>
            <a:r>
              <a:rPr lang="de-DE" sz="1200" dirty="0" smtClean="0">
                <a:solidFill>
                  <a:srgbClr val="00B050"/>
                </a:solidFill>
              </a:rPr>
              <a:t>.</a:t>
            </a:r>
            <a:r>
              <a:rPr lang="de-DE" sz="1200" dirty="0" smtClean="0"/>
              <a:t>)</a:t>
            </a:r>
          </a:p>
          <a:p>
            <a:pPr marL="901700" lvl="3" indent="-176213">
              <a:buFont typeface="Arial" panose="020B0604020202020204" pitchFamily="34" charset="0"/>
              <a:buChar char="•"/>
            </a:pPr>
            <a:r>
              <a:rPr lang="de-DE" sz="1200" u="sng" dirty="0" smtClean="0"/>
              <a:t>2 </a:t>
            </a:r>
            <a:r>
              <a:rPr lang="de-DE" sz="1200" u="sng" dirty="0" err="1" smtClean="0"/>
              <a:t>Feschenko</a:t>
            </a:r>
            <a:r>
              <a:rPr lang="de-DE" sz="1200" u="sng" dirty="0" smtClean="0"/>
              <a:t> Monitors (cw-Linac + p-</a:t>
            </a:r>
            <a:r>
              <a:rPr lang="de-DE" sz="1200" u="sng" dirty="0" err="1" smtClean="0"/>
              <a:t>Linac</a:t>
            </a:r>
            <a:r>
              <a:rPr lang="de-DE" sz="1200" u="sng" dirty="0" smtClean="0"/>
              <a:t>) </a:t>
            </a:r>
            <a:r>
              <a:rPr lang="de-DE" sz="1200" u="sng" dirty="0" smtClean="0">
                <a:solidFill>
                  <a:srgbClr val="00B050"/>
                </a:solidFill>
              </a:rPr>
              <a:t>(</a:t>
            </a:r>
            <a:r>
              <a:rPr lang="de-DE" sz="1200" u="sng" dirty="0" err="1" smtClean="0">
                <a:solidFill>
                  <a:srgbClr val="00B050"/>
                </a:solidFill>
              </a:rPr>
              <a:t>delivery</a:t>
            </a:r>
            <a:r>
              <a:rPr lang="de-DE" sz="1200" u="sng" dirty="0" smtClean="0">
                <a:solidFill>
                  <a:srgbClr val="00B050"/>
                </a:solidFill>
              </a:rPr>
              <a:t>: </a:t>
            </a:r>
            <a:r>
              <a:rPr lang="de-DE" sz="1200" u="sng" dirty="0" err="1" smtClean="0">
                <a:solidFill>
                  <a:srgbClr val="00B050"/>
                </a:solidFill>
              </a:rPr>
              <a:t>autumn</a:t>
            </a:r>
            <a:r>
              <a:rPr lang="de-DE" sz="1200" u="sng" dirty="0" smtClean="0">
                <a:solidFill>
                  <a:srgbClr val="00B050"/>
                </a:solidFill>
              </a:rPr>
              <a:t> 2020, SAT at cw-Linac-transfer </a:t>
            </a:r>
            <a:r>
              <a:rPr lang="de-DE" sz="1200" u="sng" dirty="0" err="1" smtClean="0">
                <a:solidFill>
                  <a:srgbClr val="00B050"/>
                </a:solidFill>
              </a:rPr>
              <a:t>line</a:t>
            </a:r>
            <a:r>
              <a:rPr lang="de-DE" sz="1200" u="sng" dirty="0" smtClean="0">
                <a:solidFill>
                  <a:srgbClr val="00B050"/>
                </a:solidFill>
              </a:rPr>
              <a:t>)</a:t>
            </a:r>
            <a:endParaRPr lang="de-DE" sz="1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Benutzerdefiniert</PresentationFormat>
  <Paragraphs>52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</vt:lpstr>
      <vt:lpstr>cw-LINAC (14.12.2020)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Barth, Winfried Dr.</dc:creator>
  <cp:lastModifiedBy>Barth, Winfried Dr.</cp:lastModifiedBy>
  <cp:revision>64</cp:revision>
  <dcterms:created xsi:type="dcterms:W3CDTF">2019-10-07T09:45:35Z</dcterms:created>
  <dcterms:modified xsi:type="dcterms:W3CDTF">2020-01-13T16:34:19Z</dcterms:modified>
</cp:coreProperties>
</file>