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image33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934" r:id="rId4"/>
    <p:sldMasterId id="2147484137" r:id="rId5"/>
    <p:sldMasterId id="2147484355" r:id="rId6"/>
    <p:sldMasterId id="2147484367" r:id="rId7"/>
    <p:sldMasterId id="2147484404" r:id="rId8"/>
    <p:sldMasterId id="2147484416" r:id="rId9"/>
    <p:sldMasterId id="2147484428" r:id="rId10"/>
    <p:sldMasterId id="2147484441" r:id="rId11"/>
  </p:sldMasterIdLst>
  <p:notesMasterIdLst>
    <p:notesMasterId r:id="rId71"/>
  </p:notesMasterIdLst>
  <p:sldIdLst>
    <p:sldId id="871" r:id="rId12"/>
    <p:sldId id="872" r:id="rId13"/>
    <p:sldId id="873" r:id="rId14"/>
    <p:sldId id="809" r:id="rId15"/>
    <p:sldId id="848" r:id="rId16"/>
    <p:sldId id="810" r:id="rId17"/>
    <p:sldId id="811" r:id="rId18"/>
    <p:sldId id="854" r:id="rId19"/>
    <p:sldId id="869" r:id="rId20"/>
    <p:sldId id="855" r:id="rId21"/>
    <p:sldId id="856" r:id="rId22"/>
    <p:sldId id="857" r:id="rId23"/>
    <p:sldId id="858" r:id="rId24"/>
    <p:sldId id="817" r:id="rId25"/>
    <p:sldId id="738" r:id="rId26"/>
    <p:sldId id="823" r:id="rId27"/>
    <p:sldId id="716" r:id="rId28"/>
    <p:sldId id="733" r:id="rId29"/>
    <p:sldId id="847" r:id="rId30"/>
    <p:sldId id="725" r:id="rId31"/>
    <p:sldId id="860" r:id="rId32"/>
    <p:sldId id="842" r:id="rId33"/>
    <p:sldId id="742" r:id="rId34"/>
    <p:sldId id="743" r:id="rId35"/>
    <p:sldId id="763" r:id="rId36"/>
    <p:sldId id="745" r:id="rId37"/>
    <p:sldId id="841" r:id="rId38"/>
    <p:sldId id="875" r:id="rId39"/>
    <p:sldId id="876" r:id="rId40"/>
    <p:sldId id="877" r:id="rId41"/>
    <p:sldId id="781" r:id="rId42"/>
    <p:sldId id="805" r:id="rId43"/>
    <p:sldId id="795" r:id="rId44"/>
    <p:sldId id="796" r:id="rId45"/>
    <p:sldId id="801" r:id="rId46"/>
    <p:sldId id="800" r:id="rId47"/>
    <p:sldId id="834" r:id="rId48"/>
    <p:sldId id="865" r:id="rId49"/>
    <p:sldId id="866" r:id="rId50"/>
    <p:sldId id="835" r:id="rId51"/>
    <p:sldId id="863" r:id="rId52"/>
    <p:sldId id="824" r:id="rId53"/>
    <p:sldId id="826" r:id="rId54"/>
    <p:sldId id="874" r:id="rId55"/>
    <p:sldId id="825" r:id="rId56"/>
    <p:sldId id="867" r:id="rId57"/>
    <p:sldId id="827" r:id="rId58"/>
    <p:sldId id="843" r:id="rId59"/>
    <p:sldId id="803" r:id="rId60"/>
    <p:sldId id="808" r:id="rId61"/>
    <p:sldId id="853" r:id="rId62"/>
    <p:sldId id="868" r:id="rId63"/>
    <p:sldId id="821" r:id="rId64"/>
    <p:sldId id="822" r:id="rId65"/>
    <p:sldId id="829" r:id="rId66"/>
    <p:sldId id="879" r:id="rId67"/>
    <p:sldId id="878" r:id="rId68"/>
    <p:sldId id="870" r:id="rId69"/>
    <p:sldId id="862" r:id="rId7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699FF"/>
    <a:srgbClr val="336600"/>
    <a:srgbClr val="006600"/>
    <a:srgbClr val="666633"/>
    <a:srgbClr val="0033CC"/>
    <a:srgbClr val="155F2E"/>
    <a:srgbClr val="CC0066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75" autoAdjust="0"/>
  </p:normalViewPr>
  <p:slideViewPr>
    <p:cSldViewPr>
      <p:cViewPr varScale="1">
        <p:scale>
          <a:sx n="65" d="100"/>
          <a:sy n="65" d="100"/>
        </p:scale>
        <p:origin x="1360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5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8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37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9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9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308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9" indent="0">
              <a:buNone/>
              <a:defRPr sz="2000" b="1"/>
            </a:lvl2pPr>
            <a:lvl3pPr marL="913575" indent="0">
              <a:buNone/>
              <a:defRPr sz="1800" b="1"/>
            </a:lvl3pPr>
            <a:lvl4pPr marL="1370362" indent="0">
              <a:buNone/>
              <a:defRPr sz="1600" b="1"/>
            </a:lvl4pPr>
            <a:lvl5pPr marL="1827149" indent="0">
              <a:buNone/>
              <a:defRPr sz="1600" b="1"/>
            </a:lvl5pPr>
            <a:lvl6pPr marL="2283936" indent="0">
              <a:buNone/>
              <a:defRPr sz="1600" b="1"/>
            </a:lvl6pPr>
            <a:lvl7pPr marL="2740724" indent="0">
              <a:buNone/>
              <a:defRPr sz="1600" b="1"/>
            </a:lvl7pPr>
            <a:lvl8pPr marL="3197510" indent="0">
              <a:buNone/>
              <a:defRPr sz="1600" b="1"/>
            </a:lvl8pPr>
            <a:lvl9pPr marL="365429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376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7117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3681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9329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9" indent="0">
              <a:buNone/>
              <a:defRPr sz="2800"/>
            </a:lvl2pPr>
            <a:lvl3pPr marL="913575" indent="0">
              <a:buNone/>
              <a:defRPr sz="2400"/>
            </a:lvl3pPr>
            <a:lvl4pPr marL="1370362" indent="0">
              <a:buNone/>
              <a:defRPr sz="2000"/>
            </a:lvl4pPr>
            <a:lvl5pPr marL="1827149" indent="0">
              <a:buNone/>
              <a:defRPr sz="2000"/>
            </a:lvl5pPr>
            <a:lvl6pPr marL="2283936" indent="0">
              <a:buNone/>
              <a:defRPr sz="2000"/>
            </a:lvl6pPr>
            <a:lvl7pPr marL="2740724" indent="0">
              <a:buNone/>
              <a:defRPr sz="2000"/>
            </a:lvl7pPr>
            <a:lvl8pPr marL="3197510" indent="0">
              <a:buNone/>
              <a:defRPr sz="2000"/>
            </a:lvl8pPr>
            <a:lvl9pPr marL="365429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9" indent="0">
              <a:buNone/>
              <a:defRPr sz="1200"/>
            </a:lvl2pPr>
            <a:lvl3pPr marL="913575" indent="0">
              <a:buNone/>
              <a:defRPr sz="1000"/>
            </a:lvl3pPr>
            <a:lvl4pPr marL="1370362" indent="0">
              <a:buNone/>
              <a:defRPr sz="900"/>
            </a:lvl4pPr>
            <a:lvl5pPr marL="1827149" indent="0">
              <a:buNone/>
              <a:defRPr sz="900"/>
            </a:lvl5pPr>
            <a:lvl6pPr marL="2283936" indent="0">
              <a:buNone/>
              <a:defRPr sz="900"/>
            </a:lvl6pPr>
            <a:lvl7pPr marL="2740724" indent="0">
              <a:buNone/>
              <a:defRPr sz="900"/>
            </a:lvl7pPr>
            <a:lvl8pPr marL="3197510" indent="0">
              <a:buNone/>
              <a:defRPr sz="900"/>
            </a:lvl8pPr>
            <a:lvl9pPr marL="365429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0701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5177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8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8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8222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78" indent="0" algn="ctr">
              <a:buNone/>
              <a:defRPr/>
            </a:lvl2pPr>
            <a:lvl3pPr marL="913954" indent="0" algn="ctr">
              <a:buNone/>
              <a:defRPr/>
            </a:lvl3pPr>
            <a:lvl4pPr marL="1370930" indent="0" algn="ctr">
              <a:buNone/>
              <a:defRPr/>
            </a:lvl4pPr>
            <a:lvl5pPr marL="1827907" indent="0" algn="ctr">
              <a:buNone/>
              <a:defRPr/>
            </a:lvl5pPr>
            <a:lvl6pPr marL="2284884" indent="0" algn="ctr">
              <a:buNone/>
              <a:defRPr/>
            </a:lvl6pPr>
            <a:lvl7pPr marL="2741861" indent="0" algn="ctr">
              <a:buNone/>
              <a:defRPr/>
            </a:lvl7pPr>
            <a:lvl8pPr marL="3198838" indent="0" algn="ctr">
              <a:buNone/>
              <a:defRPr/>
            </a:lvl8pPr>
            <a:lvl9pPr marL="365581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43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0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78" indent="0">
              <a:buNone/>
              <a:defRPr sz="1800"/>
            </a:lvl2pPr>
            <a:lvl3pPr marL="913954" indent="0">
              <a:buNone/>
              <a:defRPr sz="1600"/>
            </a:lvl3pPr>
            <a:lvl4pPr marL="1370930" indent="0">
              <a:buNone/>
              <a:defRPr sz="1400"/>
            </a:lvl4pPr>
            <a:lvl5pPr marL="1827907" indent="0">
              <a:buNone/>
              <a:defRPr sz="1400"/>
            </a:lvl5pPr>
            <a:lvl6pPr marL="2284884" indent="0">
              <a:buNone/>
              <a:defRPr sz="1400"/>
            </a:lvl6pPr>
            <a:lvl7pPr marL="2741861" indent="0">
              <a:buNone/>
              <a:defRPr sz="1400"/>
            </a:lvl7pPr>
            <a:lvl8pPr marL="3198838" indent="0">
              <a:buNone/>
              <a:defRPr sz="1400"/>
            </a:lvl8pPr>
            <a:lvl9pPr marL="365581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006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8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8" indent="0">
              <a:buNone/>
              <a:defRPr sz="2000" b="1"/>
            </a:lvl2pPr>
            <a:lvl3pPr marL="913954" indent="0">
              <a:buNone/>
              <a:defRPr sz="1800" b="1"/>
            </a:lvl3pPr>
            <a:lvl4pPr marL="1370930" indent="0">
              <a:buNone/>
              <a:defRPr sz="1600" b="1"/>
            </a:lvl4pPr>
            <a:lvl5pPr marL="1827907" indent="0">
              <a:buNone/>
              <a:defRPr sz="1600" b="1"/>
            </a:lvl5pPr>
            <a:lvl6pPr marL="2284884" indent="0">
              <a:buNone/>
              <a:defRPr sz="1600" b="1"/>
            </a:lvl6pPr>
            <a:lvl7pPr marL="2741861" indent="0">
              <a:buNone/>
              <a:defRPr sz="1600" b="1"/>
            </a:lvl7pPr>
            <a:lvl8pPr marL="3198838" indent="0">
              <a:buNone/>
              <a:defRPr sz="1600" b="1"/>
            </a:lvl8pPr>
            <a:lvl9pPr marL="36558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254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840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715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447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8" indent="0">
              <a:buNone/>
              <a:defRPr sz="2800"/>
            </a:lvl2pPr>
            <a:lvl3pPr marL="913954" indent="0">
              <a:buNone/>
              <a:defRPr sz="2400"/>
            </a:lvl3pPr>
            <a:lvl4pPr marL="1370930" indent="0">
              <a:buNone/>
              <a:defRPr sz="2000"/>
            </a:lvl4pPr>
            <a:lvl5pPr marL="1827907" indent="0">
              <a:buNone/>
              <a:defRPr sz="2000"/>
            </a:lvl5pPr>
            <a:lvl6pPr marL="2284884" indent="0">
              <a:buNone/>
              <a:defRPr sz="2000"/>
            </a:lvl6pPr>
            <a:lvl7pPr marL="2741861" indent="0">
              <a:buNone/>
              <a:defRPr sz="2000"/>
            </a:lvl7pPr>
            <a:lvl8pPr marL="3198838" indent="0">
              <a:buNone/>
              <a:defRPr sz="2000"/>
            </a:lvl8pPr>
            <a:lvl9pPr marL="365581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78" indent="0">
              <a:buNone/>
              <a:defRPr sz="1200"/>
            </a:lvl2pPr>
            <a:lvl3pPr marL="913954" indent="0">
              <a:buNone/>
              <a:defRPr sz="1000"/>
            </a:lvl3pPr>
            <a:lvl4pPr marL="1370930" indent="0">
              <a:buNone/>
              <a:defRPr sz="900"/>
            </a:lvl4pPr>
            <a:lvl5pPr marL="1827907" indent="0">
              <a:buNone/>
              <a:defRPr sz="900"/>
            </a:lvl5pPr>
            <a:lvl6pPr marL="2284884" indent="0">
              <a:buNone/>
              <a:defRPr sz="900"/>
            </a:lvl6pPr>
            <a:lvl7pPr marL="2741861" indent="0">
              <a:buNone/>
              <a:defRPr sz="900"/>
            </a:lvl7pPr>
            <a:lvl8pPr marL="3198838" indent="0">
              <a:buNone/>
              <a:defRPr sz="900"/>
            </a:lvl8pPr>
            <a:lvl9pPr marL="36558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7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985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3954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163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68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fr-FR" smtClean="0">
                <a:solidFill>
                  <a:srgbClr val="000000"/>
                </a:solidFill>
              </a:rPr>
              <a:t>BS, MAC 27April15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318FD4D-F9D6-4FD7-A96E-8F0752404E5C}" type="slidenum">
              <a:rPr lang="en-GB" smtClean="0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57996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A2282-4CDF-451A-8E7D-7F0BACC2747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7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2C1F3-E47D-494F-8137-1C9CC828A6D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206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6A89-5462-477F-8D17-1331F5DB02E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338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BD5C1-B3BC-4B68-960D-D82202509FF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47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04E76-4BF8-4D9B-A60A-0126C0E321C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416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6CA85-2053-40B9-A95D-03167EA150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338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8EA8D-FFD3-4E03-8BB1-5A6C4F7CC57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6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E4050-6C8F-46C4-9E74-6F94C5A98EE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626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C50D8-DEA9-48DC-A1B8-36268E885194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029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61B47-5E65-4571-852F-4119DEFC21D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4E6A3-359F-46FB-A59B-478D39DE70B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3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90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92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956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53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6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2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4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907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36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53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855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30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63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3993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84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052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186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5258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0384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072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497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AA6E24-A0B6-4502-8D6B-549932EBE07B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81DB45-784F-418B-AF0F-C928144E12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9809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F6D514-1311-40C1-813A-4EF3953BA045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C5AD22-754C-47EA-92C0-DB69618965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2022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18A2A5-348F-419E-8660-F18BE40426B1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5677B0-93AB-46C6-A266-C184CD5AC9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4469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91FFCF-1A19-423E-9F9D-F1E62FCA55FD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60C45B-4AE6-4A16-BDFC-BC26E6157F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87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0864BD-37B7-4644-8461-8F27A1E32167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3DBBE1-C4BA-4116-A5AC-F110C99ED8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9581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B9ECC1-0EC9-45C5-BA09-CC3926391AB2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C1C2-C5CD-4C98-B432-23D895B494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2044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DD3199-9B08-443F-952D-4338684FC221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B7BCAA-D5B2-4213-9DD7-926BDD2C5C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3202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9B8BA8-D9C5-46D2-B1B6-8FB4CCB502D0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B5F48A-0829-4668-9C1B-1E0EAEEA7B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1186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612444-0ABB-42BA-98C2-DFA5C5041296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6FA50A-E3F8-4BE5-926B-2B5AED641B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8337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9329DF-510A-47AA-8D3F-F6550926965C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1122F0-64B9-4FFC-ABD4-34B11E561F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9596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86DE89-DBC1-4F2D-91FF-3901633EBF5D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40AA22-2E06-4219-9E2D-A4B86A1EB6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25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89" indent="0" algn="ctr">
              <a:buNone/>
              <a:defRPr/>
            </a:lvl2pPr>
            <a:lvl3pPr marL="913575" indent="0" algn="ctr">
              <a:buNone/>
              <a:defRPr/>
            </a:lvl3pPr>
            <a:lvl4pPr marL="1370362" indent="0" algn="ctr">
              <a:buNone/>
              <a:defRPr/>
            </a:lvl4pPr>
            <a:lvl5pPr marL="1827149" indent="0" algn="ctr">
              <a:buNone/>
              <a:defRPr/>
            </a:lvl5pPr>
            <a:lvl6pPr marL="2283936" indent="0" algn="ctr">
              <a:buNone/>
              <a:defRPr/>
            </a:lvl6pPr>
            <a:lvl7pPr marL="2740724" indent="0" algn="ctr">
              <a:buNone/>
              <a:defRPr/>
            </a:lvl7pPr>
            <a:lvl8pPr marL="3197510" indent="0" algn="ctr">
              <a:buNone/>
              <a:defRPr/>
            </a:lvl8pPr>
            <a:lvl9pPr marL="3654299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6655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7314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89" indent="0">
              <a:buNone/>
              <a:defRPr sz="1800"/>
            </a:lvl2pPr>
            <a:lvl3pPr marL="913575" indent="0">
              <a:buNone/>
              <a:defRPr sz="1600"/>
            </a:lvl3pPr>
            <a:lvl4pPr marL="1370362" indent="0">
              <a:buNone/>
              <a:defRPr sz="1400"/>
            </a:lvl4pPr>
            <a:lvl5pPr marL="1827149" indent="0">
              <a:buNone/>
              <a:defRPr sz="1400"/>
            </a:lvl5pPr>
            <a:lvl6pPr marL="2283936" indent="0">
              <a:buNone/>
              <a:defRPr sz="1400"/>
            </a:lvl6pPr>
            <a:lvl7pPr marL="2740724" indent="0">
              <a:buNone/>
              <a:defRPr sz="1400"/>
            </a:lvl7pPr>
            <a:lvl8pPr marL="3197510" indent="0">
              <a:buNone/>
              <a:defRPr sz="1400"/>
            </a:lvl8pPr>
            <a:lvl9pPr marL="3654299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09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439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956" tIns="46777" rIns="89956" bIns="46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56" tIns="46777" rIns="89956" bIns="46777" numCol="1" anchor="ctr" anchorCtr="0" compatLnSpc="1">
            <a:prstTxWarp prst="textNoShape">
              <a:avLst/>
            </a:prstTxWarp>
          </a:bodyPr>
          <a:lstStyle>
            <a:lvl1pPr algn="l" defTabSz="449043">
              <a:buClrTx/>
              <a:buSzPct val="100000"/>
              <a:buFontTx/>
              <a:buNone/>
              <a:tabLst>
                <a:tab pos="0" algn="l"/>
                <a:tab pos="447457" algn="l"/>
                <a:tab pos="896500" algn="l"/>
                <a:tab pos="1345544" algn="l"/>
                <a:tab pos="1794587" algn="l"/>
                <a:tab pos="2243629" algn="l"/>
                <a:tab pos="2692673" algn="l"/>
                <a:tab pos="3141716" algn="l"/>
                <a:tab pos="3590759" algn="l"/>
                <a:tab pos="4039802" algn="l"/>
                <a:tab pos="4488846" algn="l"/>
                <a:tab pos="4937889" algn="l"/>
                <a:tab pos="5386932" algn="l"/>
                <a:tab pos="5835975" algn="l"/>
                <a:tab pos="6285019" algn="l"/>
                <a:tab pos="6734061" algn="l"/>
                <a:tab pos="7183105" algn="l"/>
                <a:tab pos="7632148" algn="l"/>
                <a:tab pos="8081191" algn="l"/>
                <a:tab pos="8530234" algn="l"/>
                <a:tab pos="8979278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4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</p:sldLayoutIdLst>
  <p:hf hdr="0" dt="0"/>
  <p:txStyles>
    <p:titleStyle>
      <a:lvl1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3373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0349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7326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4304" indent="-228488" algn="ctr" defTabSz="44904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732" indent="-342732" algn="l" defTabSz="44904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588" indent="-285610" algn="l" defTabSz="44904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442" indent="-228488" algn="l" defTabSz="44904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941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39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3373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0349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7326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4304" indent="-228488" algn="l" defTabSz="44904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0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7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1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38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4" algn="l" defTabSz="9139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50181E-6573-4726-B6DA-9CF8DD8E3AA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20.09.2019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99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4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DFA836-DBD1-4CAF-9156-6ECC4E33C37A}" type="datetimeFigureOut">
              <a:rPr lang="de-DE"/>
              <a:pPr>
                <a:defRPr/>
              </a:pPr>
              <a:t>20.09.2019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5D6847F-40AC-47EC-9C08-7FB68E950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26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4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4" y="1125539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7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6" tIns="0" rIns="91356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3575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 smtClean="0"/>
              <a:pPr defTabSz="9135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5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678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3575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036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714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47" indent="-85647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723" indent="-26646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3888" indent="3996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3731" indent="-2062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1191" indent="-1246649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7977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4766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1553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68341" indent="-1246649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5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2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6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4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10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9" algn="l" defTabSz="9135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8.png"/><Relationship Id="rId4" Type="http://schemas.openxmlformats.org/officeDocument/2006/relationships/image" Target="../media/image87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4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14" y="-72008"/>
            <a:ext cx="10766086" cy="710140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63807" y="2132856"/>
            <a:ext cx="3867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Yerevan 1976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2" y="4581128"/>
            <a:ext cx="4204245" cy="7201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Antiproton-proton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16" y="1916832"/>
            <a:ext cx="2784979" cy="161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4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/>
          <p:cNvSpPr/>
          <p:nvPr/>
        </p:nvSpPr>
        <p:spPr>
          <a:xfrm>
            <a:off x="4605678" y="3527642"/>
            <a:ext cx="4430818" cy="2952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74834" y="3533382"/>
            <a:ext cx="4430818" cy="2946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6003088" y="1023678"/>
            <a:ext cx="3111884" cy="2238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3013096" y="1032556"/>
            <a:ext cx="2898028" cy="2219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72008" y="1052736"/>
            <a:ext cx="2843808" cy="2219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99392"/>
            <a:ext cx="9232637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 Physics with antiprotons at FAIR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semi-naive_hybr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16" y="1931121"/>
            <a:ext cx="1125373" cy="1118205"/>
          </a:xfrm>
          <a:prstGeom prst="rect">
            <a:avLst/>
          </a:prstGeom>
        </p:spPr>
      </p:pic>
      <p:pic>
        <p:nvPicPr>
          <p:cNvPr id="8" name="Picture 7" descr="semi-naive_glueba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945413"/>
            <a:ext cx="1125372" cy="1118204"/>
          </a:xfrm>
          <a:prstGeom prst="rect">
            <a:avLst/>
          </a:prstGeom>
        </p:spPr>
      </p:pic>
      <p:pic>
        <p:nvPicPr>
          <p:cNvPr id="9" name="Picture 8" descr="naive_charmoniu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125836"/>
            <a:ext cx="1161487" cy="1146785"/>
          </a:xfrm>
          <a:prstGeom prst="rect">
            <a:avLst/>
          </a:prstGeom>
        </p:spPr>
      </p:pic>
      <p:grpSp>
        <p:nvGrpSpPr>
          <p:cNvPr id="10" name="Group 1029"/>
          <p:cNvGrpSpPr>
            <a:grpSpLocks/>
          </p:cNvGrpSpPr>
          <p:nvPr/>
        </p:nvGrpSpPr>
        <p:grpSpPr bwMode="auto">
          <a:xfrm>
            <a:off x="400625" y="4417081"/>
            <a:ext cx="2618649" cy="2040125"/>
            <a:chOff x="3187" y="1397"/>
            <a:chExt cx="2718" cy="2285"/>
          </a:xfrm>
        </p:grpSpPr>
        <p:sp>
          <p:nvSpPr>
            <p:cNvPr id="12" name="Line 1031"/>
            <p:cNvSpPr>
              <a:spLocks noChangeShapeType="1"/>
            </p:cNvSpPr>
            <p:nvPr/>
          </p:nvSpPr>
          <p:spPr bwMode="auto">
            <a:xfrm>
              <a:off x="3437" y="2932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3" name="Line 1032"/>
            <p:cNvSpPr>
              <a:spLocks noChangeShapeType="1"/>
            </p:cNvSpPr>
            <p:nvPr/>
          </p:nvSpPr>
          <p:spPr bwMode="auto">
            <a:xfrm>
              <a:off x="3949" y="2932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4" name="Line 1033"/>
            <p:cNvSpPr>
              <a:spLocks noChangeShapeType="1"/>
            </p:cNvSpPr>
            <p:nvPr/>
          </p:nvSpPr>
          <p:spPr bwMode="auto">
            <a:xfrm>
              <a:off x="4390" y="3069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5" name="Line 1034"/>
            <p:cNvSpPr>
              <a:spLocks noChangeShapeType="1"/>
            </p:cNvSpPr>
            <p:nvPr/>
          </p:nvSpPr>
          <p:spPr bwMode="auto">
            <a:xfrm>
              <a:off x="4390" y="3363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6" name="Line 1035"/>
            <p:cNvSpPr>
              <a:spLocks noChangeShapeType="1"/>
            </p:cNvSpPr>
            <p:nvPr/>
          </p:nvSpPr>
          <p:spPr bwMode="auto">
            <a:xfrm>
              <a:off x="4516" y="3069"/>
              <a:ext cx="0" cy="2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7" name="Line 1036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53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8" name="Line 1037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31" cy="4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19" name="Text Box 1038"/>
            <p:cNvSpPr txBox="1">
              <a:spLocks noChangeArrowheads="1"/>
            </p:cNvSpPr>
            <p:nvPr/>
          </p:nvSpPr>
          <p:spPr bwMode="auto">
            <a:xfrm>
              <a:off x="4879" y="2932"/>
              <a:ext cx="24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20" name="Text Box 1039"/>
            <p:cNvSpPr txBox="1">
              <a:spLocks noChangeArrowheads="1"/>
            </p:cNvSpPr>
            <p:nvPr/>
          </p:nvSpPr>
          <p:spPr bwMode="auto">
            <a:xfrm>
              <a:off x="5016" y="3072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50 MeV</a:t>
              </a:r>
            </a:p>
          </p:txBody>
        </p:sp>
        <p:sp>
          <p:nvSpPr>
            <p:cNvPr id="21" name="Text Box 1040"/>
            <p:cNvSpPr txBox="1">
              <a:spLocks noChangeArrowheads="1"/>
            </p:cNvSpPr>
            <p:nvPr/>
          </p:nvSpPr>
          <p:spPr bwMode="auto">
            <a:xfrm>
              <a:off x="3224" y="2819"/>
              <a:ext cx="199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</a:p>
          </p:txBody>
        </p:sp>
        <p:sp>
          <p:nvSpPr>
            <p:cNvPr id="22" name="Text Box 1041"/>
            <p:cNvSpPr txBox="1">
              <a:spLocks noChangeArrowheads="1"/>
            </p:cNvSpPr>
            <p:nvPr/>
          </p:nvSpPr>
          <p:spPr bwMode="auto">
            <a:xfrm>
              <a:off x="4879" y="3227"/>
              <a:ext cx="269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23" name="Line 1042"/>
            <p:cNvSpPr>
              <a:spLocks noChangeShapeType="1"/>
            </p:cNvSpPr>
            <p:nvPr/>
          </p:nvSpPr>
          <p:spPr bwMode="auto">
            <a:xfrm>
              <a:off x="3400" y="1737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24" name="Line 1043"/>
            <p:cNvSpPr>
              <a:spLocks noChangeShapeType="1"/>
            </p:cNvSpPr>
            <p:nvPr/>
          </p:nvSpPr>
          <p:spPr bwMode="auto">
            <a:xfrm>
              <a:off x="3400" y="2168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25" name="Line 1044"/>
            <p:cNvSpPr>
              <a:spLocks noChangeShapeType="1"/>
            </p:cNvSpPr>
            <p:nvPr/>
          </p:nvSpPr>
          <p:spPr bwMode="auto">
            <a:xfrm>
              <a:off x="3912" y="2168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26" name="Line 1045"/>
            <p:cNvSpPr>
              <a:spLocks noChangeShapeType="1"/>
            </p:cNvSpPr>
            <p:nvPr/>
          </p:nvSpPr>
          <p:spPr bwMode="auto">
            <a:xfrm>
              <a:off x="3912" y="1737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27" name="Line 1046"/>
            <p:cNvSpPr>
              <a:spLocks noChangeShapeType="1"/>
            </p:cNvSpPr>
            <p:nvPr/>
          </p:nvSpPr>
          <p:spPr bwMode="auto">
            <a:xfrm>
              <a:off x="4353" y="1601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28" name="Line 1047"/>
            <p:cNvSpPr>
              <a:spLocks noChangeShapeType="1"/>
            </p:cNvSpPr>
            <p:nvPr/>
          </p:nvSpPr>
          <p:spPr bwMode="auto">
            <a:xfrm>
              <a:off x="4353" y="1759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29" name="Line 1048"/>
            <p:cNvSpPr>
              <a:spLocks noChangeShapeType="1"/>
            </p:cNvSpPr>
            <p:nvPr/>
          </p:nvSpPr>
          <p:spPr bwMode="auto">
            <a:xfrm>
              <a:off x="4353" y="2032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0" name="Line 1049"/>
            <p:cNvSpPr>
              <a:spLocks noChangeShapeType="1"/>
            </p:cNvSpPr>
            <p:nvPr/>
          </p:nvSpPr>
          <p:spPr bwMode="auto">
            <a:xfrm>
              <a:off x="4353" y="2644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1" name="Line 1050"/>
            <p:cNvSpPr>
              <a:spLocks noChangeShapeType="1"/>
            </p:cNvSpPr>
            <p:nvPr/>
          </p:nvSpPr>
          <p:spPr bwMode="auto">
            <a:xfrm>
              <a:off x="4479" y="1601"/>
              <a:ext cx="0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2" name="Line 1051"/>
            <p:cNvSpPr>
              <a:spLocks noChangeShapeType="1"/>
            </p:cNvSpPr>
            <p:nvPr/>
          </p:nvSpPr>
          <p:spPr bwMode="auto">
            <a:xfrm>
              <a:off x="4479" y="2032"/>
              <a:ext cx="0" cy="6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3" name="Line 1052"/>
            <p:cNvSpPr>
              <a:spLocks noChangeShapeType="1"/>
            </p:cNvSpPr>
            <p:nvPr/>
          </p:nvSpPr>
          <p:spPr bwMode="auto">
            <a:xfrm flipH="1">
              <a:off x="3912" y="1601"/>
              <a:ext cx="454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4" name="Line 1053"/>
            <p:cNvSpPr>
              <a:spLocks noChangeShapeType="1"/>
            </p:cNvSpPr>
            <p:nvPr/>
          </p:nvSpPr>
          <p:spPr bwMode="auto">
            <a:xfrm flipH="1">
              <a:off x="3912" y="2032"/>
              <a:ext cx="453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5" name="Line 1054"/>
            <p:cNvSpPr>
              <a:spLocks noChangeShapeType="1"/>
            </p:cNvSpPr>
            <p:nvPr/>
          </p:nvSpPr>
          <p:spPr bwMode="auto">
            <a:xfrm flipH="1" flipV="1">
              <a:off x="3912" y="2168"/>
              <a:ext cx="431" cy="4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6" name="Line 1055"/>
            <p:cNvSpPr>
              <a:spLocks noChangeShapeType="1"/>
            </p:cNvSpPr>
            <p:nvPr/>
          </p:nvSpPr>
          <p:spPr bwMode="auto">
            <a:xfrm flipH="1" flipV="1">
              <a:off x="3912" y="1737"/>
              <a:ext cx="431" cy="2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37" name="Text Box 1056"/>
            <p:cNvSpPr txBox="1">
              <a:spLocks noChangeArrowheads="1"/>
            </p:cNvSpPr>
            <p:nvPr/>
          </p:nvSpPr>
          <p:spPr bwMode="auto">
            <a:xfrm>
              <a:off x="3187" y="1611"/>
              <a:ext cx="171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38" name="Text Box 1057"/>
            <p:cNvSpPr txBox="1">
              <a:spLocks noChangeArrowheads="1"/>
            </p:cNvSpPr>
            <p:nvPr/>
          </p:nvSpPr>
          <p:spPr bwMode="auto">
            <a:xfrm>
              <a:off x="3187" y="2054"/>
              <a:ext cx="19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</a:p>
          </p:txBody>
        </p:sp>
        <p:sp>
          <p:nvSpPr>
            <p:cNvPr id="39" name="Text Box 1058"/>
            <p:cNvSpPr txBox="1">
              <a:spLocks noChangeArrowheads="1"/>
            </p:cNvSpPr>
            <p:nvPr/>
          </p:nvSpPr>
          <p:spPr bwMode="auto">
            <a:xfrm>
              <a:off x="5016" y="1536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25 MeV</a:t>
              </a:r>
            </a:p>
          </p:txBody>
        </p:sp>
        <p:sp>
          <p:nvSpPr>
            <p:cNvPr id="40" name="Text Box 1059"/>
            <p:cNvSpPr txBox="1">
              <a:spLocks noChangeArrowheads="1"/>
            </p:cNvSpPr>
            <p:nvPr/>
          </p:nvSpPr>
          <p:spPr bwMode="auto">
            <a:xfrm>
              <a:off x="4867" y="2256"/>
              <a:ext cx="1038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100 MeV</a:t>
              </a:r>
            </a:p>
          </p:txBody>
        </p:sp>
        <p:sp>
          <p:nvSpPr>
            <p:cNvPr id="41" name="Text Box 1060"/>
            <p:cNvSpPr txBox="1">
              <a:spLocks noChangeArrowheads="1"/>
            </p:cNvSpPr>
            <p:nvPr/>
          </p:nvSpPr>
          <p:spPr bwMode="auto">
            <a:xfrm>
              <a:off x="4842" y="1896"/>
              <a:ext cx="259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42" name="Text Box 1061"/>
            <p:cNvSpPr txBox="1">
              <a:spLocks noChangeArrowheads="1"/>
            </p:cNvSpPr>
            <p:nvPr/>
          </p:nvSpPr>
          <p:spPr bwMode="auto">
            <a:xfrm>
              <a:off x="4842" y="2526"/>
              <a:ext cx="23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3" name="Text Box 1062"/>
            <p:cNvSpPr txBox="1">
              <a:spLocks noChangeArrowheads="1"/>
            </p:cNvSpPr>
            <p:nvPr/>
          </p:nvSpPr>
          <p:spPr bwMode="auto">
            <a:xfrm>
              <a:off x="4842" y="1397"/>
              <a:ext cx="218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 b="1" dirty="0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 dirty="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4" name="Text Box 1063"/>
            <p:cNvSpPr txBox="1">
              <a:spLocks noChangeArrowheads="1"/>
            </p:cNvSpPr>
            <p:nvPr/>
          </p:nvSpPr>
          <p:spPr bwMode="auto">
            <a:xfrm>
              <a:off x="4842" y="1669"/>
              <a:ext cx="218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>
                  <a:solidFill>
                    <a:srgbClr val="000000"/>
                  </a:solidFill>
                  <a:latin typeface="Symbol" charset="2"/>
                </a:rPr>
                <a:t>+</a:t>
              </a:r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9695" y="3953411"/>
            <a:ext cx="3290777" cy="27779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8" name="E0F19BDD-A142-4999-A52E-4D539E4E60B8" descr="18657414-FEF6-4A00-A4D0-32C3996774CA@g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28" y="1772816"/>
            <a:ext cx="2333030" cy="149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5496" y="1052736"/>
            <a:ext cx="298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err="1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Gluonic</a:t>
            </a: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excitations: </a:t>
            </a:r>
          </a:p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Hybrids, </a:t>
            </a:r>
            <a:r>
              <a:rPr lang="en-GB" sz="2400" kern="0" dirty="0" err="1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glueballs</a:t>
            </a:r>
            <a:endParaRPr lang="en-GB" sz="2400" kern="0" dirty="0">
              <a:solidFill>
                <a:srgbClr val="00599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987824" y="10325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err="1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states: </a:t>
            </a:r>
          </a:p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smtClean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Precision </a:t>
            </a:r>
          </a:p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smtClean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spectroscopy</a:t>
            </a:r>
            <a:endParaRPr lang="en-GB" sz="2400" kern="0" dirty="0">
              <a:solidFill>
                <a:srgbClr val="00599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5940152" y="10527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Time-like form factors, </a:t>
            </a:r>
          </a:p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nucleon structure</a:t>
            </a:r>
          </a:p>
        </p:txBody>
      </p:sp>
      <p:sp>
        <p:nvSpPr>
          <p:cNvPr id="48" name="Rechteck 47"/>
          <p:cNvSpPr/>
          <p:nvPr/>
        </p:nvSpPr>
        <p:spPr>
          <a:xfrm>
            <a:off x="72008" y="35122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medium mass modifications: </a:t>
            </a:r>
          </a:p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to the charm sector</a:t>
            </a:r>
          </a:p>
        </p:txBody>
      </p:sp>
      <p:sp>
        <p:nvSpPr>
          <p:cNvPr id="50" name="Rechteck 49"/>
          <p:cNvSpPr/>
          <p:nvPr/>
        </p:nvSpPr>
        <p:spPr>
          <a:xfrm>
            <a:off x="4572000" y="35730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of nuclear chart: </a:t>
            </a:r>
          </a:p>
          <a:p>
            <a:pPr marL="85725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</a:t>
            </a:r>
            <a:r>
              <a:rPr lang="en-GB" sz="2400" kern="0" dirty="0" err="1">
                <a:solidFill>
                  <a:srgbClr val="0059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en-GB" sz="2400" kern="0" dirty="0">
              <a:solidFill>
                <a:srgbClr val="00599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09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95536" y="4336653"/>
            <a:ext cx="3888432" cy="14527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4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tomic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4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lasma &amp;</a:t>
            </a:r>
            <a:endParaRPr lang="de-D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24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pplied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Sciences</a:t>
            </a:r>
            <a:endParaRPr lang="de-DE" sz="2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46" y="3026378"/>
            <a:ext cx="2497556" cy="139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68496" y="-122221"/>
            <a:ext cx="9515573" cy="1143000"/>
          </a:xfrm>
        </p:spPr>
        <p:txBody>
          <a:bodyPr/>
          <a:lstStyle/>
          <a:p>
            <a:r>
              <a:rPr lang="en-GB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Atomic Physics, Plasma and Applied Sciences</a:t>
            </a:r>
            <a:endParaRPr lang="en-GB" sz="32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35496" y="4581128"/>
            <a:ext cx="9577064" cy="2160240"/>
          </a:xfrm>
        </p:spPr>
        <p:txBody>
          <a:bodyPr/>
          <a:lstStyle/>
          <a:p>
            <a:r>
              <a:rPr lang="en-US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Highest Charge </a:t>
            </a:r>
            <a:r>
              <a:rPr lang="en-US" sz="2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States:  </a:t>
            </a:r>
            <a:r>
              <a:rPr lang="en-US" sz="2200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</a:t>
            </a:r>
            <a:r>
              <a:rPr lang="en-US" sz="2200" dirty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Static </a:t>
            </a:r>
            <a:r>
              <a:rPr lang="en-US" sz="2200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Fields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Relativistic Energies:  </a:t>
            </a:r>
            <a:r>
              <a:rPr lang="en-US" sz="2200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</a:t>
            </a:r>
            <a:r>
              <a:rPr lang="en-US" sz="2200" dirty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Dynamical Fields and Ultrashort </a:t>
            </a:r>
            <a:r>
              <a:rPr lang="en-US" sz="2200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Pulses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Intensities:  </a:t>
            </a:r>
            <a:r>
              <a:rPr lang="en-US" sz="2200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</a:t>
            </a:r>
            <a:r>
              <a:rPr lang="en-US" sz="2200" dirty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Energy Densities and Pressures </a:t>
            </a:r>
            <a:endParaRPr lang="en-US" sz="2200" dirty="0" smtClean="0">
              <a:solidFill>
                <a:srgbClr val="0066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n-US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 at Low </a:t>
            </a:r>
            <a:r>
              <a:rPr lang="en-US" sz="2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Velocity:  </a:t>
            </a:r>
            <a:r>
              <a:rPr lang="en-US" sz="2200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</a:t>
            </a:r>
            <a:r>
              <a:rPr lang="en-US" sz="2200" dirty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</a:t>
            </a:r>
            <a:r>
              <a:rPr lang="en-US" sz="2200" dirty="0" smtClean="0">
                <a:solidFill>
                  <a:srgbClr val="0066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Deposition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en-US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-Energy </a:t>
            </a:r>
            <a:r>
              <a:rPr lang="en-US" sz="2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Anti-Protons:  </a:t>
            </a:r>
            <a:r>
              <a:rPr lang="en-US" sz="2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Antimatter 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</a:p>
          <a:p>
            <a:endParaRPr lang="en-GB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" name="Gruppierung 27"/>
          <p:cNvGrpSpPr/>
          <p:nvPr/>
        </p:nvGrpSpPr>
        <p:grpSpPr>
          <a:xfrm>
            <a:off x="-965" y="846135"/>
            <a:ext cx="9180513" cy="3580250"/>
            <a:chOff x="-24107" y="2739673"/>
            <a:chExt cx="9180513" cy="3580250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-24107" y="2766661"/>
              <a:ext cx="9180513" cy="22494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079581" y="3247673"/>
              <a:ext cx="6969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400" b="1" i="1" dirty="0">
                <a:solidFill>
                  <a:srgbClr val="0000FF"/>
                </a:solidFill>
                <a:cs typeface="ＭＳ Ｐゴシック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184231" y="5022498"/>
              <a:ext cx="2089150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planetary interiors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states of matter common in astrophysical objects 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238456" y="5022498"/>
              <a:ext cx="2016125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extreme conditions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hardness and 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modification of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sz="1400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3862094" y="2760311"/>
              <a:ext cx="10829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Plasma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7824494" y="2739673"/>
              <a:ext cx="59781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</a:t>
              </a:r>
              <a:endParaRPr lang="en-US" sz="2000" b="1" dirty="0">
                <a:solidFill>
                  <a:srgbClr val="FFFFFF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7254581" y="5022498"/>
              <a:ext cx="1890713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  <a:sym typeface="Wingdings" charset="0"/>
                </a:rPr>
                <a:t>aerospace engineering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shielding of cosmic radiation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4" name="Picture 27" descr="AP_Seminar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694" y="3109561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0" descr="S334 - 02_Exp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0231" y="3144486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5509919" y="2750786"/>
              <a:ext cx="129662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8556" y="3142898"/>
              <a:ext cx="1671638" cy="1600200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</a:ln>
            <a:effectLst/>
            <a:extLst/>
          </p:spPr>
        </p:pic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652294" y="5027261"/>
              <a:ext cx="1636712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anti-matter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matter / anti-matter asymmetry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-3469" y="5022498"/>
              <a:ext cx="1708150" cy="1292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strong field research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probing of f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undamental laws of physics</a:t>
              </a:r>
              <a:endParaRPr lang="en-US" sz="14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85" b="7762"/>
            <a:stretch/>
          </p:blipFill>
          <p:spPr bwMode="auto">
            <a:xfrm>
              <a:off x="21931" y="3144486"/>
              <a:ext cx="1670050" cy="1598612"/>
            </a:xfrm>
            <a:prstGeom prst="rect">
              <a:avLst/>
            </a:prstGeom>
            <a:solidFill>
              <a:srgbClr val="E5FDFF"/>
            </a:solidFill>
            <a:ln w="38100">
              <a:solidFill>
                <a:schemeClr val="bg2">
                  <a:lumMod val="90000"/>
                </a:schemeClr>
              </a:solidFill>
            </a:ln>
            <a:effectLst/>
          </p:spPr>
        </p:pic>
        <p:pic>
          <p:nvPicPr>
            <p:cNvPr id="21" name="Picture 21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14206" y="3136548"/>
              <a:ext cx="1670050" cy="1598613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793456" y="2766661"/>
              <a:ext cx="20947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Atomic Physics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3" name="Textfeld 1"/>
            <p:cNvSpPr txBox="1">
              <a:spLocks noChangeArrowheads="1"/>
            </p:cNvSpPr>
            <p:nvPr/>
          </p:nvSpPr>
          <p:spPr bwMode="auto">
            <a:xfrm>
              <a:off x="296569" y="4719286"/>
              <a:ext cx="9755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SPARC</a:t>
              </a:r>
            </a:p>
          </p:txBody>
        </p:sp>
        <p:sp>
          <p:nvSpPr>
            <p:cNvPr id="24" name="Textfeld 27"/>
            <p:cNvSpPr txBox="1">
              <a:spLocks noChangeArrowheads="1"/>
            </p:cNvSpPr>
            <p:nvPr/>
          </p:nvSpPr>
          <p:spPr bwMode="auto">
            <a:xfrm>
              <a:off x="2087269" y="4722461"/>
              <a:ext cx="8643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FLAIR</a:t>
              </a:r>
            </a:p>
          </p:txBody>
        </p:sp>
        <p:sp>
          <p:nvSpPr>
            <p:cNvPr id="25" name="Textfeld 28"/>
            <p:cNvSpPr txBox="1">
              <a:spLocks noChangeArrowheads="1"/>
            </p:cNvSpPr>
            <p:nvPr/>
          </p:nvSpPr>
          <p:spPr bwMode="auto">
            <a:xfrm>
              <a:off x="3285831" y="4722461"/>
              <a:ext cx="20953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rgbClr val="FFFFFF"/>
                  </a:solidFill>
                  <a:cs typeface="ＭＳ Ｐゴシック" charset="0"/>
                </a:rPr>
                <a:t>HEDgeHOB</a:t>
              </a: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/WDM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5503569" y="4714523"/>
              <a:ext cx="162488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7387931" y="4712936"/>
              <a:ext cx="155683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044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76294" y="4757663"/>
            <a:ext cx="4079682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Compressed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Matter:</a:t>
            </a: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quation-of-state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20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84516"/>
            <a:ext cx="3293864" cy="31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8460432" y="5067280"/>
            <a:ext cx="1368152" cy="499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-36512" y="-13717"/>
            <a:ext cx="9288016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70" y="4836492"/>
            <a:ext cx="212725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07" y="1517211"/>
            <a:ext cx="1924005" cy="153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coll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-252536" y="3142790"/>
            <a:ext cx="3413703" cy="240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feil nach rechts 23"/>
          <p:cNvSpPr/>
          <p:nvPr/>
        </p:nvSpPr>
        <p:spPr bwMode="auto">
          <a:xfrm>
            <a:off x="2771800" y="3789040"/>
            <a:ext cx="792088" cy="4846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3663898" y="980728"/>
            <a:ext cx="2622645" cy="1768721"/>
            <a:chOff x="880016" y="1646173"/>
            <a:chExt cx="6957391" cy="4439478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2" t="19786" r="5124" b="4673"/>
            <a:stretch/>
          </p:blipFill>
          <p:spPr bwMode="auto">
            <a:xfrm>
              <a:off x="880016" y="1646173"/>
              <a:ext cx="6957391" cy="4439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hteck 28"/>
            <p:cNvSpPr/>
            <p:nvPr/>
          </p:nvSpPr>
          <p:spPr bwMode="auto">
            <a:xfrm>
              <a:off x="2866746" y="1646173"/>
              <a:ext cx="2483413" cy="716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749720" y="971436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05" y="3140968"/>
            <a:ext cx="1881307" cy="17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Pfeil nach links und rechts 22"/>
          <p:cNvSpPr/>
          <p:nvPr/>
        </p:nvSpPr>
        <p:spPr bwMode="auto">
          <a:xfrm>
            <a:off x="6281780" y="3717032"/>
            <a:ext cx="1017425" cy="484632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3829" r="8639" b="5228"/>
          <a:stretch/>
        </p:blipFill>
        <p:spPr bwMode="auto">
          <a:xfrm>
            <a:off x="3662530" y="4653136"/>
            <a:ext cx="2622645" cy="208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251742" y="44624"/>
            <a:ext cx="874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High-density QCD matter in lab and space</a:t>
            </a:r>
            <a:endParaRPr lang="en-US" sz="3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3663898" y="2708920"/>
            <a:ext cx="2622645" cy="199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592906" y="2736548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DOF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635896" y="4509120"/>
            <a:ext cx="825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diagram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16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512" y="0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25538"/>
            <a:ext cx="6665913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149725"/>
            <a:ext cx="74215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250825" y="188913"/>
            <a:ext cx="8482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Neutron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mergers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heavy-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ion</a:t>
            </a:r>
            <a:r>
              <a:rPr lang="de-DE" altLang="de-DE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collisions</a:t>
            </a:r>
            <a:endParaRPr lang="de-DE" altLang="de-DE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6932613" y="1209675"/>
            <a:ext cx="203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M.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Hanauske</a:t>
            </a:r>
            <a:r>
              <a:rPr lang="de-DE" altLang="de-DE" sz="1800" dirty="0" smtClean="0">
                <a:solidFill>
                  <a:srgbClr val="FFC000"/>
                </a:solidFill>
              </a:rPr>
              <a:t> et al.,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J. Phys.: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Conf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  <a:r>
              <a:rPr lang="de-DE" altLang="de-DE" sz="1800" dirty="0" err="1" smtClean="0">
                <a:solidFill>
                  <a:srgbClr val="FFC000"/>
                </a:solidFill>
              </a:rPr>
              <a:t>Ser</a:t>
            </a:r>
            <a:r>
              <a:rPr lang="de-DE" altLang="de-DE" sz="1800" dirty="0" smtClean="0">
                <a:solidFill>
                  <a:srgbClr val="FFC000"/>
                </a:solidFill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smtClean="0">
                <a:solidFill>
                  <a:srgbClr val="FFC000"/>
                </a:solidFill>
              </a:rPr>
              <a:t>878 012031</a:t>
            </a: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6938392" y="2132856"/>
            <a:ext cx="2170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n-star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merger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7451725" y="5139208"/>
            <a:ext cx="1620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Au +Au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800" dirty="0" smtClean="0">
                <a:solidFill>
                  <a:srgbClr val="FFFF00"/>
                </a:solidFill>
              </a:rPr>
              <a:t>1.5A  </a:t>
            </a:r>
            <a:r>
              <a:rPr lang="de-DE" altLang="de-DE" sz="2800" dirty="0" err="1" smtClean="0">
                <a:solidFill>
                  <a:srgbClr val="FFFF00"/>
                </a:solidFill>
              </a:rPr>
              <a:t>GeV</a:t>
            </a:r>
            <a:endParaRPr lang="de-DE" altLang="de-DE" sz="2800" dirty="0" smtClean="0">
              <a:solidFill>
                <a:srgbClr val="FFFF00"/>
              </a:solidFill>
            </a:endParaRPr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547664" y="764704"/>
            <a:ext cx="86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800" dirty="0" err="1" smtClean="0">
                <a:solidFill>
                  <a:srgbClr val="FFFF00"/>
                </a:solidFill>
              </a:rPr>
              <a:t>density</a:t>
            </a:r>
            <a:endParaRPr lang="de-DE" altLang="de-DE" sz="1800" dirty="0" smtClean="0">
              <a:solidFill>
                <a:srgbClr val="FFFF00"/>
              </a:solidFill>
            </a:endParaRPr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4284663" y="764704"/>
            <a:ext cx="1383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de-DE" altLang="de-DE" sz="1800" kern="0" dirty="0" err="1" smtClean="0">
                <a:solidFill>
                  <a:srgbClr val="FFFF00"/>
                </a:solidFill>
              </a:rPr>
              <a:t>temperature</a:t>
            </a:r>
            <a:endParaRPr lang="de-DE" altLang="de-DE" sz="1800" kern="0" dirty="0" smtClean="0">
              <a:solidFill>
                <a:srgbClr val="FFFF00"/>
              </a:solidFill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590035" y="3586163"/>
            <a:ext cx="101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EOS</a:t>
            </a:r>
            <a:endParaRPr lang="en-US" altLang="en-US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 rot="16200000">
            <a:off x="7620297" y="2991644"/>
            <a:ext cx="979488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Pfeil nach rechts 14"/>
          <p:cNvSpPr/>
          <p:nvPr/>
        </p:nvSpPr>
        <p:spPr>
          <a:xfrm rot="5400000">
            <a:off x="7621090" y="4389438"/>
            <a:ext cx="977900" cy="412750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9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176"/>
            <a:ext cx="1905000" cy="457200"/>
          </a:xfrm>
          <a:prstGeom prst="rect">
            <a:avLst/>
          </a:prstGeom>
        </p:spPr>
        <p:txBody>
          <a:bodyPr/>
          <a:lstStyle/>
          <a:p>
            <a:fld id="{7E3E8B66-076E-41C1-AF0E-4870A84DAA65}" type="slidenum">
              <a:rPr lang="en-US" altLang="de-DE" smtClean="0">
                <a:solidFill>
                  <a:srgbClr val="000000"/>
                </a:solidFill>
              </a:rPr>
              <a:pPr/>
              <a:t>17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3528" y="692696"/>
            <a:ext cx="92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7">
              <a:lnSpc>
                <a:spcPct val="110000"/>
              </a:lnSpc>
              <a:spcAft>
                <a:spcPts val="10800"/>
              </a:spcAft>
              <a:buClr>
                <a:srgbClr val="FFC000"/>
              </a:buClr>
            </a:pPr>
            <a:r>
              <a:rPr lang="en-US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The nuclear matter equation of state (EOS) describes the relation between density, pressure, temperature, energy, and isospin asymmetry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5536" y="1844824"/>
            <a:ext cx="3324180" cy="1569660"/>
          </a:xfrm>
          <a:prstGeom prst="rect">
            <a:avLst/>
          </a:prstGeom>
          <a:noFill/>
          <a:ln w="31750" algn="ctr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</a:rPr>
              <a:t>P =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E/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V</a:t>
            </a:r>
            <a:r>
              <a:rPr lang="de-DE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</a:t>
            </a:r>
            <a:r>
              <a:rPr lang="de-DE" altLang="de-DE" sz="2400" kern="0" baseline="-25000" dirty="0" smtClean="0">
                <a:solidFill>
                  <a:srgbClr val="000000"/>
                </a:solidFill>
                <a:sym typeface="Symbol" pitchFamily="18" charset="2"/>
              </a:rPr>
              <a:t>T=</a:t>
            </a:r>
            <a:r>
              <a:rPr lang="de-DE" altLang="de-DE" sz="2400" kern="0" baseline="-25000" dirty="0" err="1" smtClean="0">
                <a:solidFill>
                  <a:srgbClr val="000000"/>
                </a:solidFill>
                <a:sym typeface="Symbol" pitchFamily="18" charset="2"/>
              </a:rPr>
              <a:t>const</a:t>
            </a:r>
            <a:endParaRPr lang="de-DE" altLang="de-DE" sz="2400" kern="0" baseline="-25000" dirty="0" smtClean="0">
              <a:solidFill>
                <a:srgbClr val="000000"/>
              </a:solidFill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V = A/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endParaRPr lang="de-DE" altLang="de-DE" sz="2400" kern="0" dirty="0" smtClean="0">
              <a:solidFill>
                <a:srgbClr val="000000"/>
              </a:solidFill>
              <a:cs typeface="Arial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V/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ρ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 = - A/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kern="0" baseline="3000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P = </a:t>
            </a:r>
            <a:r>
              <a:rPr lang="el-GR" altLang="de-DE" sz="2400" kern="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ρ</a:t>
            </a:r>
            <a:r>
              <a:rPr lang="de-DE" altLang="de-DE" sz="2400" kern="0" baseline="30000" dirty="0" smtClean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2  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de-DE" altLang="de-DE" sz="2400" kern="0" dirty="0" smtClean="0">
                <a:solidFill>
                  <a:srgbClr val="000000"/>
                </a:solidFill>
              </a:rPr>
              <a:t>(E/A)/</a:t>
            </a:r>
            <a:r>
              <a:rPr lang="en-GB" altLang="de-DE" sz="2400" b="1" kern="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sz="2400" kern="0" dirty="0" smtClean="0">
                <a:solidFill>
                  <a:srgbClr val="000000"/>
                </a:solidFill>
                <a:sym typeface="Symbol" pitchFamily="18" charset="2"/>
              </a:rPr>
              <a:t>ρ</a:t>
            </a:r>
            <a:r>
              <a:rPr lang="de-DE" altLang="de-DE" sz="2400" kern="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</a:t>
            </a:r>
            <a:r>
              <a:rPr lang="de-DE" altLang="de-DE" sz="2400" kern="0" baseline="-25000" dirty="0" smtClean="0">
                <a:solidFill>
                  <a:srgbClr val="000000"/>
                </a:solidFill>
                <a:sym typeface="Symbol" pitchFamily="18" charset="2"/>
              </a:rPr>
              <a:t>T=</a:t>
            </a:r>
            <a:r>
              <a:rPr lang="de-DE" altLang="de-DE" sz="2400" kern="0" baseline="-25000" dirty="0" err="1" smtClean="0">
                <a:solidFill>
                  <a:srgbClr val="000000"/>
                </a:solidFill>
                <a:sym typeface="Symbol" pitchFamily="18" charset="2"/>
              </a:rPr>
              <a:t>const</a:t>
            </a:r>
            <a:endParaRPr lang="el-GR" altLang="de-DE" sz="2400" kern="0" baseline="-25000" dirty="0" smtClean="0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4139952" y="1962099"/>
            <a:ext cx="4968552" cy="492328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092280" y="3248744"/>
            <a:ext cx="1784739" cy="359532"/>
          </a:xfrm>
          <a:prstGeom prst="rect">
            <a:avLst/>
          </a:prstGeom>
          <a:noFill/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Arial" panose="020B0604020202020204" pitchFamily="34" charset="0"/>
              </a:rPr>
              <a:t>Neutron matter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974565" y="5123035"/>
            <a:ext cx="1989923" cy="35953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vert="horz" wrap="non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dirty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Symmetric </a:t>
            </a:r>
            <a:r>
              <a:rPr lang="en-GB" dirty="0" smtClean="0">
                <a:solidFill>
                  <a:srgbClr val="000000"/>
                </a:solidFill>
                <a:ea typeface="Bitstream Vera Sans" pitchFamily="2"/>
                <a:cs typeface="Bitstream Vera Sans" pitchFamily="2"/>
              </a:rPr>
              <a:t>matter</a:t>
            </a:r>
            <a:endParaRPr lang="en-GB" dirty="0">
              <a:solidFill>
                <a:srgbClr val="000000"/>
              </a:solidFill>
              <a:ea typeface="Bitstream Vera Sans" pitchFamily="2"/>
              <a:cs typeface="Bitstream Vera Sans" pitchFamily="2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6603330" y="4739991"/>
            <a:ext cx="0" cy="1108127"/>
          </a:xfrm>
          <a:prstGeom prst="straightConnector1">
            <a:avLst/>
          </a:prstGeom>
          <a:solidFill>
            <a:srgbClr val="3366FF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5796136" y="5013176"/>
            <a:ext cx="892380" cy="602577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91428" rIns="89989" bIns="91428" anchorCtr="0" compatLnSpc="1">
            <a:spAutoFit/>
          </a:bodyPr>
          <a:lstStyle/>
          <a:p>
            <a:pPr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2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sz="2800" baseline="-330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endParaRPr lang="en-GB" sz="2800" baseline="-33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4028326" y="4265582"/>
            <a:ext cx="6591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E/A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matter equation-of-state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7504" y="5013176"/>
            <a:ext cx="4032448" cy="1107996"/>
          </a:xfrm>
          <a:prstGeom prst="rect">
            <a:avLst/>
          </a:prstGeom>
          <a:ln w="317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ρ,δ) =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ρ,0)+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sym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ρ)·δ</a:t>
            </a:r>
            <a:r>
              <a:rPr kumimoji="0" lang="el-GR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δ= (ρ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–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)/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ρ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ihandform 12"/>
          <p:cNvSpPr/>
          <p:nvPr/>
        </p:nvSpPr>
        <p:spPr>
          <a:xfrm>
            <a:off x="4766141" y="1720125"/>
            <a:ext cx="4342363" cy="3407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defTabSz="914287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Ch. Fuchs 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and 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H.H. </a:t>
            </a:r>
            <a:r>
              <a:rPr lang="en-US" sz="1600" dirty="0" err="1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Wolter</a:t>
            </a:r>
            <a:r>
              <a:rPr lang="en-US" sz="1600" dirty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, EPJA 30 (2006</a:t>
            </a:r>
            <a:r>
              <a:rPr lang="en-US" sz="1600" dirty="0" smtClean="0">
                <a:solidFill>
                  <a:srgbClr val="002060"/>
                </a:solidFill>
                <a:latin typeface="Helvetica" panose="020B0604020202020204" pitchFamily="34" charset="0"/>
                <a:ea typeface="Bitstream Vera Sans" pitchFamily="2"/>
                <a:cs typeface="Helvetica" panose="020B0604020202020204" pitchFamily="34" charset="0"/>
              </a:rPr>
              <a:t>) 5</a:t>
            </a:r>
            <a:endParaRPr lang="en-US" sz="1600" dirty="0">
              <a:solidFill>
                <a:srgbClr val="002060"/>
              </a:solidFill>
              <a:latin typeface="Helvetica" panose="020B0604020202020204" pitchFamily="34" charset="0"/>
              <a:ea typeface="Bitstream Vera Sans" pitchFamily="2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ext Box 2"/>
          <p:cNvSpPr txBox="1">
            <a:spLocks noChangeArrowheads="1"/>
          </p:cNvSpPr>
          <p:nvPr/>
        </p:nvSpPr>
        <p:spPr bwMode="auto">
          <a:xfrm>
            <a:off x="0" y="179929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The EOS 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 (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symmetric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) </a:t>
            </a:r>
            <a:r>
              <a:rPr lang="de-DE" altLang="de-DE" sz="3600" dirty="0" err="1" smtClean="0">
                <a:solidFill>
                  <a:srgbClr val="0033CC"/>
                </a:solidFill>
                <a:latin typeface="Tahoma" pitchFamily="34" charset="0"/>
              </a:rPr>
              <a:t>nuclear</a:t>
            </a:r>
            <a:r>
              <a:rPr lang="de-DE" altLang="de-DE" sz="3600" dirty="0" smtClean="0">
                <a:solidFill>
                  <a:srgbClr val="0033CC"/>
                </a:solidFill>
                <a:latin typeface="Tahoma" pitchFamily="34" charset="0"/>
              </a:rPr>
              <a:t> matter   </a:t>
            </a:r>
          </a:p>
        </p:txBody>
      </p:sp>
      <p:sp>
        <p:nvSpPr>
          <p:cNvPr id="398340" name="Text Box 4"/>
          <p:cNvSpPr txBox="1">
            <a:spLocks noChangeArrowheads="1"/>
          </p:cNvSpPr>
          <p:nvPr/>
        </p:nvSpPr>
        <p:spPr bwMode="auto">
          <a:xfrm>
            <a:off x="4716016" y="5877272"/>
            <a:ext cx="3318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200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</p:txBody>
      </p:sp>
      <p:pic>
        <p:nvPicPr>
          <p:cNvPr id="39834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6529" r="4599" b="5232"/>
          <a:stretch/>
        </p:blipFill>
        <p:spPr bwMode="auto">
          <a:xfrm>
            <a:off x="3857589" y="2054899"/>
            <a:ext cx="4746859" cy="375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3962350" y="1652290"/>
            <a:ext cx="421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C. Fuchs,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Prog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Part. </a:t>
            </a:r>
            <a:r>
              <a:rPr lang="de-DE" altLang="de-DE" sz="1600" dirty="0" err="1" smtClean="0">
                <a:solidFill>
                  <a:srgbClr val="000000"/>
                </a:solidFill>
                <a:latin typeface="Tahoma" pitchFamily="34" charset="0"/>
              </a:rPr>
              <a:t>Nucl</a:t>
            </a:r>
            <a:r>
              <a:rPr lang="de-DE" altLang="de-DE" sz="1600" dirty="0" smtClean="0">
                <a:solidFill>
                  <a:srgbClr val="000000"/>
                </a:solidFill>
                <a:latin typeface="Tahoma" pitchFamily="34" charset="0"/>
              </a:rPr>
              <a:t>. Phys. 56 (2006) 1</a:t>
            </a:r>
          </a:p>
        </p:txBody>
      </p:sp>
      <p:sp>
        <p:nvSpPr>
          <p:cNvPr id="398344" name="Rectangle 8"/>
          <p:cNvSpPr>
            <a:spLocks noChangeArrowheads="1"/>
          </p:cNvSpPr>
          <p:nvPr/>
        </p:nvSpPr>
        <p:spPr bwMode="auto">
          <a:xfrm>
            <a:off x="107504" y="1953765"/>
            <a:ext cx="3384376" cy="11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T=0: E/A = 1/</a:t>
            </a:r>
            <a:r>
              <a:rPr lang="el-GR" alt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 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(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</a:t>
            </a:r>
            <a:r>
              <a:rPr lang="el-GR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endParaRPr lang="en-GB" alt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 NN-potential: </a:t>
            </a:r>
          </a:p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+mj-lt"/>
              </a:rPr>
              <a:t>U</a:t>
            </a:r>
            <a:r>
              <a:rPr lang="en-GB" altLang="de-DE" sz="2400" b="1" dirty="0" smtClean="0">
                <a:solidFill>
                  <a:srgbClr val="000000"/>
                </a:solidFill>
                <a:latin typeface="Symbol" pitchFamily="18" charset="2"/>
              </a:rPr>
              <a:t>(r)=</a:t>
            </a:r>
            <a:r>
              <a:rPr lang="en-GB" altLang="de-DE" sz="2400" b="1" dirty="0" err="1" smtClean="0">
                <a:solidFill>
                  <a:srgbClr val="000000"/>
                </a:solidFill>
                <a:latin typeface="Symbol" pitchFamily="18" charset="2"/>
              </a:rPr>
              <a:t>ar+br</a:t>
            </a:r>
            <a:r>
              <a:rPr lang="en-GB" altLang="de-DE" sz="2400" b="1" baseline="30000" dirty="0" err="1" smtClean="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en-GB" altLang="de-DE" sz="2400" b="1" baseline="30000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98646" y="790515"/>
            <a:ext cx="85506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ρ,δ) = 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sz="2800" baseline="-25000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FF0000"/>
                </a:solidFill>
                <a:latin typeface="Arial"/>
              </a:rPr>
              <a:t>ρ,0) 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E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</a:rPr>
              <a:t>sym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ρ)·δ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 +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O(</a:t>
            </a:r>
            <a:r>
              <a:rPr lang="el-GR" sz="2800" dirty="0">
                <a:solidFill>
                  <a:srgbClr val="000000"/>
                </a:solidFill>
                <a:latin typeface="Arial"/>
              </a:rPr>
              <a:t>δ</a:t>
            </a:r>
            <a:r>
              <a:rPr lang="el-GR" sz="2800" baseline="30000" dirty="0">
                <a:solidFill>
                  <a:srgbClr val="000000"/>
                </a:solidFill>
                <a:latin typeface="Arial"/>
              </a:rPr>
              <a:t>4</a:t>
            </a:r>
            <a:r>
              <a:rPr lang="el-GR" sz="2800" dirty="0" smtClean="0">
                <a:solidFill>
                  <a:srgbClr val="000000"/>
                </a:solidFill>
                <a:latin typeface="Arial"/>
              </a:rPr>
              <a:t>)</a:t>
            </a:r>
            <a:endParaRPr lang="de-DE" sz="2800" dirty="0" smtClean="0">
              <a:solidFill>
                <a:srgbClr val="000000"/>
              </a:solidFill>
              <a:latin typeface="Arial"/>
            </a:endParaRPr>
          </a:p>
          <a:p>
            <a:endParaRPr lang="de-DE" sz="8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5868144" y="4029165"/>
            <a:ext cx="1368152" cy="628786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7" h="917">
                <a:moveTo>
                  <a:pt x="0" y="752"/>
                </a:moveTo>
                <a:lnTo>
                  <a:pt x="558" y="522"/>
                </a:lnTo>
                <a:lnTo>
                  <a:pt x="928" y="312"/>
                </a:lnTo>
                <a:lnTo>
                  <a:pt x="1192" y="160"/>
                </a:lnTo>
                <a:lnTo>
                  <a:pt x="1408" y="0"/>
                </a:lnTo>
                <a:lnTo>
                  <a:pt x="1417" y="328"/>
                </a:lnTo>
                <a:lnTo>
                  <a:pt x="918" y="645"/>
                </a:lnTo>
                <a:lnTo>
                  <a:pt x="374" y="872"/>
                </a:lnTo>
                <a:lnTo>
                  <a:pt x="56" y="917"/>
                </a:lnTo>
                <a:lnTo>
                  <a:pt x="0" y="752"/>
                </a:ln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14398" y="3326408"/>
            <a:ext cx="4242628" cy="14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E/A(</a:t>
            </a:r>
            <a:r>
              <a:rPr lang="el-GR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-16 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</a:p>
          <a:p>
            <a:pPr lvl="0" eaLnBrk="0" fontAlgn="base" hangingPunct="0">
              <a:spcAft>
                <a:spcPct val="0"/>
              </a:spcAft>
            </a:pPr>
            <a:endParaRPr lang="en-GB" altLang="de-DE" sz="800" b="1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sym typeface="Wingdings"/>
              </a:rPr>
              <a:t>slope  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(E/A)(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n-GB" altLang="de-DE" b="1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endParaRPr lang="en-GB" altLang="de-DE" sz="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0" fontAlgn="base" hangingPunct="0">
              <a:spcAft>
                <a:spcPct val="0"/>
              </a:spcAft>
              <a:buFont typeface="Wingdings"/>
              <a:buChar char="Ø"/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curvature </a:t>
            </a:r>
            <a:r>
              <a:rPr lang="en-GB" altLang="de-DE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(E/A)/</a:t>
            </a:r>
            <a:r>
              <a:rPr lang="en-GB" altLang="de-DE" b="1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l-GR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0" fontAlgn="base" hangingPunct="0">
              <a:spcAft>
                <a:spcPct val="0"/>
              </a:spcAft>
              <a:buClr>
                <a:srgbClr val="FF0000"/>
              </a:buClr>
            </a:pPr>
            <a:r>
              <a:rPr lang="en-GB" altLang="de-D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(nuclear incompressibility) </a:t>
            </a:r>
            <a:r>
              <a:rPr lang="en-GB" altLang="de-DE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altLang="de-DE" baseline="30000" dirty="0" smtClean="0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9512" y="5025950"/>
            <a:ext cx="3494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 SIS18:</a:t>
            </a: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light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fragments</a:t>
            </a:r>
            <a:endParaRPr 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/>
              <a:buChar char="Ø"/>
            </a:pP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kaon</a:t>
            </a:r>
            <a:r>
              <a:rPr 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716016" y="6309320"/>
            <a:ext cx="3302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nm</a:t>
            </a:r>
            <a:r>
              <a:rPr lang="en-GB" altLang="de-DE" sz="2000" baseline="-25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380 </a:t>
            </a:r>
            <a:r>
              <a:rPr lang="de-DE" altLang="de-DE" sz="2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</a:t>
            </a:r>
            <a:r>
              <a:rPr lang="de-DE" altLang="de-DE" sz="20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stiff</a:t>
            </a:r>
            <a:r>
              <a:rPr lang="de-DE" altLang="de-DE" sz="2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EOS</a:t>
            </a:r>
            <a:endParaRPr lang="el-GR" altLang="de-DE" sz="20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723252" y="5877272"/>
            <a:ext cx="3898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de-DE" sz="24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GB" altLang="de-DE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220 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 40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"soft" EOS</a:t>
            </a:r>
          </a:p>
        </p:txBody>
      </p:sp>
      <p:sp>
        <p:nvSpPr>
          <p:cNvPr id="4" name="Rechteck 3"/>
          <p:cNvSpPr/>
          <p:nvPr/>
        </p:nvSpPr>
        <p:spPr>
          <a:xfrm>
            <a:off x="144015" y="6093296"/>
            <a:ext cx="478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A. Le </a:t>
            </a:r>
            <a:r>
              <a:rPr lang="en-US" sz="1200" dirty="0"/>
              <a:t>Fevre et al., </a:t>
            </a:r>
            <a:r>
              <a:rPr lang="en-US" sz="1200" dirty="0" err="1"/>
              <a:t>Nucl</a:t>
            </a:r>
            <a:r>
              <a:rPr lang="en-US" sz="1200" dirty="0"/>
              <a:t>. Phys.  A945 (2016) </a:t>
            </a:r>
            <a:r>
              <a:rPr lang="en-US" sz="1200" dirty="0" smtClean="0"/>
              <a:t>112 </a:t>
            </a:r>
          </a:p>
          <a:p>
            <a:r>
              <a:rPr lang="en-US" sz="1200" dirty="0"/>
              <a:t>C. Sturm et al., (</a:t>
            </a:r>
            <a:r>
              <a:rPr lang="en-US" sz="1200" dirty="0" err="1"/>
              <a:t>KaoS</a:t>
            </a:r>
            <a:r>
              <a:rPr lang="en-US" sz="1200" dirty="0"/>
              <a:t> Collaboration)  Phys. Rev. Lett. 86 (2001) 39</a:t>
            </a:r>
            <a:endParaRPr lang="de-DE" sz="1200" dirty="0" smtClean="0"/>
          </a:p>
          <a:p>
            <a:r>
              <a:rPr lang="de-DE" sz="1200" dirty="0" err="1" smtClean="0"/>
              <a:t>Ch</a:t>
            </a:r>
            <a:r>
              <a:rPr lang="de-DE" sz="1200" dirty="0"/>
              <a:t>. Fuchs et al., Phys. </a:t>
            </a:r>
            <a:r>
              <a:rPr lang="en-US" sz="1200" dirty="0"/>
              <a:t>Rev. Lett. 86 (2001) 1974</a:t>
            </a:r>
          </a:p>
        </p:txBody>
      </p:sp>
    </p:spTree>
    <p:extLst>
      <p:ext uri="{BB962C8B-B14F-4D97-AF65-F5344CB8AC3E}">
        <p14:creationId xmlns:p14="http://schemas.microsoft.com/office/powerpoint/2010/main" val="3423649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8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0" grpId="0"/>
      <p:bldP spid="9" grpId="0" animBg="1"/>
      <p:bldP spid="2" grpId="0"/>
      <p:bldP spid="3" grpId="0"/>
      <p:bldP spid="1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44267" r="57814" b="42443"/>
          <a:stretch/>
        </p:blipFill>
        <p:spPr bwMode="auto">
          <a:xfrm>
            <a:off x="1642063" y="3068960"/>
            <a:ext cx="2425881" cy="102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860032" y="2180864"/>
            <a:ext cx="4032448" cy="4422898"/>
            <a:chOff x="4722113" y="1268760"/>
            <a:chExt cx="3845130" cy="422528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45"/>
            <a:stretch/>
          </p:blipFill>
          <p:spPr bwMode="auto">
            <a:xfrm>
              <a:off x="5076056" y="1268760"/>
              <a:ext cx="3491187" cy="4225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16200000">
              <a:off x="4250189" y="3196733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</a:t>
              </a:r>
              <a:r>
                <a:rPr lang="de-DE" baseline="-25000" dirty="0" err="1" smtClean="0"/>
                <a:t>sym</a:t>
              </a:r>
              <a:r>
                <a:rPr lang="de-DE" dirty="0" smtClean="0"/>
                <a:t> (</a:t>
              </a:r>
              <a:r>
                <a:rPr lang="de-DE" dirty="0" err="1" smtClean="0"/>
                <a:t>MeV</a:t>
              </a:r>
              <a:r>
                <a:rPr lang="de-DE" dirty="0" smtClean="0"/>
                <a:t>)</a:t>
              </a:r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1" y="1628800"/>
            <a:ext cx="5126815" cy="90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1520" y="33569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slope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93060" y="529191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curvature</a:t>
            </a:r>
            <a:r>
              <a:rPr lang="de-DE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3" t="56485" r="50000" b="31297"/>
          <a:stretch/>
        </p:blipFill>
        <p:spPr bwMode="auto">
          <a:xfrm>
            <a:off x="1426846" y="5075993"/>
            <a:ext cx="2641098" cy="94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0033CC"/>
                </a:solidFill>
                <a:latin typeface="Tahoma" pitchFamily="34" charset="0"/>
              </a:rPr>
              <a:t>T</a:t>
            </a:r>
            <a:r>
              <a:rPr lang="en-GB" sz="3600" dirty="0" smtClean="0">
                <a:solidFill>
                  <a:srgbClr val="0033CC"/>
                </a:solidFill>
                <a:latin typeface="Tahoma" pitchFamily="34" charset="0"/>
              </a:rPr>
              <a:t>he nuclear symmetry energy</a:t>
            </a:r>
          </a:p>
        </p:txBody>
      </p:sp>
      <p:sp>
        <p:nvSpPr>
          <p:cNvPr id="8" name="Rechteck 7"/>
          <p:cNvSpPr/>
          <p:nvPr/>
        </p:nvSpPr>
        <p:spPr>
          <a:xfrm>
            <a:off x="2230623" y="764704"/>
            <a:ext cx="8174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ρ,δ) = </a:t>
            </a:r>
            <a:r>
              <a:rPr lang="en-US" sz="2800" kern="0" dirty="0">
                <a:solidFill>
                  <a:srgbClr val="000000"/>
                </a:solidFill>
              </a:rPr>
              <a:t>E</a:t>
            </a:r>
            <a:r>
              <a:rPr lang="en-US" sz="2800" kern="0" baseline="-25000" dirty="0">
                <a:solidFill>
                  <a:srgbClr val="000000"/>
                </a:solidFill>
              </a:rPr>
              <a:t>A</a:t>
            </a:r>
            <a:r>
              <a:rPr lang="en-US" sz="2800" kern="0" dirty="0">
                <a:solidFill>
                  <a:srgbClr val="000000"/>
                </a:solidFill>
              </a:rPr>
              <a:t>(</a:t>
            </a:r>
            <a:r>
              <a:rPr lang="el-GR" sz="2800" kern="0" dirty="0">
                <a:solidFill>
                  <a:srgbClr val="000000"/>
                </a:solidFill>
              </a:rPr>
              <a:t>ρ,0)+</a:t>
            </a:r>
            <a:r>
              <a:rPr lang="en-US" sz="2800" kern="0" dirty="0" err="1">
                <a:solidFill>
                  <a:srgbClr val="FF0000"/>
                </a:solidFill>
              </a:rPr>
              <a:t>E</a:t>
            </a:r>
            <a:r>
              <a:rPr lang="en-US" sz="2800" kern="0" baseline="-25000" dirty="0" err="1">
                <a:solidFill>
                  <a:srgbClr val="FF0000"/>
                </a:solidFill>
              </a:rPr>
              <a:t>sym</a:t>
            </a:r>
            <a:r>
              <a:rPr lang="en-US" sz="2800" kern="0" dirty="0">
                <a:solidFill>
                  <a:srgbClr val="FF0000"/>
                </a:solidFill>
              </a:rPr>
              <a:t>(</a:t>
            </a:r>
            <a:r>
              <a:rPr lang="el-GR" sz="2800" kern="0" dirty="0">
                <a:solidFill>
                  <a:srgbClr val="FF0000"/>
                </a:solidFill>
              </a:rPr>
              <a:t>ρ)</a:t>
            </a:r>
            <a:r>
              <a:rPr lang="el-GR" sz="2800" kern="0" dirty="0">
                <a:solidFill>
                  <a:srgbClr val="000000"/>
                </a:solidFill>
              </a:rPr>
              <a:t>·</a:t>
            </a:r>
            <a:r>
              <a:rPr lang="el-GR" sz="2800" kern="0" dirty="0" smtClean="0">
                <a:solidFill>
                  <a:srgbClr val="000000"/>
                </a:solidFill>
              </a:rPr>
              <a:t>δ</a:t>
            </a:r>
            <a:r>
              <a:rPr lang="el-GR" sz="2800" kern="0" baseline="30000" dirty="0" smtClean="0">
                <a:solidFill>
                  <a:srgbClr val="000000"/>
                </a:solidFill>
              </a:rPr>
              <a:t>2</a:t>
            </a:r>
            <a:endParaRPr lang="de-DE" sz="2800" kern="0" dirty="0">
              <a:solidFill>
                <a:srgbClr val="0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 r="5795"/>
          <a:stretch/>
        </p:blipFill>
        <p:spPr bwMode="auto">
          <a:xfrm>
            <a:off x="4815642" y="3453412"/>
            <a:ext cx="2934564" cy="322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9512" y="2555612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Empirical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E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 smtClean="0">
                <a:solidFill>
                  <a:srgbClr val="0033CC"/>
                </a:solidFill>
              </a:rPr>
              <a:t>(</a:t>
            </a:r>
            <a:r>
              <a:rPr lang="el-GR" dirty="0" smtClean="0">
                <a:solidFill>
                  <a:srgbClr val="0033CC"/>
                </a:solidFill>
              </a:rPr>
              <a:t>ρ</a:t>
            </a:r>
            <a:r>
              <a:rPr lang="de-DE" baseline="-25000" dirty="0" smtClean="0">
                <a:solidFill>
                  <a:srgbClr val="0033CC"/>
                </a:solidFill>
              </a:rPr>
              <a:t>0</a:t>
            </a:r>
            <a:r>
              <a:rPr lang="de-DE" dirty="0" smtClean="0">
                <a:solidFill>
                  <a:srgbClr val="0033CC"/>
                </a:solidFill>
              </a:rPr>
              <a:t>) ≈ 30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9296" y="4086475"/>
            <a:ext cx="3541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L</a:t>
            </a:r>
            <a:r>
              <a:rPr lang="de-DE" dirty="0">
                <a:solidFill>
                  <a:srgbClr val="0033CC"/>
                </a:solidFill>
              </a:rPr>
              <a:t>(</a:t>
            </a:r>
            <a:r>
              <a:rPr lang="el-GR" dirty="0">
                <a:solidFill>
                  <a:srgbClr val="0033CC"/>
                </a:solidFill>
              </a:rPr>
              <a:t>ρ</a:t>
            </a:r>
            <a:r>
              <a:rPr lang="de-DE" baseline="-25000" dirty="0">
                <a:solidFill>
                  <a:srgbClr val="0033CC"/>
                </a:solidFill>
              </a:rPr>
              <a:t>0</a:t>
            </a:r>
            <a:r>
              <a:rPr lang="de-DE" dirty="0">
                <a:solidFill>
                  <a:srgbClr val="0033CC"/>
                </a:solidFill>
              </a:rPr>
              <a:t>) ≈ </a:t>
            </a:r>
            <a:r>
              <a:rPr lang="de-DE" dirty="0" smtClean="0">
                <a:solidFill>
                  <a:srgbClr val="0033CC"/>
                </a:solidFill>
              </a:rPr>
              <a:t>60 </a:t>
            </a:r>
            <a:r>
              <a:rPr lang="de-DE" dirty="0" err="1">
                <a:solidFill>
                  <a:srgbClr val="0033CC"/>
                </a:solidFill>
              </a:rPr>
              <a:t>MeV</a:t>
            </a:r>
            <a:r>
              <a:rPr lang="de-DE" dirty="0">
                <a:solidFill>
                  <a:srgbClr val="0033CC"/>
                </a:solidFill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0541" y="6093296"/>
            <a:ext cx="446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CC"/>
                </a:solidFill>
              </a:rPr>
              <a:t>theoretical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value</a:t>
            </a:r>
            <a:r>
              <a:rPr lang="de-DE" dirty="0" smtClean="0">
                <a:solidFill>
                  <a:srgbClr val="0033CC"/>
                </a:solidFill>
              </a:rPr>
              <a:t> </a:t>
            </a:r>
            <a:r>
              <a:rPr lang="de-DE" dirty="0" err="1" smtClean="0">
                <a:solidFill>
                  <a:srgbClr val="0033CC"/>
                </a:solidFill>
              </a:rPr>
              <a:t>K</a:t>
            </a:r>
            <a:r>
              <a:rPr lang="de-DE" baseline="-25000" dirty="0" err="1" smtClean="0">
                <a:solidFill>
                  <a:srgbClr val="0033CC"/>
                </a:solidFill>
              </a:rPr>
              <a:t>sym</a:t>
            </a:r>
            <a:r>
              <a:rPr lang="de-DE" dirty="0">
                <a:solidFill>
                  <a:srgbClr val="0033CC"/>
                </a:solidFill>
              </a:rPr>
              <a:t> </a:t>
            </a:r>
            <a:r>
              <a:rPr lang="de-DE" dirty="0" smtClean="0">
                <a:solidFill>
                  <a:srgbClr val="0033CC"/>
                </a:solidFill>
              </a:rPr>
              <a:t>= -700 </a:t>
            </a:r>
            <a:r>
              <a:rPr lang="de-DE" dirty="0" err="1" smtClean="0">
                <a:solidFill>
                  <a:srgbClr val="0033CC"/>
                </a:solidFill>
              </a:rPr>
              <a:t>to</a:t>
            </a:r>
            <a:r>
              <a:rPr lang="de-DE" dirty="0" smtClean="0">
                <a:solidFill>
                  <a:srgbClr val="0033CC"/>
                </a:solidFill>
              </a:rPr>
              <a:t> 470 </a:t>
            </a:r>
            <a:r>
              <a:rPr lang="de-DE" dirty="0" err="1" smtClean="0">
                <a:solidFill>
                  <a:srgbClr val="0033CC"/>
                </a:solidFill>
              </a:rPr>
              <a:t>MeV</a:t>
            </a:r>
            <a:r>
              <a:rPr lang="de-DE" dirty="0" smtClean="0">
                <a:solidFill>
                  <a:srgbClr val="0033CC"/>
                </a:solidFill>
              </a:rPr>
              <a:t> 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932040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P. Russotto et al</a:t>
            </a:r>
            <a:r>
              <a:rPr lang="en-US" sz="1400" dirty="0" smtClean="0">
                <a:solidFill>
                  <a:srgbClr val="000000"/>
                </a:solidFill>
              </a:rPr>
              <a:t>., Phys</a:t>
            </a:r>
            <a:r>
              <a:rPr lang="en-US" sz="1400" dirty="0">
                <a:solidFill>
                  <a:srgbClr val="000000"/>
                </a:solidFill>
              </a:rPr>
              <a:t>. Rev. C 94, 034608 (2016) 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95440" y="5430415"/>
            <a:ext cx="14008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n/</a:t>
            </a:r>
            <a:r>
              <a:rPr lang="de-DE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endParaRPr lang="de-DE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200" dirty="0" err="1"/>
              <a:t>Au+Au</a:t>
            </a:r>
            <a:r>
              <a:rPr lang="de-DE" sz="1200" dirty="0"/>
              <a:t> 400A </a:t>
            </a:r>
            <a:r>
              <a:rPr lang="de-DE" sz="1200" dirty="0" err="1" smtClean="0"/>
              <a:t>MeV</a:t>
            </a:r>
            <a:endParaRPr lang="en-US" sz="1200" dirty="0"/>
          </a:p>
        </p:txBody>
      </p:sp>
      <p:sp>
        <p:nvSpPr>
          <p:cNvPr id="19" name="Rechteck 18"/>
          <p:cNvSpPr/>
          <p:nvPr/>
        </p:nvSpPr>
        <p:spPr>
          <a:xfrm>
            <a:off x="243642" y="45091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B.A. Li and X. Han, Phys. Lett. B 727 (2013) 276</a:t>
            </a:r>
          </a:p>
        </p:txBody>
      </p:sp>
      <p:sp>
        <p:nvSpPr>
          <p:cNvPr id="2" name="Rechteck 1"/>
          <p:cNvSpPr/>
          <p:nvPr/>
        </p:nvSpPr>
        <p:spPr>
          <a:xfrm>
            <a:off x="5364088" y="2041103"/>
            <a:ext cx="3775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/>
              <a:t>Ch</a:t>
            </a:r>
            <a:r>
              <a:rPr lang="de-DE" sz="1400" dirty="0" smtClean="0"/>
              <a:t>. Fuchs </a:t>
            </a:r>
            <a:r>
              <a:rPr lang="de-DE" sz="1400" dirty="0" err="1" smtClean="0"/>
              <a:t>and</a:t>
            </a:r>
            <a:r>
              <a:rPr lang="de-DE" sz="1400" dirty="0" smtClean="0"/>
              <a:t> H.H. Wolter, EPJA30 </a:t>
            </a:r>
            <a:r>
              <a:rPr lang="de-DE" sz="1400" dirty="0"/>
              <a:t>(2006) 5</a:t>
            </a:r>
          </a:p>
        </p:txBody>
      </p:sp>
    </p:spTree>
    <p:extLst>
      <p:ext uri="{BB962C8B-B14F-4D97-AF65-F5344CB8AC3E}">
        <p14:creationId xmlns:p14="http://schemas.microsoft.com/office/powerpoint/2010/main" val="227513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632" y="1621"/>
            <a:ext cx="11751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74878"/>
            <a:ext cx="6696744" cy="552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431865" y="6381328"/>
            <a:ext cx="4436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T. </a:t>
            </a:r>
            <a:r>
              <a:rPr lang="en-US" sz="1600" dirty="0" err="1" smtClean="0">
                <a:solidFill>
                  <a:srgbClr val="000000"/>
                </a:solidFill>
              </a:rPr>
              <a:t>Klaehn</a:t>
            </a:r>
            <a:r>
              <a:rPr lang="en-US" sz="1600" dirty="0" smtClean="0">
                <a:solidFill>
                  <a:srgbClr val="000000"/>
                </a:solidFill>
              </a:rPr>
              <a:t> et al., Phys. Rev. C74: 035802, 2006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1979712" y="1484784"/>
            <a:ext cx="0" cy="4248472"/>
          </a:xfrm>
          <a:prstGeom prst="lin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1979712" y="5147900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l-GR" sz="2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000" baseline="-250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2000" baseline="-250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3347864" y="1484784"/>
            <a:ext cx="0" cy="4248472"/>
          </a:xfrm>
          <a:prstGeom prst="lin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3347864" y="515719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000" baseline="-25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2000" baseline="-25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827584" y="2276872"/>
            <a:ext cx="5472608" cy="12932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454187" y="2341329"/>
            <a:ext cx="2267806" cy="1015663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PSR </a:t>
            </a:r>
            <a:r>
              <a:rPr lang="en-US" sz="1600" dirty="0" smtClean="0">
                <a:solidFill>
                  <a:srgbClr val="000000"/>
                </a:solidFill>
              </a:rPr>
              <a:t>J1614-2230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 = 1.97</a:t>
            </a:r>
            <a:r>
              <a:rPr lang="de-DE" sz="1600" dirty="0" smtClean="0">
                <a:solidFill>
                  <a:srgbClr val="000000"/>
                </a:solidFill>
                <a:sym typeface="Symbol"/>
              </a:rPr>
              <a:t>0.04 </a:t>
            </a:r>
            <a:r>
              <a:rPr lang="de-DE" sz="1600" dirty="0" err="1" smtClean="0">
                <a:solidFill>
                  <a:srgbClr val="000000"/>
                </a:solidFill>
                <a:sym typeface="Symbol"/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  <a:sym typeface="Symbol"/>
              </a:rPr>
              <a:t>sun</a:t>
            </a:r>
            <a:endParaRPr lang="de-DE" sz="1600" baseline="-25000" dirty="0" smtClean="0">
              <a:solidFill>
                <a:srgbClr val="000000"/>
              </a:solidFill>
              <a:sym typeface="Symbol"/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. Demorest et al.,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Nature 467, 1081 (2010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442421" y="3501008"/>
            <a:ext cx="2304255" cy="1015663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PSR J0348+0432</a:t>
            </a:r>
          </a:p>
          <a:p>
            <a:r>
              <a:rPr lang="de-DE" sz="1600" dirty="0" smtClean="0">
                <a:solidFill>
                  <a:srgbClr val="000000"/>
                </a:solidFill>
              </a:rPr>
              <a:t>M = 2.01</a:t>
            </a:r>
            <a:r>
              <a:rPr lang="de-DE" sz="1600" dirty="0" smtClean="0">
                <a:solidFill>
                  <a:srgbClr val="000000"/>
                </a:solidFill>
                <a:sym typeface="Symbol"/>
              </a:rPr>
              <a:t></a:t>
            </a:r>
            <a:r>
              <a:rPr lang="de-DE" sz="1600" dirty="0">
                <a:solidFill>
                  <a:srgbClr val="000000"/>
                </a:solidFill>
                <a:sym typeface="Symbol"/>
              </a:rPr>
              <a:t>0.04 </a:t>
            </a:r>
            <a:r>
              <a:rPr lang="de-DE" sz="1600" dirty="0" err="1">
                <a:solidFill>
                  <a:srgbClr val="000000"/>
                </a:solidFill>
                <a:sym typeface="Symbol"/>
              </a:rPr>
              <a:t>M</a:t>
            </a:r>
            <a:r>
              <a:rPr lang="de-DE" sz="1600" baseline="-25000" dirty="0" err="1">
                <a:solidFill>
                  <a:srgbClr val="000000"/>
                </a:solidFill>
                <a:sym typeface="Symbol"/>
              </a:rPr>
              <a:t>sun</a:t>
            </a:r>
            <a:endParaRPr lang="en-US" sz="1600" baseline="-25000" dirty="0">
              <a:solidFill>
                <a:srgbClr val="000000"/>
              </a:solidFill>
            </a:endParaRPr>
          </a:p>
          <a:p>
            <a:r>
              <a:rPr lang="de-DE" sz="1400" dirty="0" smtClean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Antoniadis</a:t>
            </a:r>
            <a:r>
              <a:rPr lang="de-DE" sz="1400" dirty="0" smtClean="0">
                <a:solidFill>
                  <a:srgbClr val="000000"/>
                </a:solidFill>
              </a:rPr>
              <a:t> et al., 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Science </a:t>
            </a:r>
            <a:r>
              <a:rPr lang="en-US" sz="1400" b="1" i="1" dirty="0" smtClean="0">
                <a:solidFill>
                  <a:srgbClr val="000000"/>
                </a:solidFill>
              </a:rPr>
              <a:t>340</a:t>
            </a:r>
            <a:r>
              <a:rPr lang="en-US" sz="1400" i="1" dirty="0" smtClean="0">
                <a:solidFill>
                  <a:srgbClr val="000000"/>
                </a:solidFill>
              </a:rPr>
              <a:t>, 6131 (2013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87016" y="-2738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Mass-density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EOS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454187" y="1251775"/>
            <a:ext cx="2267806" cy="1015663"/>
          </a:xfrm>
          <a:prstGeom prst="rect">
            <a:avLst/>
          </a:prstGeom>
          <a:solidFill>
            <a:srgbClr val="6699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PSR J0740+6620 </a:t>
            </a:r>
            <a:endParaRPr lang="en-US" sz="1600" dirty="0" smtClean="0"/>
          </a:p>
          <a:p>
            <a:r>
              <a:rPr lang="en-US" sz="1600" dirty="0" smtClean="0"/>
              <a:t>M = 2.17</a:t>
            </a:r>
            <a:r>
              <a:rPr lang="en-US" sz="1600" dirty="0" smtClean="0">
                <a:sym typeface="Symbol"/>
              </a:rPr>
              <a:t>0.11</a:t>
            </a:r>
            <a:r>
              <a:rPr lang="en-US" sz="1600" dirty="0" smtClean="0"/>
              <a:t>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sun</a:t>
            </a:r>
            <a:endParaRPr lang="en-US" sz="1600" baseline="-25000" dirty="0" smtClean="0"/>
          </a:p>
          <a:p>
            <a:r>
              <a:rPr lang="fr-FR" sz="1400" dirty="0" smtClean="0"/>
              <a:t>H. </a:t>
            </a:r>
            <a:r>
              <a:rPr lang="fr-FR" sz="1400" dirty="0" err="1" smtClean="0"/>
              <a:t>Cromartie</a:t>
            </a:r>
            <a:r>
              <a:rPr lang="fr-FR" sz="1400" dirty="0" smtClean="0"/>
              <a:t> </a:t>
            </a:r>
            <a:r>
              <a:rPr lang="fr-FR" sz="1400" dirty="0"/>
              <a:t>et al., </a:t>
            </a:r>
            <a:endParaRPr lang="fr-FR" sz="1400" dirty="0" smtClean="0"/>
          </a:p>
          <a:p>
            <a:r>
              <a:rPr lang="fr-FR" sz="1400" dirty="0" smtClean="0"/>
              <a:t>arXiv:1904.06759 </a:t>
            </a:r>
            <a:r>
              <a:rPr lang="fr-FR" sz="1400" dirty="0"/>
              <a:t>(2019)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 bwMode="auto">
          <a:xfrm>
            <a:off x="827584" y="1844864"/>
            <a:ext cx="5472608" cy="360000"/>
          </a:xfrm>
          <a:prstGeom prst="rect">
            <a:avLst/>
          </a:prstGeom>
          <a:solidFill>
            <a:srgbClr val="6699FF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 animBg="1"/>
      <p:bldP spid="16" grpId="0" animBg="1"/>
      <p:bldP spid="4" grpId="0" animBg="1"/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09567"/>
            <a:ext cx="6912768" cy="541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87016" y="-27384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Mass-density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de-DE" sz="32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EOS</a:t>
            </a:r>
          </a:p>
        </p:txBody>
      </p:sp>
      <p:sp>
        <p:nvSpPr>
          <p:cNvPr id="2" name="Rechteck 1"/>
          <p:cNvSpPr/>
          <p:nvPr/>
        </p:nvSpPr>
        <p:spPr>
          <a:xfrm>
            <a:off x="-36512" y="6453336"/>
            <a:ext cx="911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M.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Lattimer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M. Prakash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From Nuclei to Stars, ed. S. Lee,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p.275,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WorldScientific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(2011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arXiv:1012.3208v1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3131840" y="1556792"/>
            <a:ext cx="1583668" cy="42480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22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21663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3" grpId="0"/>
      <p:bldP spid="25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First attempts to study the high-density EOS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51060" y="777580"/>
            <a:ext cx="85687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EOS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symmetric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extracted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collective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proton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flow</a:t>
            </a:r>
            <a:endParaRPr lang="de-DE" sz="20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6959" y="6437948"/>
            <a:ext cx="61045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kern="0" dirty="0" smtClean="0">
                <a:solidFill>
                  <a:srgbClr val="000000"/>
                </a:solidFill>
              </a:rPr>
              <a:t>P. </a:t>
            </a:r>
            <a:r>
              <a:rPr lang="en-US" altLang="en-US" sz="1600" kern="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600" kern="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600" kern="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6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67544" y="1700808"/>
            <a:ext cx="8480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AGS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„The heavy-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constraint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49" y="3581440"/>
            <a:ext cx="1944216" cy="13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076056" y="5662989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Azimuthal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/d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C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cos(2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942"/>
            <a:ext cx="4858454" cy="39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867638" y="268607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155F2E"/>
                </a:solidFill>
              </a:rPr>
              <a:t>hard</a:t>
            </a:r>
            <a:r>
              <a:rPr lang="de-DE" dirty="0" smtClean="0">
                <a:solidFill>
                  <a:srgbClr val="155F2E"/>
                </a:solidFill>
              </a:rPr>
              <a:t> </a:t>
            </a:r>
            <a:r>
              <a:rPr lang="de-DE" dirty="0" err="1" smtClean="0">
                <a:solidFill>
                  <a:srgbClr val="155F2E"/>
                </a:solidFill>
              </a:rPr>
              <a:t>EoS</a:t>
            </a:r>
            <a:endParaRPr lang="de-DE" dirty="0" smtClean="0">
              <a:solidFill>
                <a:srgbClr val="155F2E"/>
              </a:solidFill>
            </a:endParaRPr>
          </a:p>
          <a:p>
            <a:r>
              <a:rPr lang="de-DE" dirty="0" smtClean="0">
                <a:solidFill>
                  <a:srgbClr val="CC0066"/>
                </a:solidFill>
              </a:rPr>
              <a:t>soft </a:t>
            </a:r>
            <a:r>
              <a:rPr lang="de-DE" dirty="0" err="1" smtClean="0">
                <a:solidFill>
                  <a:srgbClr val="CC0066"/>
                </a:solidFill>
              </a:rPr>
              <a:t>EoS</a:t>
            </a:r>
            <a:endParaRPr lang="de-DE" dirty="0">
              <a:solidFill>
                <a:srgbClr val="CC0066"/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rot="8652641">
            <a:off x="814239" y="4721613"/>
            <a:ext cx="1595538" cy="686760"/>
          </a:xfrm>
          <a:custGeom>
            <a:avLst/>
            <a:gdLst>
              <a:gd name="T0" fmla="*/ 0 w 1417"/>
              <a:gd name="T1" fmla="*/ 752 h 917"/>
              <a:gd name="T2" fmla="*/ 558 w 1417"/>
              <a:gd name="T3" fmla="*/ 522 h 917"/>
              <a:gd name="T4" fmla="*/ 928 w 1417"/>
              <a:gd name="T5" fmla="*/ 312 h 917"/>
              <a:gd name="T6" fmla="*/ 1192 w 1417"/>
              <a:gd name="T7" fmla="*/ 160 h 917"/>
              <a:gd name="T8" fmla="*/ 1408 w 1417"/>
              <a:gd name="T9" fmla="*/ 0 h 917"/>
              <a:gd name="T10" fmla="*/ 1417 w 1417"/>
              <a:gd name="T11" fmla="*/ 328 h 917"/>
              <a:gd name="T12" fmla="*/ 918 w 1417"/>
              <a:gd name="T13" fmla="*/ 645 h 917"/>
              <a:gd name="T14" fmla="*/ 374 w 1417"/>
              <a:gd name="T15" fmla="*/ 872 h 917"/>
              <a:gd name="T16" fmla="*/ 56 w 1417"/>
              <a:gd name="T17" fmla="*/ 917 h 917"/>
              <a:gd name="T18" fmla="*/ 0 w 1417"/>
              <a:gd name="T19" fmla="*/ 752 h 917"/>
              <a:gd name="connsiteX0" fmla="*/ 0 w 10000"/>
              <a:gd name="connsiteY0" fmla="*/ 8201 h 10000"/>
              <a:gd name="connsiteX1" fmla="*/ 3938 w 10000"/>
              <a:gd name="connsiteY1" fmla="*/ 5692 h 10000"/>
              <a:gd name="connsiteX2" fmla="*/ 6549 w 10000"/>
              <a:gd name="connsiteY2" fmla="*/ 3402 h 10000"/>
              <a:gd name="connsiteX3" fmla="*/ 8412 w 10000"/>
              <a:gd name="connsiteY3" fmla="*/ 1745 h 10000"/>
              <a:gd name="connsiteX4" fmla="*/ 9936 w 10000"/>
              <a:gd name="connsiteY4" fmla="*/ 0 h 10000"/>
              <a:gd name="connsiteX5" fmla="*/ 10000 w 10000"/>
              <a:gd name="connsiteY5" fmla="*/ 3577 h 10000"/>
              <a:gd name="connsiteX6" fmla="*/ 6471 w 10000"/>
              <a:gd name="connsiteY6" fmla="*/ 5985 h 10000"/>
              <a:gd name="connsiteX7" fmla="*/ 2639 w 10000"/>
              <a:gd name="connsiteY7" fmla="*/ 9509 h 10000"/>
              <a:gd name="connsiteX8" fmla="*/ 395 w 10000"/>
              <a:gd name="connsiteY8" fmla="*/ 10000 h 10000"/>
              <a:gd name="connsiteX9" fmla="*/ 0 w 10000"/>
              <a:gd name="connsiteY9" fmla="*/ 8201 h 10000"/>
              <a:gd name="connsiteX0" fmla="*/ 0 w 10084"/>
              <a:gd name="connsiteY0" fmla="*/ 8201 h 10000"/>
              <a:gd name="connsiteX1" fmla="*/ 3938 w 10084"/>
              <a:gd name="connsiteY1" fmla="*/ 5692 h 10000"/>
              <a:gd name="connsiteX2" fmla="*/ 6549 w 10084"/>
              <a:gd name="connsiteY2" fmla="*/ 3402 h 10000"/>
              <a:gd name="connsiteX3" fmla="*/ 8412 w 10084"/>
              <a:gd name="connsiteY3" fmla="*/ 1745 h 10000"/>
              <a:gd name="connsiteX4" fmla="*/ 9936 w 10084"/>
              <a:gd name="connsiteY4" fmla="*/ 0 h 10000"/>
              <a:gd name="connsiteX5" fmla="*/ 10084 w 10084"/>
              <a:gd name="connsiteY5" fmla="*/ 1756 h 10000"/>
              <a:gd name="connsiteX6" fmla="*/ 6471 w 10084"/>
              <a:gd name="connsiteY6" fmla="*/ 5985 h 10000"/>
              <a:gd name="connsiteX7" fmla="*/ 2639 w 10084"/>
              <a:gd name="connsiteY7" fmla="*/ 9509 h 10000"/>
              <a:gd name="connsiteX8" fmla="*/ 395 w 10084"/>
              <a:gd name="connsiteY8" fmla="*/ 10000 h 10000"/>
              <a:gd name="connsiteX9" fmla="*/ 0 w 10084"/>
              <a:gd name="connsiteY9" fmla="*/ 8201 h 10000"/>
              <a:gd name="connsiteX0" fmla="*/ 140 w 10224"/>
              <a:gd name="connsiteY0" fmla="*/ 8201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40 w 10224"/>
              <a:gd name="connsiteY9" fmla="*/ 8201 h 11695"/>
              <a:gd name="connsiteX0" fmla="*/ 133 w 10224"/>
              <a:gd name="connsiteY0" fmla="*/ 7419 h 11695"/>
              <a:gd name="connsiteX1" fmla="*/ 4078 w 10224"/>
              <a:gd name="connsiteY1" fmla="*/ 5692 h 11695"/>
              <a:gd name="connsiteX2" fmla="*/ 6689 w 10224"/>
              <a:gd name="connsiteY2" fmla="*/ 3402 h 11695"/>
              <a:gd name="connsiteX3" fmla="*/ 8552 w 10224"/>
              <a:gd name="connsiteY3" fmla="*/ 1745 h 11695"/>
              <a:gd name="connsiteX4" fmla="*/ 10076 w 10224"/>
              <a:gd name="connsiteY4" fmla="*/ 0 h 11695"/>
              <a:gd name="connsiteX5" fmla="*/ 10224 w 10224"/>
              <a:gd name="connsiteY5" fmla="*/ 1756 h 11695"/>
              <a:gd name="connsiteX6" fmla="*/ 6611 w 10224"/>
              <a:gd name="connsiteY6" fmla="*/ 5985 h 11695"/>
              <a:gd name="connsiteX7" fmla="*/ 2779 w 10224"/>
              <a:gd name="connsiteY7" fmla="*/ 9509 h 11695"/>
              <a:gd name="connsiteX8" fmla="*/ 0 w 10224"/>
              <a:gd name="connsiteY8" fmla="*/ 11695 h 11695"/>
              <a:gd name="connsiteX9" fmla="*/ 133 w 10224"/>
              <a:gd name="connsiteY9" fmla="*/ 7419 h 11695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028 w 10473"/>
              <a:gd name="connsiteY7" fmla="*/ 950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327 w 10473"/>
              <a:gd name="connsiteY1" fmla="*/ 569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38 w 10473"/>
              <a:gd name="connsiteY2" fmla="*/ 3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7419 h 11111"/>
              <a:gd name="connsiteX1" fmla="*/ 4275 w 10473"/>
              <a:gd name="connsiteY1" fmla="*/ 6382 h 11111"/>
              <a:gd name="connsiteX2" fmla="*/ 6961 w 10473"/>
              <a:gd name="connsiteY2" fmla="*/ 4402 h 11111"/>
              <a:gd name="connsiteX3" fmla="*/ 8801 w 10473"/>
              <a:gd name="connsiteY3" fmla="*/ 1745 h 11111"/>
              <a:gd name="connsiteX4" fmla="*/ 10325 w 10473"/>
              <a:gd name="connsiteY4" fmla="*/ 0 h 11111"/>
              <a:gd name="connsiteX5" fmla="*/ 10473 w 10473"/>
              <a:gd name="connsiteY5" fmla="*/ 1756 h 11111"/>
              <a:gd name="connsiteX6" fmla="*/ 6860 w 10473"/>
              <a:gd name="connsiteY6" fmla="*/ 5985 h 11111"/>
              <a:gd name="connsiteX7" fmla="*/ 3103 w 10473"/>
              <a:gd name="connsiteY7" fmla="*/ 9819 h 11111"/>
              <a:gd name="connsiteX8" fmla="*/ 0 w 10473"/>
              <a:gd name="connsiteY8" fmla="*/ 11111 h 11111"/>
              <a:gd name="connsiteX9" fmla="*/ 382 w 10473"/>
              <a:gd name="connsiteY9" fmla="*/ 7419 h 11111"/>
              <a:gd name="connsiteX0" fmla="*/ 382 w 10473"/>
              <a:gd name="connsiteY0" fmla="*/ 6313 h 10005"/>
              <a:gd name="connsiteX1" fmla="*/ 4275 w 10473"/>
              <a:gd name="connsiteY1" fmla="*/ 5276 h 10005"/>
              <a:gd name="connsiteX2" fmla="*/ 6961 w 10473"/>
              <a:gd name="connsiteY2" fmla="*/ 3296 h 10005"/>
              <a:gd name="connsiteX3" fmla="*/ 8801 w 10473"/>
              <a:gd name="connsiteY3" fmla="*/ 639 h 10005"/>
              <a:gd name="connsiteX4" fmla="*/ 10047 w 10473"/>
              <a:gd name="connsiteY4" fmla="*/ 0 h 10005"/>
              <a:gd name="connsiteX5" fmla="*/ 10473 w 10473"/>
              <a:gd name="connsiteY5" fmla="*/ 650 h 10005"/>
              <a:gd name="connsiteX6" fmla="*/ 6860 w 10473"/>
              <a:gd name="connsiteY6" fmla="*/ 4879 h 10005"/>
              <a:gd name="connsiteX7" fmla="*/ 3103 w 10473"/>
              <a:gd name="connsiteY7" fmla="*/ 8713 h 10005"/>
              <a:gd name="connsiteX8" fmla="*/ 0 w 10473"/>
              <a:gd name="connsiteY8" fmla="*/ 10005 h 10005"/>
              <a:gd name="connsiteX9" fmla="*/ 382 w 10473"/>
              <a:gd name="connsiteY9" fmla="*/ 6313 h 10005"/>
              <a:gd name="connsiteX0" fmla="*/ 382 w 10641"/>
              <a:gd name="connsiteY0" fmla="*/ 6531 h 10223"/>
              <a:gd name="connsiteX1" fmla="*/ 4275 w 10641"/>
              <a:gd name="connsiteY1" fmla="*/ 5494 h 10223"/>
              <a:gd name="connsiteX2" fmla="*/ 6961 w 10641"/>
              <a:gd name="connsiteY2" fmla="*/ 3514 h 10223"/>
              <a:gd name="connsiteX3" fmla="*/ 8801 w 10641"/>
              <a:gd name="connsiteY3" fmla="*/ 857 h 10223"/>
              <a:gd name="connsiteX4" fmla="*/ 10047 w 10641"/>
              <a:gd name="connsiteY4" fmla="*/ 218 h 10223"/>
              <a:gd name="connsiteX5" fmla="*/ 10641 w 10641"/>
              <a:gd name="connsiteY5" fmla="*/ 361 h 10223"/>
              <a:gd name="connsiteX6" fmla="*/ 6860 w 10641"/>
              <a:gd name="connsiteY6" fmla="*/ 5097 h 10223"/>
              <a:gd name="connsiteX7" fmla="*/ 3103 w 10641"/>
              <a:gd name="connsiteY7" fmla="*/ 8931 h 10223"/>
              <a:gd name="connsiteX8" fmla="*/ 0 w 10641"/>
              <a:gd name="connsiteY8" fmla="*/ 10223 h 10223"/>
              <a:gd name="connsiteX9" fmla="*/ 382 w 10641"/>
              <a:gd name="connsiteY9" fmla="*/ 6531 h 10223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103 w 10641"/>
              <a:gd name="connsiteY7" fmla="*/ 9784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382 w 10641"/>
              <a:gd name="connsiteY0" fmla="*/ 7384 h 11076"/>
              <a:gd name="connsiteX1" fmla="*/ 4275 w 10641"/>
              <a:gd name="connsiteY1" fmla="*/ 6347 h 11076"/>
              <a:gd name="connsiteX2" fmla="*/ 6961 w 10641"/>
              <a:gd name="connsiteY2" fmla="*/ 4367 h 11076"/>
              <a:gd name="connsiteX3" fmla="*/ 8801 w 10641"/>
              <a:gd name="connsiteY3" fmla="*/ 1710 h 11076"/>
              <a:gd name="connsiteX4" fmla="*/ 10225 w 10641"/>
              <a:gd name="connsiteY4" fmla="*/ 0 h 11076"/>
              <a:gd name="connsiteX5" fmla="*/ 10641 w 10641"/>
              <a:gd name="connsiteY5" fmla="*/ 1214 h 11076"/>
              <a:gd name="connsiteX6" fmla="*/ 6860 w 10641"/>
              <a:gd name="connsiteY6" fmla="*/ 5950 h 11076"/>
              <a:gd name="connsiteX7" fmla="*/ 3096 w 10641"/>
              <a:gd name="connsiteY7" fmla="*/ 9002 h 11076"/>
              <a:gd name="connsiteX8" fmla="*/ 0 w 10641"/>
              <a:gd name="connsiteY8" fmla="*/ 11076 h 11076"/>
              <a:gd name="connsiteX9" fmla="*/ 382 w 10641"/>
              <a:gd name="connsiteY9" fmla="*/ 7384 h 11076"/>
              <a:gd name="connsiteX0" fmla="*/ 204 w 10463"/>
              <a:gd name="connsiteY0" fmla="*/ 7384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204 w 10463"/>
              <a:gd name="connsiteY9" fmla="*/ 7384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918 w 10463"/>
              <a:gd name="connsiteY7" fmla="*/ 9002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162 w 10463"/>
              <a:gd name="connsiteY0" fmla="*/ 7511 h 10005"/>
              <a:gd name="connsiteX1" fmla="*/ 4097 w 10463"/>
              <a:gd name="connsiteY1" fmla="*/ 6347 h 10005"/>
              <a:gd name="connsiteX2" fmla="*/ 6783 w 10463"/>
              <a:gd name="connsiteY2" fmla="*/ 4367 h 10005"/>
              <a:gd name="connsiteX3" fmla="*/ 8623 w 10463"/>
              <a:gd name="connsiteY3" fmla="*/ 1710 h 10005"/>
              <a:gd name="connsiteX4" fmla="*/ 10047 w 10463"/>
              <a:gd name="connsiteY4" fmla="*/ 0 h 10005"/>
              <a:gd name="connsiteX5" fmla="*/ 10463 w 10463"/>
              <a:gd name="connsiteY5" fmla="*/ 1214 h 10005"/>
              <a:gd name="connsiteX6" fmla="*/ 6682 w 10463"/>
              <a:gd name="connsiteY6" fmla="*/ 5950 h 10005"/>
              <a:gd name="connsiteX7" fmla="*/ 2850 w 10463"/>
              <a:gd name="connsiteY7" fmla="*/ 9474 h 10005"/>
              <a:gd name="connsiteX8" fmla="*/ 0 w 10463"/>
              <a:gd name="connsiteY8" fmla="*/ 10005 h 10005"/>
              <a:gd name="connsiteX9" fmla="*/ 162 w 10463"/>
              <a:gd name="connsiteY9" fmla="*/ 7511 h 10005"/>
              <a:gd name="connsiteX0" fmla="*/ 71 w 10372"/>
              <a:gd name="connsiteY0" fmla="*/ 7511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71 w 10372"/>
              <a:gd name="connsiteY9" fmla="*/ 7511 h 10533"/>
              <a:gd name="connsiteX0" fmla="*/ 220 w 10372"/>
              <a:gd name="connsiteY0" fmla="*/ 8130 h 10533"/>
              <a:gd name="connsiteX1" fmla="*/ 4006 w 10372"/>
              <a:gd name="connsiteY1" fmla="*/ 6347 h 10533"/>
              <a:gd name="connsiteX2" fmla="*/ 6692 w 10372"/>
              <a:gd name="connsiteY2" fmla="*/ 4367 h 10533"/>
              <a:gd name="connsiteX3" fmla="*/ 8532 w 10372"/>
              <a:gd name="connsiteY3" fmla="*/ 1710 h 10533"/>
              <a:gd name="connsiteX4" fmla="*/ 9956 w 10372"/>
              <a:gd name="connsiteY4" fmla="*/ 0 h 10533"/>
              <a:gd name="connsiteX5" fmla="*/ 10372 w 10372"/>
              <a:gd name="connsiteY5" fmla="*/ 1214 h 10533"/>
              <a:gd name="connsiteX6" fmla="*/ 6591 w 10372"/>
              <a:gd name="connsiteY6" fmla="*/ 5950 h 10533"/>
              <a:gd name="connsiteX7" fmla="*/ 2759 w 10372"/>
              <a:gd name="connsiteY7" fmla="*/ 9474 h 10533"/>
              <a:gd name="connsiteX8" fmla="*/ 0 w 10372"/>
              <a:gd name="connsiteY8" fmla="*/ 10533 h 10533"/>
              <a:gd name="connsiteX9" fmla="*/ 220 w 10372"/>
              <a:gd name="connsiteY9" fmla="*/ 8130 h 10533"/>
              <a:gd name="connsiteX0" fmla="*/ 1 w 11658"/>
              <a:gd name="connsiteY0" fmla="*/ 8661 h 10533"/>
              <a:gd name="connsiteX1" fmla="*/ 5292 w 11658"/>
              <a:gd name="connsiteY1" fmla="*/ 6347 h 10533"/>
              <a:gd name="connsiteX2" fmla="*/ 7978 w 11658"/>
              <a:gd name="connsiteY2" fmla="*/ 4367 h 10533"/>
              <a:gd name="connsiteX3" fmla="*/ 9818 w 11658"/>
              <a:gd name="connsiteY3" fmla="*/ 1710 h 10533"/>
              <a:gd name="connsiteX4" fmla="*/ 11242 w 11658"/>
              <a:gd name="connsiteY4" fmla="*/ 0 h 10533"/>
              <a:gd name="connsiteX5" fmla="*/ 11658 w 11658"/>
              <a:gd name="connsiteY5" fmla="*/ 1214 h 10533"/>
              <a:gd name="connsiteX6" fmla="*/ 7877 w 11658"/>
              <a:gd name="connsiteY6" fmla="*/ 5950 h 10533"/>
              <a:gd name="connsiteX7" fmla="*/ 4045 w 11658"/>
              <a:gd name="connsiteY7" fmla="*/ 9474 h 10533"/>
              <a:gd name="connsiteX8" fmla="*/ 1286 w 11658"/>
              <a:gd name="connsiteY8" fmla="*/ 10533 h 10533"/>
              <a:gd name="connsiteX9" fmla="*/ 1 w 11658"/>
              <a:gd name="connsiteY9" fmla="*/ 8661 h 10533"/>
              <a:gd name="connsiteX0" fmla="*/ 5 w 11662"/>
              <a:gd name="connsiteY0" fmla="*/ 8661 h 10359"/>
              <a:gd name="connsiteX1" fmla="*/ 5296 w 11662"/>
              <a:gd name="connsiteY1" fmla="*/ 6347 h 10359"/>
              <a:gd name="connsiteX2" fmla="*/ 7982 w 11662"/>
              <a:gd name="connsiteY2" fmla="*/ 4367 h 10359"/>
              <a:gd name="connsiteX3" fmla="*/ 9822 w 11662"/>
              <a:gd name="connsiteY3" fmla="*/ 1710 h 10359"/>
              <a:gd name="connsiteX4" fmla="*/ 11246 w 11662"/>
              <a:gd name="connsiteY4" fmla="*/ 0 h 10359"/>
              <a:gd name="connsiteX5" fmla="*/ 11662 w 11662"/>
              <a:gd name="connsiteY5" fmla="*/ 1214 h 10359"/>
              <a:gd name="connsiteX6" fmla="*/ 7881 w 11662"/>
              <a:gd name="connsiteY6" fmla="*/ 5950 h 10359"/>
              <a:gd name="connsiteX7" fmla="*/ 4049 w 11662"/>
              <a:gd name="connsiteY7" fmla="*/ 9474 h 10359"/>
              <a:gd name="connsiteX8" fmla="*/ 196 w 11662"/>
              <a:gd name="connsiteY8" fmla="*/ 10359 h 10359"/>
              <a:gd name="connsiteX9" fmla="*/ 5 w 11662"/>
              <a:gd name="connsiteY9" fmla="*/ 8661 h 10359"/>
              <a:gd name="connsiteX0" fmla="*/ 5 w 11662"/>
              <a:gd name="connsiteY0" fmla="*/ 8661 h 10922"/>
              <a:gd name="connsiteX1" fmla="*/ 5296 w 11662"/>
              <a:gd name="connsiteY1" fmla="*/ 6347 h 10922"/>
              <a:gd name="connsiteX2" fmla="*/ 7982 w 11662"/>
              <a:gd name="connsiteY2" fmla="*/ 4367 h 10922"/>
              <a:gd name="connsiteX3" fmla="*/ 9822 w 11662"/>
              <a:gd name="connsiteY3" fmla="*/ 1710 h 10922"/>
              <a:gd name="connsiteX4" fmla="*/ 11246 w 11662"/>
              <a:gd name="connsiteY4" fmla="*/ 0 h 10922"/>
              <a:gd name="connsiteX5" fmla="*/ 11662 w 11662"/>
              <a:gd name="connsiteY5" fmla="*/ 1214 h 10922"/>
              <a:gd name="connsiteX6" fmla="*/ 7881 w 11662"/>
              <a:gd name="connsiteY6" fmla="*/ 5950 h 10922"/>
              <a:gd name="connsiteX7" fmla="*/ 4049 w 11662"/>
              <a:gd name="connsiteY7" fmla="*/ 9474 h 10922"/>
              <a:gd name="connsiteX8" fmla="*/ 187 w 11662"/>
              <a:gd name="connsiteY8" fmla="*/ 10922 h 10922"/>
              <a:gd name="connsiteX9" fmla="*/ 5 w 11662"/>
              <a:gd name="connsiteY9" fmla="*/ 8661 h 10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62" h="10922">
                <a:moveTo>
                  <a:pt x="5" y="8661"/>
                </a:moveTo>
                <a:lnTo>
                  <a:pt x="5296" y="6347"/>
                </a:lnTo>
                <a:lnTo>
                  <a:pt x="7982" y="4367"/>
                </a:lnTo>
                <a:lnTo>
                  <a:pt x="9822" y="1710"/>
                </a:lnTo>
                <a:lnTo>
                  <a:pt x="11246" y="0"/>
                </a:lnTo>
                <a:cubicBezTo>
                  <a:pt x="11267" y="1192"/>
                  <a:pt x="11641" y="22"/>
                  <a:pt x="11662" y="1214"/>
                </a:cubicBezTo>
                <a:lnTo>
                  <a:pt x="7881" y="5950"/>
                </a:lnTo>
                <a:lnTo>
                  <a:pt x="4049" y="9474"/>
                </a:lnTo>
                <a:lnTo>
                  <a:pt x="187" y="10922"/>
                </a:lnTo>
                <a:cubicBezTo>
                  <a:pt x="234" y="9757"/>
                  <a:pt x="-42" y="9826"/>
                  <a:pt x="5" y="8661"/>
                </a:cubicBezTo>
                <a:close/>
              </a:path>
            </a:pathLst>
          </a:custGeom>
          <a:solidFill>
            <a:srgbClr val="FF0000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32631" y="502399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C0066"/>
                </a:solidFill>
              </a:rPr>
              <a:t>K</a:t>
            </a:r>
            <a:r>
              <a:rPr lang="de-DE" baseline="30000" dirty="0" smtClean="0">
                <a:solidFill>
                  <a:srgbClr val="CC0066"/>
                </a:solidFill>
              </a:rPr>
              <a:t>+</a:t>
            </a:r>
            <a:r>
              <a:rPr lang="de-DE" dirty="0" smtClean="0">
                <a:solidFill>
                  <a:srgbClr val="CC0066"/>
                </a:solidFill>
              </a:rPr>
              <a:t> </a:t>
            </a:r>
            <a:r>
              <a:rPr lang="de-DE" dirty="0" err="1" smtClean="0">
                <a:solidFill>
                  <a:srgbClr val="CC0066"/>
                </a:solidFill>
              </a:rPr>
              <a:t>prod</a:t>
            </a:r>
            <a:r>
              <a:rPr lang="de-DE" dirty="0" smtClean="0">
                <a:solidFill>
                  <a:srgbClr val="CC0066"/>
                </a:solidFill>
              </a:rPr>
              <a:t>.</a:t>
            </a:r>
          </a:p>
          <a:p>
            <a:r>
              <a:rPr lang="de-DE" dirty="0" err="1" smtClean="0">
                <a:solidFill>
                  <a:srgbClr val="CC0066"/>
                </a:solidFill>
              </a:rPr>
              <a:t>fragment</a:t>
            </a:r>
            <a:r>
              <a:rPr lang="de-DE" dirty="0" smtClean="0">
                <a:solidFill>
                  <a:srgbClr val="CC0066"/>
                </a:solidFill>
              </a:rPr>
              <a:t> </a:t>
            </a:r>
            <a:r>
              <a:rPr lang="de-DE" dirty="0" err="1" smtClean="0">
                <a:solidFill>
                  <a:srgbClr val="CC0066"/>
                </a:solidFill>
              </a:rPr>
              <a:t>flow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7" name="Picture 16" descr="squee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98" y="3461031"/>
            <a:ext cx="2342347" cy="167986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44449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314775" y="4375264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788024" y="22269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88279" y="620688"/>
            <a:ext cx="9612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Systematic studies of collective flow of baryons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T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hreshold production of multi-strange hyperons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5373216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Rechteck 99"/>
          <p:cNvSpPr/>
          <p:nvPr/>
        </p:nvSpPr>
        <p:spPr>
          <a:xfrm>
            <a:off x="6990412" y="3081911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5148064" y="2875002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GB" altLang="de-DE" sz="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 smtClean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102" name="Rechteck 101"/>
          <p:cNvSpPr/>
          <p:nvPr/>
        </p:nvSpPr>
        <p:spPr>
          <a:xfrm>
            <a:off x="7452320" y="3585790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n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3" name="Gerade Verbindung mit Pfeil 102"/>
          <p:cNvCxnSpPr/>
          <p:nvPr/>
        </p:nvCxnSpPr>
        <p:spPr>
          <a:xfrm flipV="1">
            <a:off x="6499687" y="3316293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>
            <a:off x="6481038" y="3050553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6516216" y="373909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>
            <a:off x="7884368" y="3398222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hteck 106"/>
          <p:cNvSpPr/>
          <p:nvPr/>
        </p:nvSpPr>
        <p:spPr>
          <a:xfrm>
            <a:off x="5148064" y="4171146"/>
            <a:ext cx="17281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</a:p>
          <a:p>
            <a:pPr>
              <a:spcBef>
                <a:spcPct val="0"/>
              </a:spcBef>
            </a:pPr>
            <a:endParaRPr lang="en-GB" sz="8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ppK</a:t>
            </a:r>
            <a:r>
              <a:rPr lang="en-GB" baseline="30000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err="1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08" name="Gerade Verbindung mit Pfeil 107"/>
          <p:cNvCxnSpPr/>
          <p:nvPr/>
        </p:nvCxnSpPr>
        <p:spPr>
          <a:xfrm>
            <a:off x="6481038" y="4338392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flipV="1">
            <a:off x="6481038" y="4540704"/>
            <a:ext cx="490725" cy="49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hteck 109"/>
          <p:cNvSpPr/>
          <p:nvPr/>
        </p:nvSpPr>
        <p:spPr>
          <a:xfrm>
            <a:off x="6990412" y="4293096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111" name="Gerade Verbindung mit Pfeil 110"/>
          <p:cNvCxnSpPr/>
          <p:nvPr/>
        </p:nvCxnSpPr>
        <p:spPr>
          <a:xfrm>
            <a:off x="7911032" y="4609584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>
            <a:off x="6668616" y="5022468"/>
            <a:ext cx="89204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hteck 112"/>
          <p:cNvSpPr/>
          <p:nvPr/>
        </p:nvSpPr>
        <p:spPr>
          <a:xfrm>
            <a:off x="7545728" y="4800336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altLang="de-DE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150608" y="5539298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K</a:t>
            </a:r>
            <a:r>
              <a:rPr lang="en-GB" altLang="de-DE" baseline="30000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</a:p>
          <a:p>
            <a:pPr>
              <a:spcBef>
                <a:spcPct val="0"/>
              </a:spcBef>
            </a:pPr>
            <a:r>
              <a:rPr lang="en-GB" altLang="de-DE" dirty="0">
                <a:solidFill>
                  <a:srgbClr val="000000"/>
                </a:solidFill>
                <a:cs typeface="Arial" panose="020B0604020202020204" pitchFamily="34" charset="0"/>
              </a:rPr>
              <a:t>pp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 K</a:t>
            </a:r>
            <a:r>
              <a:rPr lang="en-GB" altLang="de-DE" baseline="30000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+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anose="020B0604020202020204" pitchFamily="34" charset="0"/>
              </a:rPr>
              <a:t>p</a:t>
            </a:r>
            <a:r>
              <a:rPr lang="en-GB" altLang="de-DE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ea typeface="Times New Roman" pitchFamily="18" charset="0"/>
                <a:cs typeface="Arial" panose="020B0604020202020204" pitchFamily="34" charset="0"/>
              </a:rPr>
              <a:t>0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6580996" y="5706544"/>
            <a:ext cx="509374" cy="1080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6992956" y="5661248"/>
            <a:ext cx="168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endParaRPr lang="en-GB" altLang="de-DE" dirty="0">
              <a:solidFill>
                <a:srgbClr val="000000"/>
              </a:solidFill>
              <a:ea typeface="Times New Roman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7913576" y="5977736"/>
            <a:ext cx="45344" cy="2688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endCxn id="30" idx="1"/>
          </p:cNvCxnSpPr>
          <p:nvPr/>
        </p:nvCxnSpPr>
        <p:spPr>
          <a:xfrm>
            <a:off x="6671160" y="6259378"/>
            <a:ext cx="882583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7553743" y="6218728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en-GB" altLang="de-DE" baseline="30000" dirty="0">
                <a:solidFill>
                  <a:srgbClr val="FF0000"/>
                </a:solidFill>
                <a:cs typeface="Arial" panose="020B0604020202020204" pitchFamily="34" charset="0"/>
              </a:rPr>
              <a:t>0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de-DE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</a:t>
            </a:r>
            <a:r>
              <a:rPr lang="en-GB" altLang="de-DE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- </a:t>
            </a:r>
            <a:r>
              <a:rPr lang="en-GB" altLang="de-DE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n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079382" y="2740278"/>
            <a:ext cx="3909490" cy="3929082"/>
          </a:xfrm>
          <a:prstGeom prst="rect">
            <a:avLst/>
          </a:prstGeom>
          <a:noFill/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5566138" y="5977736"/>
            <a:ext cx="1742166" cy="528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35496" y="1352962"/>
            <a:ext cx="9243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Idea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: </a:t>
            </a:r>
          </a:p>
          <a:p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 </a:t>
            </a:r>
            <a:r>
              <a:rPr lang="en-GB" altLang="de-DE" sz="2000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and</a:t>
            </a:r>
            <a:r>
              <a:rPr lang="en-GB" altLang="de-DE" sz="2000" b="1" dirty="0" smtClean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de-DE" sz="2000" b="1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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subthreshold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 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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0" y="-11759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Future attempts to study the high-density EOS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5536" y="2804735"/>
            <a:ext cx="3227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GB" dirty="0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</a:t>
            </a:r>
            <a:r>
              <a:rPr lang="de-DE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1.6 </a:t>
            </a:r>
            <a:r>
              <a:rPr lang="en-GB" dirty="0">
                <a:solidFill>
                  <a:srgbClr val="000000"/>
                </a:solidFill>
              </a:rPr>
              <a:t>GeV)</a:t>
            </a:r>
          </a:p>
          <a:p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  </a:t>
            </a: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 smtClean="0">
                <a:solidFill>
                  <a:srgbClr val="000000"/>
                </a:solidFill>
              </a:rPr>
              <a:t>2.5 </a:t>
            </a:r>
            <a:r>
              <a:rPr lang="en-GB" dirty="0">
                <a:solidFill>
                  <a:srgbClr val="000000"/>
                </a:solidFill>
              </a:rPr>
              <a:t>GeV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promising observables for the EOS of symmetric matter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589944" y="1556792"/>
            <a:ext cx="579036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</a:t>
            </a:r>
            <a:r>
              <a:rPr lang="de-DE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4A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 EOS (K=240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/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EOS (K=350)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6292" y="6453336"/>
            <a:ext cx="7414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PHQMD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calculations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, J.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Aichelin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E.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Bratkovskaya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, V. 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Kireyeu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 et al., priv. </a:t>
            </a:r>
            <a:r>
              <a:rPr lang="de-DE" sz="1600" dirty="0" err="1">
                <a:solidFill>
                  <a:srgbClr val="000000"/>
                </a:solidFill>
                <a:latin typeface="Tahoma" pitchFamily="34" charset="0"/>
              </a:rPr>
              <a:t>c</a:t>
            </a:r>
            <a:r>
              <a:rPr lang="de-DE" sz="1600" dirty="0" err="1" smtClean="0">
                <a:solidFill>
                  <a:srgbClr val="000000"/>
                </a:solidFill>
                <a:latin typeface="Tahoma" pitchFamily="34" charset="0"/>
              </a:rPr>
              <a:t>omm</a:t>
            </a:r>
            <a:r>
              <a:rPr lang="de-DE" sz="1600" dirty="0" smtClean="0">
                <a:solidFill>
                  <a:srgbClr val="000000"/>
                </a:solidFill>
                <a:latin typeface="Tahoma" pitchFamily="34" charset="0"/>
              </a:rPr>
              <a:t>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3" y="2387790"/>
            <a:ext cx="6532975" cy="404580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29954" y="2780928"/>
            <a:ext cx="53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72888" y="4653136"/>
            <a:ext cx="43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87824" y="4149080"/>
            <a:ext cx="50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flipH="1">
            <a:off x="4391488" y="3648955"/>
            <a:ext cx="27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Λ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30" name="Gerader Verbinder 29"/>
          <p:cNvCxnSpPr/>
          <p:nvPr/>
        </p:nvCxnSpPr>
        <p:spPr bwMode="auto">
          <a:xfrm>
            <a:off x="4481580" y="3734788"/>
            <a:ext cx="21569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31"/>
          <p:cNvSpPr txBox="1"/>
          <p:nvPr/>
        </p:nvSpPr>
        <p:spPr>
          <a:xfrm>
            <a:off x="5165021" y="3501008"/>
            <a:ext cx="55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Ξ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660232" y="2780928"/>
            <a:ext cx="59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</a:rPr>
              <a:t>Ω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0503181">
            <a:off x="6209051" y="4391526"/>
            <a:ext cx="217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reliminary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8752"/>
            <a:ext cx="4253901" cy="543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327001" y="4437112"/>
            <a:ext cx="436687" cy="1801401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187624" y="6395028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FAIR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/>
          <a:stretch/>
        </p:blipFill>
        <p:spPr bwMode="auto">
          <a:xfrm>
            <a:off x="4349429" y="2852936"/>
            <a:ext cx="483787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50045" r="66559"/>
          <a:stretch/>
        </p:blipFill>
        <p:spPr bwMode="auto">
          <a:xfrm>
            <a:off x="4325154" y="2838729"/>
            <a:ext cx="2412389" cy="195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83968" y="1958018"/>
            <a:ext cx="4930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generator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realistic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responses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Multi-strange hyperons: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data situation and CBM performance</a:t>
            </a:r>
          </a:p>
        </p:txBody>
      </p:sp>
    </p:spTree>
    <p:extLst>
      <p:ext uri="{BB962C8B-B14F-4D97-AF65-F5344CB8AC3E}">
        <p14:creationId xmlns:p14="http://schemas.microsoft.com/office/powerpoint/2010/main" val="174356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852426"/>
            <a:ext cx="93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Elliptic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protons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(upgrade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CBM)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opposite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469136"/>
              </p:ext>
            </p:extLst>
          </p:nvPr>
        </p:nvGraphicFramePr>
        <p:xfrm>
          <a:off x="4355976" y="1844824"/>
          <a:ext cx="482453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r>
                        <a:rPr lang="de-DE" baseline="-250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baseline="-250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particle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production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r>
                        <a:rPr lang="de-DE" sz="1800" b="0" baseline="-2500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thr</a:t>
                      </a:r>
                      <a:endParaRPr lang="de-DE" sz="1800" b="0" baseline="-25000" dirty="0" smtClean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kumimoji="0" lang="de-DE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GeV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decay</a:t>
                      </a:r>
                      <a:endParaRPr lang="en-US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+1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uus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pp 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de-DE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p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0</a:t>
                      </a:r>
                    </a:p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+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dds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nn</a:t>
                      </a:r>
                      <a:r>
                        <a:rPr lang="de-DE" sz="1800" baseline="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</a:t>
                      </a:r>
                      <a:r>
                        <a:rPr lang="de-DE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  <a:r>
                        <a:rPr lang="de-DE" sz="1800" baseline="300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de-DE" sz="18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Σ</a:t>
                      </a:r>
                      <a:r>
                        <a:rPr lang="de-DE" sz="18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DE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 n</a:t>
                      </a:r>
                      <a:r>
                        <a:rPr lang="el-GR" sz="18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π</a:t>
                      </a:r>
                      <a:r>
                        <a:rPr lang="de-DE" sz="1800" baseline="30000" dirty="0" smtClean="0"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-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848"/>
            <a:ext cx="3822216" cy="392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07503" y="5805264"/>
            <a:ext cx="3933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W.-M. Guo et al.,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Lett. B738 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(2014) 397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275855" y="1830015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411573" y="3830271"/>
            <a:ext cx="1412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n/p 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419872" y="3327360"/>
            <a:ext cx="149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FFFF">
                    <a:lumMod val="6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n/p </a:t>
            </a:r>
            <a:r>
              <a:rPr lang="de-DE" sz="1600" dirty="0" err="1" smtClean="0">
                <a:solidFill>
                  <a:srgbClr val="FFFFFF">
                    <a:lumMod val="6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endParaRPr lang="en-US" sz="1600" dirty="0">
              <a:solidFill>
                <a:srgbClr val="FFFFFF">
                  <a:lumMod val="6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71600" y="3043571"/>
            <a:ext cx="1395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000000"/>
                </a:solidFill>
              </a:rPr>
              <a:t>Au+Au</a:t>
            </a:r>
            <a:r>
              <a:rPr lang="de-DE" sz="1200" dirty="0" smtClean="0">
                <a:solidFill>
                  <a:srgbClr val="000000"/>
                </a:solidFill>
              </a:rPr>
              <a:t> 400A </a:t>
            </a:r>
            <a:r>
              <a:rPr lang="de-DE" sz="1200" dirty="0" err="1" smtClean="0">
                <a:solidFill>
                  <a:srgbClr val="000000"/>
                </a:solidFill>
              </a:rPr>
              <a:t>MeV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419872" y="4653136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411573" y="5085184"/>
            <a:ext cx="84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l-GR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de-DE" baseline="30000" dirty="0" smtClean="0"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baseline="30000" dirty="0"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r="7793"/>
          <a:stretch/>
        </p:blipFill>
        <p:spPr bwMode="auto">
          <a:xfrm>
            <a:off x="4139952" y="4725144"/>
            <a:ext cx="244827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355976" y="429309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9"/>
          <a:stretch/>
        </p:blipFill>
        <p:spPr bwMode="auto">
          <a:xfrm>
            <a:off x="6660232" y="4137651"/>
            <a:ext cx="2401219" cy="27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94380" y="-205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symmetry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3200" baseline="-250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</a:t>
            </a:r>
            <a:r>
              <a:rPr lang="de-DE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high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endParaRPr lang="de-DE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436096" y="6309320"/>
            <a:ext cx="338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 Long Range Plan 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9512" y="5613047"/>
            <a:ext cx="89644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ALICE, ATLAS, CMS at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LHC, STAR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PHENIX at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RHIC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3535119" y="4365104"/>
            <a:ext cx="1036881" cy="130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8" t="24536" r="36925" b="29761"/>
          <a:stretch/>
        </p:blipFill>
        <p:spPr bwMode="auto">
          <a:xfrm>
            <a:off x="3033512" y="578521"/>
            <a:ext cx="1538488" cy="119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feil nach rechts 3"/>
          <p:cNvSpPr/>
          <p:nvPr/>
        </p:nvSpPr>
        <p:spPr bwMode="auto">
          <a:xfrm rot="15892288">
            <a:off x="2519046" y="2942526"/>
            <a:ext cx="2808312" cy="324875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8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617" y="1"/>
            <a:ext cx="1042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1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" y="260648"/>
            <a:ext cx="83224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Exploring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QCD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diagram</a:t>
            </a:r>
            <a:endParaRPr kumimoji="0" lang="de-DE" sz="3600" b="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5" name="Picture 2" descr="neu_QuarksGluo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3275856" y="4111119"/>
            <a:ext cx="1512168" cy="14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5496" y="5408056"/>
            <a:ext cx="889248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kumimoji="0" lang="de-DE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BES at RHIC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NA61 at CERN SPS, CBM at FAIR, MPD/BM@N at NICA, CEE at HIAF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3"/>
          <a:stretch/>
        </p:blipFill>
        <p:spPr bwMode="auto">
          <a:xfrm>
            <a:off x="6948264" y="1484784"/>
            <a:ext cx="1550675" cy="159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feil nach rechts 5"/>
          <p:cNvSpPr/>
          <p:nvPr/>
        </p:nvSpPr>
        <p:spPr bwMode="auto">
          <a:xfrm rot="19723477">
            <a:off x="4244125" y="3572087"/>
            <a:ext cx="3111561" cy="448659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4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36512" y="-15859"/>
            <a:ext cx="9180512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5" y="1556792"/>
            <a:ext cx="8949730" cy="31110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9252" y="4725144"/>
            <a:ext cx="757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FF00"/>
                </a:solidFill>
              </a:rPr>
              <a:t>E. Most et al., (… M </a:t>
            </a:r>
            <a:r>
              <a:rPr lang="de-DE" sz="1600" dirty="0" err="1" smtClean="0">
                <a:solidFill>
                  <a:srgbClr val="FFFF00"/>
                </a:solidFill>
              </a:rPr>
              <a:t>Hanauske</a:t>
            </a:r>
            <a:r>
              <a:rPr lang="de-DE" sz="1600" dirty="0" smtClean="0">
                <a:solidFill>
                  <a:srgbClr val="FFFF00"/>
                </a:solidFill>
              </a:rPr>
              <a:t>, L. </a:t>
            </a:r>
            <a:r>
              <a:rPr lang="de-DE" sz="1600" dirty="0" err="1" smtClean="0">
                <a:solidFill>
                  <a:srgbClr val="FFFF00"/>
                </a:solidFill>
              </a:rPr>
              <a:t>Rezzola</a:t>
            </a:r>
            <a:r>
              <a:rPr lang="de-DE" sz="1600" dirty="0">
                <a:solidFill>
                  <a:srgbClr val="FFFF00"/>
                </a:solidFill>
              </a:rPr>
              <a:t>), Phys. </a:t>
            </a:r>
            <a:r>
              <a:rPr lang="de-DE" sz="1600" dirty="0" err="1">
                <a:solidFill>
                  <a:srgbClr val="FFFF00"/>
                </a:solidFill>
              </a:rPr>
              <a:t>Rev</a:t>
            </a:r>
            <a:r>
              <a:rPr lang="de-DE" sz="1600" dirty="0">
                <a:solidFill>
                  <a:srgbClr val="FFFF00"/>
                </a:solidFill>
              </a:rPr>
              <a:t>. </a:t>
            </a:r>
            <a:r>
              <a:rPr lang="de-DE" sz="1600" dirty="0" err="1">
                <a:solidFill>
                  <a:srgbClr val="FFFF00"/>
                </a:solidFill>
              </a:rPr>
              <a:t>Lett</a:t>
            </a:r>
            <a:r>
              <a:rPr lang="de-DE" sz="1600" dirty="0">
                <a:solidFill>
                  <a:srgbClr val="FFFF00"/>
                </a:solidFill>
              </a:rPr>
              <a:t>. 122, 061101 (</a:t>
            </a:r>
            <a:r>
              <a:rPr lang="de-DE" sz="1600" dirty="0" smtClean="0">
                <a:solidFill>
                  <a:srgbClr val="FFFF00"/>
                </a:solidFill>
              </a:rPr>
              <a:t>2019) </a:t>
            </a:r>
            <a:endParaRPr lang="de-DE" sz="1600" dirty="0">
              <a:solidFill>
                <a:srgbClr val="FFFF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260648"/>
            <a:ext cx="87484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Quark-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general-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relativistic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-star </a:t>
            </a:r>
            <a:r>
              <a:rPr lang="de-DE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mergers</a:t>
            </a:r>
            <a:r>
              <a:rPr lang="de-DE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549806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2920" y="5930116"/>
            <a:ext cx="953365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aseline="-250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3052" y="5415607"/>
            <a:ext cx="7904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4 </a:t>
            </a:r>
            <a:r>
              <a:rPr lang="el-GR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800" baseline="-25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 &gt; 50 </a:t>
            </a:r>
            <a:r>
              <a:rPr lang="de-DE" sz="28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sz="28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lang="de-DE" sz="28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7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4" y="2204864"/>
            <a:ext cx="4095076" cy="37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4" y="2066589"/>
            <a:ext cx="3975452" cy="38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76056" y="1412776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subtraction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5546" y="188640"/>
            <a:ext cx="8082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Thermal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matter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89831" y="173594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539552" y="908720"/>
            <a:ext cx="7681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1.25 A </a:t>
            </a:r>
            <a:r>
              <a:rPr 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ρ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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2.5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ρ</a:t>
            </a:r>
            <a:r>
              <a:rPr lang="de-DE" sz="2400" baseline="-25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0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T  72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13780" y="6237312"/>
            <a:ext cx="6514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Adamczewski-Musch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The HADES Collaboration, Nature Physics 2019,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https://doi.org/10.1038/s41567-019-0583-8 </a:t>
            </a:r>
          </a:p>
        </p:txBody>
      </p:sp>
    </p:spTree>
    <p:extLst>
      <p:ext uri="{BB962C8B-B14F-4D97-AF65-F5344CB8AC3E}">
        <p14:creationId xmlns:p14="http://schemas.microsoft.com/office/powerpoint/2010/main" val="33648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1964" y="764704"/>
            <a:ext cx="8786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Invariant mass (</a:t>
            </a:r>
            <a:r>
              <a:rPr lang="en-GB" sz="24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GB" sz="2400" baseline="-25000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inv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&gt;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1 GeV/c</a:t>
            </a:r>
            <a:r>
              <a:rPr lang="en-GB" sz="2400" baseline="30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)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lepton pairs as function of beam energy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thermal radiation from fireball </a:t>
            </a:r>
            <a:r>
              <a:rPr lang="en-GB" sz="2400" dirty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caloric curve  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 phase coexistence (1</a:t>
            </a:r>
            <a:r>
              <a:rPr lang="en-GB" sz="2400" baseline="300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st</a:t>
            </a:r>
            <a:r>
              <a:rPr lang="en-GB" sz="2400" dirty="0" smtClean="0">
                <a:solidFill>
                  <a:srgbClr val="0070C0"/>
                </a:solidFill>
                <a:latin typeface="Tahoma" pitchFamily="34" charset="0"/>
                <a:sym typeface="Symbol" panose="05050102010706020507" pitchFamily="18" charset="2"/>
              </a:rPr>
              <a:t> order transition)</a:t>
            </a:r>
            <a:endParaRPr lang="en-GB" sz="24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46066" y="2338575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6" y="2835589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67544" y="2354274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senger\AppData\Local\Temp\emitting_source_T_na60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56" y="3011112"/>
            <a:ext cx="4411379" cy="3074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436096" y="6076576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T. </a:t>
            </a:r>
            <a:r>
              <a:rPr lang="de-DE" sz="1200" dirty="0" err="1" smtClean="0">
                <a:solidFill>
                  <a:prstClr val="black"/>
                </a:solidFill>
              </a:rPr>
              <a:t>Ablyasimov</a:t>
            </a:r>
            <a:r>
              <a:rPr lang="de-DE" sz="1200" dirty="0" smtClean="0">
                <a:solidFill>
                  <a:prstClr val="black"/>
                </a:solidFill>
              </a:rPr>
              <a:t> et al., (CBM </a:t>
            </a:r>
            <a:r>
              <a:rPr lang="de-DE" sz="1200" dirty="0" err="1" smtClean="0">
                <a:solidFill>
                  <a:prstClr val="black"/>
                </a:solidFill>
              </a:rPr>
              <a:t>Collaboration</a:t>
            </a:r>
            <a:r>
              <a:rPr lang="de-DE" sz="1200" dirty="0">
                <a:solidFill>
                  <a:prstClr val="black"/>
                </a:solidFill>
              </a:rPr>
              <a:t>)</a:t>
            </a:r>
            <a:r>
              <a:rPr lang="de-DE" sz="12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1200" dirty="0" smtClean="0"/>
              <a:t>Eur. Phys. J. A 53 (2017) 60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324544" y="188640"/>
            <a:ext cx="9793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Experimental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indication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for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a </a:t>
            </a:r>
            <a:r>
              <a:rPr lang="de-DE" altLang="de-DE" sz="2800" dirty="0" err="1">
                <a:solidFill>
                  <a:srgbClr val="0070C0"/>
                </a:solidFill>
                <a:latin typeface="Tahoma" panose="020B0604030504040204" pitchFamily="34" charset="0"/>
              </a:rPr>
              <a:t>phase</a:t>
            </a:r>
            <a:r>
              <a:rPr lang="de-DE" altLang="de-DE" sz="28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transition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large 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lang="de-DE" altLang="de-DE" sz="2800" baseline="-25000" dirty="0" smtClean="0">
                <a:solidFill>
                  <a:srgbClr val="0070C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B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? </a:t>
            </a:r>
            <a:endParaRPr lang="de-DE" altLang="de-DE" sz="28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5796136" y="3645024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152" y="5157192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5940152" y="5373216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925030" y="5301208"/>
            <a:ext cx="87130" cy="92695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324544" y="188640"/>
            <a:ext cx="97930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Dilepton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invariant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mass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spectra</a:t>
            </a:r>
            <a:r>
              <a:rPr lang="de-DE" altLang="de-DE" sz="28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central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Au+Au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collisions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at a beam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energy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of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8A </a:t>
            </a:r>
            <a:r>
              <a:rPr lang="de-DE" altLang="de-DE" sz="2400" dirty="0" err="1" smtClean="0">
                <a:solidFill>
                  <a:srgbClr val="0070C0"/>
                </a:solidFill>
                <a:latin typeface="Tahoma" panose="020B0604030504040204" pitchFamily="34" charset="0"/>
              </a:rPr>
              <a:t>GeV</a:t>
            </a:r>
            <a:r>
              <a:rPr lang="de-DE" altLang="de-DE" sz="2400" dirty="0" smtClean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endParaRPr lang="de-DE" altLang="de-DE" sz="24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356709">
            <a:off x="4159789" y="4261301"/>
            <a:ext cx="972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rgbClr val="FF3399"/>
                </a:solidFill>
              </a:rPr>
              <a:t>QGP + </a:t>
            </a:r>
          </a:p>
          <a:p>
            <a:pPr algn="ctr"/>
            <a:r>
              <a:rPr lang="de-DE" sz="1200" b="1" dirty="0" err="1" smtClean="0">
                <a:solidFill>
                  <a:srgbClr val="FF3399"/>
                </a:solidFill>
              </a:rPr>
              <a:t>inmed</a:t>
            </a:r>
            <a:r>
              <a:rPr lang="de-DE" sz="1200" b="1" dirty="0" smtClean="0">
                <a:solidFill>
                  <a:srgbClr val="FF3399"/>
                </a:solidFill>
              </a:rPr>
              <a:t>. 4</a:t>
            </a:r>
            <a:r>
              <a:rPr lang="de-DE" sz="1200" b="1" dirty="0" smtClean="0">
                <a:solidFill>
                  <a:srgbClr val="FF3399"/>
                </a:solidFill>
                <a:sym typeface="Symbol" panose="05050102010706020507" pitchFamily="18" charset="2"/>
              </a:rPr>
              <a:t></a:t>
            </a:r>
          </a:p>
        </p:txBody>
      </p:sp>
      <p:pic>
        <p:nvPicPr>
          <p:cNvPr id="5" name="Picture 2" descr="C:\Users\senger\AppData\Local\Microsoft\Windows\Temporary Internet Files\Content.Outlook\JE4H31NI\cbm_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32856"/>
            <a:ext cx="4752528" cy="39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523823" cy="36472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7207" y="1700808"/>
            <a:ext cx="3237573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-positron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66204" y="1700808"/>
            <a:ext cx="1678620" cy="461643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900468" y="1124744"/>
            <a:ext cx="4831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CBM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44222" y="2977207"/>
            <a:ext cx="345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2296414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" y="3267067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119534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Scouting the location of the phase transition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by </a:t>
            </a:r>
            <a:r>
              <a:rPr lang="en-GB" sz="3200" dirty="0" err="1" smtClean="0">
                <a:solidFill>
                  <a:srgbClr val="0070C0"/>
                </a:solidFill>
                <a:latin typeface="Tahoma" pitchFamily="34" charset="0"/>
              </a:rPr>
              <a:t>multistrange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hyperons</a:t>
            </a:r>
          </a:p>
        </p:txBody>
      </p:sp>
      <p:sp>
        <p:nvSpPr>
          <p:cNvPr id="10" name="Rechteck 9"/>
          <p:cNvSpPr/>
          <p:nvPr/>
        </p:nvSpPr>
        <p:spPr>
          <a:xfrm>
            <a:off x="544222" y="124797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 </a:t>
            </a:r>
            <a:r>
              <a:rPr lang="en-GB" sz="2000" dirty="0">
                <a:latin typeface="Tahoma" pitchFamily="34" charset="0"/>
                <a:sym typeface="Wingdings" pitchFamily="2" charset="2"/>
              </a:rPr>
              <a:t>E</a:t>
            </a:r>
            <a:r>
              <a:rPr lang="en-GB" sz="2000" dirty="0" smtClean="0">
                <a:latin typeface="Tahoma" pitchFamily="34" charset="0"/>
                <a:sym typeface="Wingdings" pitchFamily="2" charset="2"/>
              </a:rPr>
              <a:t>xcitation function of </a:t>
            </a:r>
            <a:r>
              <a:rPr lang="en-GB" sz="2000" dirty="0" smtClean="0">
                <a:latin typeface="Tahoma" pitchFamily="34" charset="0"/>
              </a:rPr>
              <a:t>strangeness: 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latin typeface="Tahoma" pitchFamily="34" charset="0"/>
                <a:sym typeface="Symbol" pitchFamily="18" charset="2"/>
              </a:rPr>
              <a:t>chemical equilibration at the phase boundary ?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940152" y="1340768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668344" y="1340768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1941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860032" y="2988241"/>
            <a:ext cx="40184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Agakishiev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Eur. Phys. J. A 47 (2011) 21</a:t>
            </a:r>
            <a:endParaRPr lang="de-DE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68888" y="2370366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441531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55771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Searching for the critical endpoint 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1</a:t>
            </a:r>
            <a:r>
              <a:rPr lang="en-GB" sz="3200" baseline="30000" dirty="0" smtClean="0">
                <a:solidFill>
                  <a:srgbClr val="0070C0"/>
                </a:solidFill>
                <a:latin typeface="Tahoma" pitchFamily="34" charset="0"/>
              </a:rPr>
              <a:t>st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 order phase transition at SIS100 energies ? </a:t>
            </a:r>
          </a:p>
        </p:txBody>
      </p:sp>
      <p:sp>
        <p:nvSpPr>
          <p:cNvPr id="12" name="Rechteck 11"/>
          <p:cNvSpPr/>
          <p:nvPr/>
        </p:nvSpPr>
        <p:spPr>
          <a:xfrm>
            <a:off x="827584" y="105351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dirty="0" smtClean="0">
              <a:solidFill>
                <a:srgbClr val="C00000"/>
              </a:solidFill>
              <a:latin typeface="Tahoma" pitchFamily="34" charset="0"/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latin typeface="Tahoma" pitchFamily="34" charset="0"/>
                <a:sym typeface="Wingdings" pitchFamily="2" charset="2"/>
              </a:rPr>
              <a:t>Event-by-event </a:t>
            </a:r>
            <a:r>
              <a:rPr lang="en-GB" sz="2000" dirty="0">
                <a:latin typeface="Tahoma" pitchFamily="34" charset="0"/>
                <a:sym typeface="Wingdings" pitchFamily="2" charset="2"/>
              </a:rPr>
              <a:t>fluctuations of conserved quantities (B,S,Q)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Tahoma" pitchFamily="34" charset="0"/>
                <a:sym typeface="Wingdings" pitchFamily="2" charset="2"/>
              </a:rPr>
              <a:t>    “critical opalescence</a:t>
            </a:r>
            <a:r>
              <a:rPr lang="en-GB" sz="2000" dirty="0" smtClean="0"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79712" y="1892233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948264" y="3327389"/>
            <a:ext cx="2123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at RHIC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1043608" y="1784764"/>
            <a:ext cx="6604718" cy="503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26806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143000" y="1059994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(SU(3)-NJL model calculations)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44208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38934"/>
            <a:ext cx="7527950" cy="48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1"/>
          <p:cNvSpPr txBox="1">
            <a:spLocks noChangeArrowheads="1"/>
          </p:cNvSpPr>
          <p:nvPr/>
        </p:nvSpPr>
        <p:spPr>
          <a:xfrm>
            <a:off x="0" y="26806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 bwMode="auto">
          <a:xfrm>
            <a:off x="4572000" y="1844824"/>
            <a:ext cx="0" cy="4104456"/>
          </a:xfrm>
          <a:prstGeom prst="line">
            <a:avLst/>
          </a:prstGeom>
          <a:noFill/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4572000" y="162880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3399"/>
                </a:solidFill>
              </a:rPr>
              <a:t>3 </a:t>
            </a:r>
            <a:r>
              <a:rPr lang="el-GR" sz="2800" dirty="0" smtClean="0">
                <a:solidFill>
                  <a:srgbClr val="FF3399"/>
                </a:solidFill>
              </a:rPr>
              <a:t>ρ</a:t>
            </a:r>
            <a:r>
              <a:rPr lang="de-DE" sz="2800" baseline="-25000" dirty="0" smtClean="0">
                <a:solidFill>
                  <a:srgbClr val="FF3399"/>
                </a:solidFill>
              </a:rPr>
              <a:t>0</a:t>
            </a:r>
            <a:endParaRPr lang="en-US" sz="2800" baseline="-25000" dirty="0">
              <a:solidFill>
                <a:srgbClr val="FF3399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066745" y="1052736"/>
            <a:ext cx="5529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Rikovska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-Stone,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P.A.M.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Guichon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H.H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Matevosyan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A.W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Thomas 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Phys. A792 (2007) 341  (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QMC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calculations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2" b="23007"/>
          <a:stretch/>
        </p:blipFill>
        <p:spPr bwMode="auto">
          <a:xfrm>
            <a:off x="-36512" y="2045077"/>
            <a:ext cx="9144000" cy="404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5576" y="96214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Weise, arXiv:1905.03955v1, to appear in JPS Conf.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</a:t>
            </a:r>
          </a:p>
          <a:p>
            <a:pPr algn="ctr"/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(Lambda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potential in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SU(3) EFT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26806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Hyperons in massive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0"/>
            <a:ext cx="99005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0784"/>
            <a:ext cx="2358008" cy="235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coll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 rot="20308478">
            <a:off x="190332" y="407811"/>
            <a:ext cx="2567176" cy="181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10692680" y="184482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283968" y="2073604"/>
            <a:ext cx="1742329" cy="419292"/>
          </a:xfrm>
          <a:prstGeom prst="rect">
            <a:avLst/>
          </a:prstGeom>
          <a:noFill/>
          <a:ln>
            <a:noFill/>
          </a:ln>
        </p:spPr>
        <p:txBody>
          <a:bodyPr vert="horz" wrap="square" lIns="89989" tIns="44995" rIns="89989" bIns="44995" anchorCtr="0" compatLnSpc="1">
            <a:spAutoFit/>
          </a:bodyPr>
          <a:lstStyle/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neutron </a:t>
            </a:r>
          </a:p>
          <a:p>
            <a:pPr algn="ctr" defTabSz="914287" fontAlgn="base">
              <a:lnSpc>
                <a:spcPct val="97000"/>
              </a:lnSpc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Bitstream Vera Sans" pitchFamily="2"/>
                <a:cs typeface="Arial" panose="020B0604020202020204" pitchFamily="34" charset="0"/>
              </a:rPr>
              <a:t>matter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79512" y="4149080"/>
            <a:ext cx="9629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Facility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Research </a:t>
            </a:r>
          </a:p>
          <a:p>
            <a:pPr marL="342900" indent="-342900">
              <a:buFont typeface="Wingdings"/>
              <a:buChar char="Ø"/>
            </a:pP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in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high-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equation-of</a:t>
            </a:r>
            <a:r>
              <a:rPr lang="de-DE" sz="24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-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QCD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diagram</a:t>
            </a:r>
            <a:endParaRPr lang="de-DE" sz="2400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(CBM) </a:t>
            </a:r>
            <a:r>
              <a:rPr lang="de-DE" sz="2400" dirty="0" err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4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9512" y="3645024"/>
            <a:ext cx="1622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25791"/>
          <a:stretch/>
        </p:blipFill>
        <p:spPr bwMode="auto">
          <a:xfrm>
            <a:off x="7308304" y="72791"/>
            <a:ext cx="1741374" cy="22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463" r="16346" b="26801"/>
          <a:stretch/>
        </p:blipFill>
        <p:spPr bwMode="auto">
          <a:xfrm>
            <a:off x="4884378" y="182854"/>
            <a:ext cx="228383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8257590" y="3975639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781" y="4409487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264406"/>
            <a:ext cx="818452" cy="8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588224" y="3604954"/>
            <a:ext cx="22120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62" y="6097470"/>
            <a:ext cx="8112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056307" y="2417748"/>
            <a:ext cx="6933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 matter </a:t>
            </a:r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</a:t>
            </a:r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laboratory -</a:t>
            </a:r>
            <a:endParaRPr lang="en-US" sz="36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experiment at FAIR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90" y="3164112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>
          <a:xfrm>
            <a:off x="107504" y="623731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Modern Physics of Compact Stars and Relativistic Gravity (MPCS ) 2019</a:t>
            </a:r>
          </a:p>
          <a:p>
            <a:pPr lvl="0" algn="ctr"/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17-21 September 2019, </a:t>
            </a:r>
            <a:r>
              <a:rPr lang="de-DE" sz="1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Yerevan</a:t>
            </a:r>
            <a:r>
              <a:rPr lang="de-DE" sz="1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Armenia</a:t>
            </a:r>
            <a:endParaRPr lang="de-DE" sz="1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44624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Production of light </a:t>
            </a:r>
            <a:r>
              <a:rPr lang="en-GB" sz="36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70C0"/>
                </a:solidFill>
                <a:latin typeface="Tahoma" pitchFamily="34" charset="0"/>
              </a:rPr>
              <a:t>heavy-ion collisions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980832" y="1844824"/>
            <a:ext cx="370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 Central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96550"/>
              </p:ext>
            </p:extLst>
          </p:nvPr>
        </p:nvGraphicFramePr>
        <p:xfrm>
          <a:off x="4932040" y="2204864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feld 18"/>
          <p:cNvSpPr txBox="1"/>
          <p:nvPr/>
        </p:nvSpPr>
        <p:spPr>
          <a:xfrm>
            <a:off x="4788024" y="3356992"/>
            <a:ext cx="42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MHz, BR 10%,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efficiency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99708" y="1268760"/>
            <a:ext cx="570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NN,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ΛΛ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5456" y="4210782"/>
            <a:ext cx="31284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 observables: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lifetime</a:t>
            </a:r>
            <a:endParaRPr lang="de-D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6553200" y="6329363"/>
            <a:ext cx="2120900" cy="396875"/>
          </a:xfrm>
          <a:prstGeom prst="rect">
            <a:avLst/>
          </a:prstGeom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0162C485-3057-4898-98F0-490FEB5A20AC}" type="slidenum">
              <a:rPr lang="en-US" sz="2000" smtClean="0">
                <a:solidFill>
                  <a:srgbClr val="FFFFFF"/>
                </a:solidFill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41</a:t>
            </a:fld>
            <a:endParaRPr lang="en-US" sz="2000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sp>
        <p:nvSpPr>
          <p:cNvPr id="24" name="object 2"/>
          <p:cNvSpPr txBox="1">
            <a:spLocks/>
          </p:cNvSpPr>
          <p:nvPr/>
        </p:nvSpPr>
        <p:spPr bwMode="auto">
          <a:xfrm>
            <a:off x="198232" y="-27384"/>
            <a:ext cx="8262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69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39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093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790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467"/>
            <a:r>
              <a:rPr lang="de-DE" sz="3600" spc="3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sz="3600" spc="3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CBM</a:t>
            </a:r>
            <a:endParaRPr lang="de-DE" sz="3600" spc="3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1630" b="48627"/>
          <a:stretch/>
        </p:blipFill>
        <p:spPr bwMode="auto">
          <a:xfrm>
            <a:off x="266330" y="1160602"/>
            <a:ext cx="8527346" cy="2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ject 9"/>
          <p:cNvSpPr txBox="1"/>
          <p:nvPr/>
        </p:nvSpPr>
        <p:spPr>
          <a:xfrm>
            <a:off x="1972563" y="559713"/>
            <a:ext cx="634385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67" defTabSz="913954"/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 min. </a:t>
            </a:r>
            <a:r>
              <a:rPr lang="de-DE" spc="-3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bias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</a:t>
            </a:r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</a:t>
            </a:r>
            <a:r>
              <a:rPr spc="-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spc="-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10A</a:t>
            </a:r>
            <a:r>
              <a:rPr lang="de-DE"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pc="-3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GeV/c</a:t>
            </a:r>
            <a:endParaRPr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48454" r="30386" b="-1"/>
          <a:stretch/>
        </p:blipFill>
        <p:spPr>
          <a:xfrm>
            <a:off x="3159457" y="4470247"/>
            <a:ext cx="3075226" cy="2343129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>
            <a:off x="6643949" y="4219854"/>
            <a:ext cx="1785918" cy="2161474"/>
            <a:chOff x="7358083" y="143992"/>
            <a:chExt cx="1785918" cy="2161474"/>
          </a:xfrm>
        </p:grpSpPr>
        <p:pic>
          <p:nvPicPr>
            <p:cNvPr id="29" name="Picture 10" descr="Figure-2Photograph-and-schematic-drawing-of-the-Nagara-ev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8083" y="143992"/>
              <a:ext cx="1785918" cy="2161474"/>
            </a:xfrm>
            <a:prstGeom prst="rect">
              <a:avLst/>
            </a:prstGeom>
          </p:spPr>
        </p:pic>
        <p:sp>
          <p:nvSpPr>
            <p:cNvPr id="30" name="TextBox 11"/>
            <p:cNvSpPr txBox="1"/>
            <p:nvPr/>
          </p:nvSpPr>
          <p:spPr>
            <a:xfrm>
              <a:off x="8215338" y="857232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6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TextBox 12"/>
            <p:cNvSpPr txBox="1"/>
            <p:nvPr/>
          </p:nvSpPr>
          <p:spPr>
            <a:xfrm>
              <a:off x="7715272" y="500042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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8143900" y="3571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2000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sz="2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TextBox 14"/>
            <p:cNvSpPr txBox="1"/>
            <p:nvPr/>
          </p:nvSpPr>
          <p:spPr>
            <a:xfrm>
              <a:off x="7858148" y="1142984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600" b="1" baseline="30000" dirty="0" smtClean="0">
                  <a:solidFill>
                    <a:srgbClr val="FF0000"/>
                  </a:solidFill>
                  <a:latin typeface="Times New Roman" pitchFamily="18" charset="0"/>
                </a:rPr>
                <a:t>5</a:t>
              </a:r>
              <a:r>
                <a:rPr lang="de-DE" sz="1600" b="1" baseline="-25000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</a:t>
              </a:r>
              <a:r>
                <a:rPr lang="de-DE" sz="1600" b="1" dirty="0" smtClean="0">
                  <a:solidFill>
                    <a:srgbClr val="FF0000"/>
                  </a:solidFill>
                  <a:latin typeface="Times New Roman" pitchFamily="18" charset="0"/>
                  <a:sym typeface="Symbol"/>
                </a:rPr>
                <a:t>He</a:t>
              </a:r>
              <a:endParaRPr lang="de-DE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7429520" y="428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Box 18"/>
            <p:cNvSpPr txBox="1"/>
            <p:nvPr/>
          </p:nvSpPr>
          <p:spPr>
            <a:xfrm>
              <a:off x="8429652" y="1714488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i="1" dirty="0" smtClean="0">
                  <a:solidFill>
                    <a:srgbClr val="FF0000"/>
                  </a:solidFill>
                  <a:latin typeface="Times New Roman" pitchFamily="18" charset="0"/>
                </a:rPr>
                <a:t>t</a:t>
              </a:r>
              <a:endParaRPr lang="de-DE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6890772" y="63813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de-DE" dirty="0" err="1" smtClean="0">
                <a:solidFill>
                  <a:srgbClr val="000000"/>
                </a:solidFill>
              </a:rPr>
              <a:t>Nagara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event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16710"/>
            <a:ext cx="2378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01008"/>
            <a:ext cx="3208616" cy="9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hteck 37"/>
          <p:cNvSpPr/>
          <p:nvPr/>
        </p:nvSpPr>
        <p:spPr>
          <a:xfrm>
            <a:off x="1331640" y="4077072"/>
            <a:ext cx="6415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3954"/>
            <a:r>
              <a:rPr lang="en-GB" sz="1400" baseline="-25000" dirty="0">
                <a:solidFill>
                  <a:srgbClr val="FF0000"/>
                </a:solidFill>
                <a:ea typeface="Times New Roman"/>
              </a:rPr>
              <a:t>ΛΛ</a:t>
            </a:r>
            <a:r>
              <a:rPr lang="en-GB" sz="1400" baseline="30000" dirty="0">
                <a:solidFill>
                  <a:srgbClr val="FF0000"/>
                </a:solidFill>
                <a:ea typeface="Times New Roman"/>
              </a:rPr>
              <a:t>6</a:t>
            </a:r>
            <a:r>
              <a:rPr lang="en-GB" sz="1400" dirty="0">
                <a:solidFill>
                  <a:srgbClr val="FF0000"/>
                </a:solidFill>
                <a:ea typeface="Times New Roman"/>
              </a:rPr>
              <a:t>He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716016" y="3573016"/>
            <a:ext cx="4320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en-GB" sz="16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ΛΛ</a:t>
            </a:r>
            <a:r>
              <a:rPr lang="en-GB" sz="1600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yield 60/week</a:t>
            </a:r>
          </a:p>
          <a:p>
            <a:pPr defTabSz="913954"/>
            <a:r>
              <a:rPr lang="en-GB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eaction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 1 MHz, BR 10%, </a:t>
            </a:r>
            <a:r>
              <a:rPr lang="de-DE" sz="16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de-DE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1%)</a:t>
            </a:r>
            <a:endParaRPr lang="en-US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21052" y="371703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54"/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835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</a:t>
            </a:r>
            <a:r>
              <a:rPr lang="de-DE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Experiment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104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SC 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319371" y="427486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>
            <a:stCxn id="22" idx="1"/>
          </p:cNvCxnSpPr>
          <p:nvPr/>
        </p:nvCxnSpPr>
        <p:spPr>
          <a:xfrm flipH="1">
            <a:off x="5940154" y="935318"/>
            <a:ext cx="379217" cy="8755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524328" y="727940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>
            <a:stCxn id="25" idx="1"/>
          </p:cNvCxnSpPr>
          <p:nvPr/>
        </p:nvCxnSpPr>
        <p:spPr>
          <a:xfrm flipH="1">
            <a:off x="7308304" y="1081883"/>
            <a:ext cx="216024" cy="3612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956376" y="4149080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29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air-center.eu/fileadmin/fair/experiments/CBM/fotos/2017/DSC_2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89552"/>
            <a:ext cx="4608512" cy="30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0033CC"/>
                </a:solidFill>
                <a:latin typeface="Tahoma" pitchFamily="34" charset="0"/>
              </a:rPr>
              <a:t>The CBM Collaboration: 58 institutions, &gt; 460 members</a:t>
            </a:r>
            <a:endParaRPr lang="en-GB" altLang="de-DE" sz="2800" dirty="0" smtClean="0">
              <a:solidFill>
                <a:srgbClr val="0033CC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</a:t>
            </a:r>
            <a:r>
              <a:rPr lang="de-DE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München TU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Japan: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KEK Tsukuba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</a:t>
            </a: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 Tech.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3711" r="18880" b="3371"/>
          <a:stretch/>
        </p:blipFill>
        <p:spPr bwMode="auto">
          <a:xfrm>
            <a:off x="5004048" y="4216892"/>
            <a:ext cx="4086272" cy="24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3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image0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367"/>
          <a:stretch/>
        </p:blipFill>
        <p:spPr bwMode="auto">
          <a:xfrm>
            <a:off x="-36512" y="980728"/>
            <a:ext cx="920291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idx="4294967295"/>
          </p:nvPr>
        </p:nvSpPr>
        <p:spPr>
          <a:xfrm>
            <a:off x="3124200" y="6330950"/>
            <a:ext cx="2884488" cy="3968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4294967295"/>
          </p:nvPr>
        </p:nvSpPr>
        <p:spPr>
          <a:xfrm>
            <a:off x="6553200" y="6330950"/>
            <a:ext cx="2122488" cy="3968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4651A7-0B32-4D61-8D77-BAB34003F3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16804"/>
            <a:ext cx="4392488" cy="246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Future experimental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facilities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948264" y="5949280"/>
            <a:ext cx="215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Collider</a:t>
            </a:r>
            <a:r>
              <a:rPr lang="de-D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 = 503 m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40152" y="1844824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SIS100: c = 1100 m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19356"/>
            <a:ext cx="1087354" cy="5356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Ähnliches Fo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8760"/>
          <a:stretch/>
        </p:blipFill>
        <p:spPr bwMode="auto">
          <a:xfrm>
            <a:off x="3895125" y="1016240"/>
            <a:ext cx="1036915" cy="7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3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70C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70C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70C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70C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23728" y="404664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36512" y="6453336"/>
            <a:ext cx="715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Ablyasimov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 (CBM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Eur. Phys. J. A 53 (2017) 60</a:t>
            </a:r>
            <a:endParaRPr lang="en-US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96135" y="764704"/>
            <a:ext cx="35100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Complementary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approaches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matter, but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de-DE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endParaRPr lang="de-DE" sz="20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HADES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STAR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Foreward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NA61/SHINE</a:t>
            </a:r>
          </a:p>
          <a:p>
            <a:endParaRPr lang="de-DE" sz="8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developements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CBM-BM@N-NICA</a:t>
            </a:r>
            <a:endParaRPr lang="de-DE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21056907">
            <a:off x="5830623" y="5628411"/>
            <a:ext cx="340432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Supported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 CREMLIN+ (5.8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M€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5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FAIR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0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on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dense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QCD matter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CBM RICH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photon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detector: 430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out of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1100</a:t>
            </a:r>
          </a:p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 multi-anode </a:t>
            </a: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photo-multipliers (MAPMT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) installed </a:t>
            </a:r>
          </a:p>
          <a:p>
            <a:pPr defTabSz="913954"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</a:t>
            </a:r>
            <a:r>
              <a:rPr lang="en-GB" sz="2000" kern="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experiment and used for physics runs</a:t>
            </a:r>
            <a:endParaRPr lang="en-GB" sz="20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315" y="1988840"/>
            <a:ext cx="61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/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TOF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-15219" y="3196133"/>
            <a:ext cx="79715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54"/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Silicon Tracking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Projectile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JINR/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Au-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6146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29" y="751269"/>
            <a:ext cx="2060460" cy="12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29" y="2125204"/>
            <a:ext cx="2060460" cy="11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-54276" y="4852317"/>
            <a:ext cx="5778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54"/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miniCBM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GSI/SIS18</a:t>
            </a: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high-rate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nucleus-nucleus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3954"/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2018 - 2021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61" y="4938185"/>
            <a:ext cx="2812787" cy="187519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 bwMode="auto">
          <a:xfrm>
            <a:off x="5580112" y="3414376"/>
            <a:ext cx="2065407" cy="125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 bwMode="auto">
          <a:xfrm>
            <a:off x="7680633" y="3414376"/>
            <a:ext cx="1401223" cy="125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11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2018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27584" y="1628800"/>
            <a:ext cx="3816424" cy="4748288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 construction plan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buildings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2022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planning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commissioning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entire project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of the 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facility by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 bwMode="auto">
          <a:xfrm>
            <a:off x="4803172" y="4076080"/>
            <a:ext cx="4233324" cy="25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34730" y="6577607"/>
            <a:ext cx="4233324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Ground breaking - 4 July 2017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81914" y="3769295"/>
            <a:ext cx="4275839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2014: 1350 pillars 60 m deep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47</a:t>
            </a:fld>
            <a:endParaRPr lang="de-DE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 bwMode="auto">
          <a:xfrm>
            <a:off x="4834730" y="1240408"/>
            <a:ext cx="4201766" cy="254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8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70" y="0"/>
            <a:ext cx="1074808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5" y="-99392"/>
            <a:ext cx="11274615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FAIR </a:t>
            </a:r>
            <a:r>
              <a:rPr lang="de-DE" dirty="0" smtClean="0"/>
              <a:t>– </a:t>
            </a:r>
            <a:r>
              <a:rPr lang="de-DE" dirty="0" err="1" smtClean="0"/>
              <a:t>Facility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Antiproton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Ion Research</a:t>
            </a:r>
          </a:p>
        </p:txBody>
      </p:sp>
      <p:pic>
        <p:nvPicPr>
          <p:cNvPr id="3" name="Bild 2" descr="fair-fotomontage_300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492" y="-49970"/>
            <a:ext cx="14587094" cy="693535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96875" y="334397"/>
            <a:ext cx="10153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Facility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for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Antiproton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and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Ion 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Research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64276" y="1452547"/>
            <a:ext cx="9604828" cy="5878532"/>
          </a:xfrm>
          <a:prstGeom prst="rect">
            <a:avLst/>
          </a:prstGeom>
          <a:solidFill>
            <a:srgbClr val="003300">
              <a:alpha val="49804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FAIR is worldwide the largest project in fundamental science.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Forefront research in nuclear, hadron, atom, plasma, antimatter, and applied physics.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Member states: Germany, Russia, India, Poland, Romania, France, Finland, Sweden, Slovenia,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Great Britain.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2500 – 3000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users per year.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Construction in progress,  full completion in 2025.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Financing: Fed. Rep. Germany 60%, Hesse 10%,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partner countries 30%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endParaRPr lang="en-US" sz="2800" dirty="0" smtClean="0">
              <a:solidFill>
                <a:srgbClr val="FFFF66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1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nger\AppData\Local\Microsoft\Windows\Temporary Internet Files\Content.Outlook\JE4H31NI\20190711_154137_resize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nger\AppData\Local\Microsoft\Windows\Temporary Internet Files\Content.Outlook\JE4H31NI\20190711_161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2685" y="-1131509"/>
            <a:ext cx="12289368" cy="92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8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201B308-A586-45AB-A919-68E56F3344B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-27384"/>
            <a:ext cx="13335177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77737" y="-27383"/>
            <a:ext cx="4608032" cy="646286"/>
          </a:xfrm>
          <a:prstGeom prst="rect">
            <a:avLst/>
          </a:prstGeom>
          <a:noFill/>
        </p:spPr>
        <p:txBody>
          <a:bodyPr wrap="none" lIns="91396" tIns="45698" rIns="91396" bIns="45698" rtlCol="0">
            <a:spAutoFit/>
          </a:bodyPr>
          <a:lstStyle/>
          <a:p>
            <a:pPr defTabSz="913954"/>
            <a:r>
              <a:rPr lang="de-DE" sz="3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Cave </a:t>
            </a:r>
            <a:r>
              <a:rPr lang="de-DE" sz="3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Building </a:t>
            </a: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954">
              <a:defRPr/>
            </a:pPr>
            <a:fld id="{45F5C264-46AB-4B31-8F78-F720C8F9FE16}" type="slidenum">
              <a:rPr lang="de-DE"/>
              <a:pPr defTabSz="913954"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5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80528" y="-27384"/>
            <a:ext cx="9500592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Collaboration Members by Country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96752"/>
            <a:ext cx="7977683" cy="56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7006"/>
            <a:ext cx="7772400" cy="1179746"/>
          </a:xfrm>
        </p:spPr>
        <p:txBody>
          <a:bodyPr>
            <a:noAutofit/>
          </a:bodyPr>
          <a:lstStyle/>
          <a:p>
            <a:pPr lvl="1"/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r>
              <a:rPr lang="de-DE" sz="36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</a:t>
            </a:r>
            <a:r>
              <a:rPr lang="de-DE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</a:t>
            </a:r>
            <a:endParaRPr lang="en-US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65623"/>
            <a:ext cx="5589806" cy="5506707"/>
          </a:xfrm>
        </p:spPr>
        <p:txBody>
          <a:bodyPr>
            <a:normAutofit fontScale="62500" lnSpcReduction="20000"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Summary Recommendation of the </a:t>
            </a:r>
            <a:r>
              <a:rPr lang="en-US" sz="29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 Range Plan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presented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Brussels on Nov 27</a:t>
            </a:r>
            <a:r>
              <a:rPr lang="en-US" sz="2900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9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urgently the construction of the ESFRI* flagship FAIR and develop and bring into operation the experimental program of its four scientific pillars APPA, CBM, NUSTAR and PANDA.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300" b="1" i="1" dirty="0" smtClean="0"/>
              <a:t> </a:t>
            </a:r>
            <a:endParaRPr lang="en-US" sz="13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is a European flagship facility for the coming decades. Worldwide unique it will allow for a large variety of unprecedented fore-front research in physics and applied science. It focuses on the structure and evolution of matter. Its multi- faceted research opens a new era in our understanding of the fundamental  building blocks of matter and the forces as well as of the evolution of our Universe: the new possibilities for research in Darmstadt are unique and are expected to produce ground breaking new insights for nuclear research.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Strategy Forum on Research Infrastructures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6" y="1578086"/>
            <a:ext cx="3267178" cy="46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solidFill>
                  <a:srgbClr val="000000"/>
                </a:solidFill>
              </a:rPr>
              <a:pPr/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131840" y="2708920"/>
            <a:ext cx="2637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Backup</a:t>
            </a:r>
            <a:endParaRPr lang="en-US" sz="6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/>
          <a:stretch/>
        </p:blipFill>
        <p:spPr bwMode="auto">
          <a:xfrm>
            <a:off x="970679" y="3912113"/>
            <a:ext cx="6769673" cy="297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68199" y="1340768"/>
            <a:ext cx="67281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18373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EOS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with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phase</a:t>
            </a:r>
            <a:r>
              <a:rPr lang="de-DE" altLang="de-DE" sz="36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70C0"/>
                </a:solidFill>
                <a:latin typeface="Tahoma" pitchFamily="34" charset="0"/>
              </a:rPr>
              <a:t>transition</a:t>
            </a:r>
            <a:endParaRPr lang="de-DE" altLang="de-DE" sz="3600" dirty="0" smtClean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47664" y="836712"/>
            <a:ext cx="6697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 Fischer, N. Bastian, M. Wu, S.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Typel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T.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Klähn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D. Blaschke, </a:t>
            </a:r>
          </a:p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Astronomy (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2018), DOI: 10.1038/s41550-018-0583-0, 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arXiv:1712.08788v2</a:t>
            </a:r>
          </a:p>
        </p:txBody>
      </p:sp>
    </p:spTree>
    <p:extLst>
      <p:ext uri="{BB962C8B-B14F-4D97-AF65-F5344CB8AC3E}">
        <p14:creationId xmlns:p14="http://schemas.microsoft.com/office/powerpoint/2010/main" val="18424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959151" cy="510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394891" y="615601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 Li, L. W. Chen, C. M. </a:t>
            </a:r>
            <a:r>
              <a:rPr lang="en-US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S. H. Lee,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85, 064902 (2012)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668552" cy="330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4535488" y="6094457"/>
            <a:ext cx="4284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 Graef, J. </a:t>
            </a:r>
            <a:r>
              <a:rPr lang="de-DE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F. Li, M. Bleicher,  </a:t>
            </a:r>
          </a:p>
          <a:p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</a:t>
            </a:r>
            <a:r>
              <a:rPr lang="de-DE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</a:t>
            </a:r>
            <a:r>
              <a:rPr lang="de-DE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 90, 064909 (2014) 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44008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Isospin-dependent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-exchange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endParaRPr lang="de-DE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598729" y="116632"/>
            <a:ext cx="5781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Deep-subthreshold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multi-strange </a:t>
            </a:r>
            <a:r>
              <a:rPr lang="de-DE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32014" y="1340768"/>
            <a:ext cx="457200" cy="4464496"/>
          </a:xfrm>
          <a:prstGeom prst="rect">
            <a:avLst/>
          </a:prstGeom>
          <a:solidFill>
            <a:srgbClr val="C0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27" y="1124744"/>
            <a:ext cx="741428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6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0279"/>
            <a:ext cx="3123411" cy="253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Textfeld 2"/>
          <p:cNvSpPr txBox="1">
            <a:spLocks noChangeArrowheads="1"/>
          </p:cNvSpPr>
          <p:nvPr/>
        </p:nvSpPr>
        <p:spPr bwMode="auto">
          <a:xfrm>
            <a:off x="525463" y="104775"/>
            <a:ext cx="8078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rgbClr val="0070C0"/>
                </a:solidFill>
              </a:rPr>
              <a:t>BM@N upgrade </a:t>
            </a:r>
            <a:r>
              <a:rPr lang="de-DE" altLang="de-DE" sz="3600" dirty="0" err="1">
                <a:solidFill>
                  <a:srgbClr val="0070C0"/>
                </a:solidFill>
              </a:rPr>
              <a:t>for</a:t>
            </a:r>
            <a:r>
              <a:rPr lang="de-DE" altLang="de-DE" sz="3600" dirty="0">
                <a:solidFill>
                  <a:srgbClr val="0070C0"/>
                </a:solidFill>
              </a:rPr>
              <a:t> </a:t>
            </a:r>
            <a:r>
              <a:rPr lang="de-DE" altLang="de-DE" sz="3600" dirty="0" err="1">
                <a:solidFill>
                  <a:srgbClr val="0070C0"/>
                </a:solidFill>
              </a:rPr>
              <a:t>Au+Au</a:t>
            </a:r>
            <a:r>
              <a:rPr lang="de-DE" altLang="de-DE" sz="3600" dirty="0">
                <a:solidFill>
                  <a:srgbClr val="0070C0"/>
                </a:solidFill>
              </a:rPr>
              <a:t> </a:t>
            </a:r>
            <a:r>
              <a:rPr lang="de-DE" altLang="de-DE" sz="3600" dirty="0" err="1">
                <a:solidFill>
                  <a:srgbClr val="0070C0"/>
                </a:solidFill>
              </a:rPr>
              <a:t>collisions</a:t>
            </a:r>
            <a:r>
              <a:rPr lang="de-DE" altLang="de-DE" sz="3600" dirty="0">
                <a:solidFill>
                  <a:srgbClr val="0070C0"/>
                </a:solidFill>
              </a:rPr>
              <a:t>  </a:t>
            </a:r>
            <a:endParaRPr lang="en-US" altLang="de-DE" sz="3600" dirty="0">
              <a:solidFill>
                <a:srgbClr val="0070C0"/>
              </a:solidFill>
            </a:endParaRPr>
          </a:p>
        </p:txBody>
      </p:sp>
      <p:pic>
        <p:nvPicPr>
          <p:cNvPr id="105478" name="Picture 7" descr="C:\Users\senger\AppData\Local\Temp\sts__v17g_CBM_STSPoints_SideView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50888"/>
            <a:ext cx="44561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Textfeld 1"/>
          <p:cNvSpPr txBox="1">
            <a:spLocks noChangeArrowheads="1"/>
          </p:cNvSpPr>
          <p:nvPr/>
        </p:nvSpPr>
        <p:spPr bwMode="auto">
          <a:xfrm>
            <a:off x="4894263" y="2916238"/>
            <a:ext cx="3422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>
                <a:solidFill>
                  <a:srgbClr val="FFFF00"/>
                </a:solidFill>
              </a:rPr>
              <a:t>central</a:t>
            </a:r>
            <a:r>
              <a:rPr lang="de-DE" altLang="de-DE" sz="1800" dirty="0">
                <a:solidFill>
                  <a:srgbClr val="FFFF00"/>
                </a:solidFill>
              </a:rPr>
              <a:t> </a:t>
            </a:r>
            <a:r>
              <a:rPr lang="de-DE" altLang="de-DE" sz="1800" dirty="0" err="1">
                <a:solidFill>
                  <a:srgbClr val="FFFF00"/>
                </a:solidFill>
              </a:rPr>
              <a:t>collision</a:t>
            </a:r>
            <a:r>
              <a:rPr lang="de-DE" altLang="de-DE" sz="1800" dirty="0">
                <a:solidFill>
                  <a:srgbClr val="FFFF00"/>
                </a:solidFill>
              </a:rPr>
              <a:t> </a:t>
            </a:r>
            <a:r>
              <a:rPr lang="de-DE" altLang="de-DE" sz="1800" dirty="0" err="1">
                <a:solidFill>
                  <a:srgbClr val="FFFF00"/>
                </a:solidFill>
              </a:rPr>
              <a:t>Au+Au</a:t>
            </a:r>
            <a:r>
              <a:rPr lang="de-DE" altLang="de-DE" sz="1800" dirty="0">
                <a:solidFill>
                  <a:srgbClr val="FFFF00"/>
                </a:solidFill>
              </a:rPr>
              <a:t> 4A </a:t>
            </a:r>
            <a:r>
              <a:rPr lang="de-DE" altLang="de-DE" sz="1800" dirty="0" err="1">
                <a:solidFill>
                  <a:srgbClr val="FFFF00"/>
                </a:solidFill>
              </a:rPr>
              <a:t>GeV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pic>
        <p:nvPicPr>
          <p:cNvPr id="8" name="Bild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/>
          <a:stretch/>
        </p:blipFill>
        <p:spPr>
          <a:xfrm>
            <a:off x="523463" y="3861048"/>
            <a:ext cx="3490600" cy="3312368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5" y="3552166"/>
            <a:ext cx="3752057" cy="3333218"/>
          </a:xfrm>
          <a:prstGeom prst="rect">
            <a:avLst/>
          </a:prstGeom>
          <a:noFill/>
        </p:spPr>
      </p:pic>
      <p:cxnSp>
        <p:nvCxnSpPr>
          <p:cNvPr id="10" name="Gerade Verbindung mit Pfeil 9"/>
          <p:cNvCxnSpPr/>
          <p:nvPr/>
        </p:nvCxnSpPr>
        <p:spPr>
          <a:xfrm>
            <a:off x="3681120" y="5301208"/>
            <a:ext cx="1466944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179512" y="6369531"/>
            <a:ext cx="941634" cy="64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51520" y="3284984"/>
            <a:ext cx="907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GSI-JINR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Silicon </a:t>
            </a:r>
            <a:r>
              <a:rPr lang="de-DE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racking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</a:p>
        </p:txBody>
      </p:sp>
    </p:spTree>
    <p:extLst>
      <p:ext uri="{BB962C8B-B14F-4D97-AF65-F5344CB8AC3E}">
        <p14:creationId xmlns:p14="http://schemas.microsoft.com/office/powerpoint/2010/main" val="13203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450365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67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07504" y="4725144"/>
            <a:ext cx="4392488" cy="137422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Nuclear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structure</a:t>
            </a:r>
            <a:endParaRPr lang="de-DE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Nuclear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astrophysics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  Origin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of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elements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in </a:t>
            </a:r>
            <a:r>
              <a:rPr lang="de-DE" sz="2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u</a:t>
            </a:r>
            <a:r>
              <a:rPr lang="de-DE" sz="20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niverse</a:t>
            </a:r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?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endParaRPr lang="de-DE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345">
            <a:off x="5346277" y="3051327"/>
            <a:ext cx="1268881" cy="268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3568" y="548680"/>
            <a:ext cx="4377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7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2"/>
          <p:cNvSpPr txBox="1">
            <a:spLocks/>
          </p:cNvSpPr>
          <p:nvPr/>
        </p:nvSpPr>
        <p:spPr bwMode="auto">
          <a:xfrm>
            <a:off x="8316913" y="67785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5E0318-AC48-42E5-B82D-9DEB093AB826}" type="slidenum">
              <a:rPr lang="de-DE" smtClean="0">
                <a:latin typeface="Arial"/>
              </a:rPr>
              <a:pPr>
                <a:defRPr/>
              </a:pPr>
              <a:t>8</a:t>
            </a:fld>
            <a:endParaRPr lang="de-DE">
              <a:latin typeface="Arial"/>
            </a:endParaRPr>
          </a:p>
        </p:txBody>
      </p:sp>
      <p:pic>
        <p:nvPicPr>
          <p:cNvPr id="3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20" y="1565809"/>
            <a:ext cx="7200800" cy="546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612576" y="130150"/>
            <a:ext cx="1036915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3600" kern="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astrophysics: The </a:t>
            </a:r>
            <a:r>
              <a:rPr lang="en-US" altLang="ru-RU" sz="3600" kern="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3600" kern="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rigin of elements</a:t>
            </a:r>
          </a:p>
        </p:txBody>
      </p:sp>
      <p:pic>
        <p:nvPicPr>
          <p:cNvPr id="5" name="Picture 5" descr="122039main_shy_star_lg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11222" r="19566" b="24314"/>
          <a:stretch/>
        </p:blipFill>
        <p:spPr bwMode="auto">
          <a:xfrm>
            <a:off x="112764" y="2924944"/>
            <a:ext cx="2082972" cy="135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072" y="1643316"/>
            <a:ext cx="46159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00599D"/>
                </a:solidFill>
                <a:latin typeface="Arial"/>
              </a:rPr>
              <a:t>rp</a:t>
            </a:r>
            <a:r>
              <a:rPr lang="en-US" sz="1600" b="1" dirty="0">
                <a:solidFill>
                  <a:srgbClr val="00599D"/>
                </a:solidFill>
                <a:latin typeface="Arial"/>
              </a:rPr>
              <a:t>-, </a:t>
            </a:r>
            <a:r>
              <a:rPr lang="en-US" sz="1600" b="1" dirty="0" smtClean="0">
                <a:solidFill>
                  <a:srgbClr val="00599D"/>
                </a:solidFill>
                <a:latin typeface="Arial"/>
              </a:rPr>
              <a:t>p- process</a:t>
            </a:r>
            <a:r>
              <a:rPr lang="en-US" sz="1600" b="1" dirty="0">
                <a:solidFill>
                  <a:srgbClr val="00599D"/>
                </a:solidFill>
                <a:latin typeface="Arial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Synthesis of nuclei with masses close to and beyond the proton dripline in binary systems of a sun and a neutron star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40152" y="5085184"/>
            <a:ext cx="31683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00599D"/>
                </a:solidFill>
                <a:latin typeface="Arial"/>
              </a:rPr>
              <a:t>r- (rapid) process</a:t>
            </a:r>
            <a:r>
              <a:rPr lang="en-US" sz="1600" b="1" dirty="0">
                <a:solidFill>
                  <a:srgbClr val="00599D"/>
                </a:solidFill>
                <a:latin typeface="Arial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Synthesis of very neutron-rich instable nuclei via rapid capture of neutrons in neutron star mergers 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41168"/>
            <a:ext cx="1506355" cy="150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19199" y="3698830"/>
            <a:ext cx="944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FFFFFF"/>
                </a:solidFill>
                <a:latin typeface="Arial"/>
              </a:rPr>
              <a:t>X-</a:t>
            </a:r>
            <a:r>
              <a:rPr lang="de-DE" sz="1100" dirty="0" err="1" smtClean="0">
                <a:solidFill>
                  <a:srgbClr val="FFFFFF"/>
                </a:solidFill>
                <a:latin typeface="Arial"/>
              </a:rPr>
              <a:t>ray</a:t>
            </a:r>
            <a:r>
              <a:rPr lang="de-DE" sz="11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1100" dirty="0" err="1" smtClean="0">
                <a:solidFill>
                  <a:srgbClr val="FFFFFF"/>
                </a:solidFill>
                <a:latin typeface="Arial"/>
              </a:rPr>
              <a:t>binary</a:t>
            </a:r>
            <a:endParaRPr lang="de-DE" sz="11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56184"/>
            <a:ext cx="1456948" cy="116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40152" y="3884525"/>
            <a:ext cx="31131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00599D"/>
                </a:solidFill>
                <a:latin typeface="Arial"/>
              </a:rPr>
              <a:t>s- (slow) process</a:t>
            </a:r>
            <a:r>
              <a:rPr lang="en-US" sz="1600" b="1" dirty="0">
                <a:solidFill>
                  <a:srgbClr val="00599D"/>
                </a:solidFill>
                <a:latin typeface="Arial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Synthesis of heavy nuclei via slow neutron capture in very massive stars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7504" y="776898"/>
            <a:ext cx="8989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2000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 in the laboratory: Mass, lifetime, decay channels, structure of very rare instable (neutron or proton rich) nuclei </a:t>
            </a:r>
            <a:endParaRPr lang="en-US" altLang="ru-RU" sz="2000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1510" y="44624"/>
            <a:ext cx="9235026" cy="10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3200" b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Astrophysical site of heavy element production </a:t>
            </a:r>
          </a:p>
          <a:p>
            <a:r>
              <a:rPr lang="en-US" sz="3200" b="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 process) in the universe: Neutron star merger ! </a:t>
            </a:r>
            <a:r>
              <a:rPr lang="en-US" sz="3200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b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C:\Users\gross\AppData\Local\Microsoft\Windows\Temporary Internet Files\Content.Outlook\HKTKM784\NeutronStarCollision_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-29807"/>
          <a:stretch/>
        </p:blipFill>
        <p:spPr bwMode="auto">
          <a:xfrm>
            <a:off x="2627784" y="1484784"/>
            <a:ext cx="3996000" cy="25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292080" y="1340768"/>
            <a:ext cx="3672408" cy="328938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78410" y="5388605"/>
            <a:ext cx="67788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  <a:latin typeface="Arial"/>
              </a:rPr>
              <a:t>Sun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1313389"/>
            <a:ext cx="2880320" cy="331676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240430" y="1463437"/>
            <a:ext cx="2658533" cy="2467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object 13"/>
          <p:cNvSpPr txBox="1"/>
          <p:nvPr/>
        </p:nvSpPr>
        <p:spPr>
          <a:xfrm>
            <a:off x="1619672" y="1576537"/>
            <a:ext cx="107760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2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4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1400" spc="-40" dirty="0">
                <a:solidFill>
                  <a:prstClr val="black"/>
                </a:solidFill>
                <a:latin typeface="Arial"/>
                <a:cs typeface="Arial"/>
              </a:rPr>
              <a:t>au</a:t>
            </a:r>
            <a:r>
              <a:rPr sz="1400" spc="3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400" spc="-5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1400" spc="3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400" spc="-2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4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5364088" y="1527354"/>
            <a:ext cx="3528392" cy="2405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716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Gravitational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Wave Signal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59372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Electromagnetic “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Kilonova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” Signal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15816" y="1556792"/>
            <a:ext cx="2465125" cy="3539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700" b="1" dirty="0" smtClean="0">
                <a:solidFill>
                  <a:prstClr val="white"/>
                </a:solidFill>
                <a:latin typeface="Arial"/>
              </a:rPr>
              <a:t>Neutron star merger</a:t>
            </a:r>
          </a:p>
        </p:txBody>
      </p:sp>
      <p:sp>
        <p:nvSpPr>
          <p:cNvPr id="13" name="object 8"/>
          <p:cNvSpPr txBox="1"/>
          <p:nvPr/>
        </p:nvSpPr>
        <p:spPr>
          <a:xfrm>
            <a:off x="6026640" y="2276872"/>
            <a:ext cx="207375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30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12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spc="-35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1200" spc="-80" dirty="0">
                <a:solidFill>
                  <a:srgbClr val="0000CC"/>
                </a:solidFill>
                <a:latin typeface="Arial"/>
                <a:cs typeface="Arial"/>
              </a:rPr>
              <a:t>z</a:t>
            </a:r>
            <a:r>
              <a:rPr sz="12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spc="-100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0000CC"/>
                </a:solidFill>
                <a:latin typeface="Arial"/>
                <a:cs typeface="Arial"/>
              </a:rPr>
              <a:t>,</a:t>
            </a:r>
            <a:r>
              <a:rPr sz="1200" spc="1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200" spc="-35" dirty="0" smtClean="0">
                <a:solidFill>
                  <a:srgbClr val="0000CC"/>
                </a:solidFill>
                <a:latin typeface="Arial"/>
                <a:cs typeface="Arial"/>
              </a:rPr>
              <a:t>Martinez-Pinedo, Arcones 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1200" dirty="0" smtClean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 a</a:t>
            </a:r>
            <a:r>
              <a:rPr sz="1200" spc="-45" dirty="0" smtClean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lang="de-DE" sz="1200" dirty="0" smtClean="0">
                <a:solidFill>
                  <a:srgbClr val="0000CC"/>
                </a:solidFill>
                <a:latin typeface="Arial"/>
                <a:cs typeface="Arial"/>
              </a:rPr>
              <a:t>. (</a:t>
            </a:r>
            <a:r>
              <a:rPr sz="1200" spc="5" dirty="0" smtClean="0">
                <a:solidFill>
                  <a:srgbClr val="0000CC"/>
                </a:solidFill>
                <a:latin typeface="Arial"/>
                <a:cs typeface="Arial"/>
              </a:rPr>
              <a:t>201</a:t>
            </a:r>
            <a:r>
              <a:rPr sz="1200" dirty="0" smtClean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6552220" y="1916833"/>
            <a:ext cx="180020" cy="32098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>
          <a:xfrm flipV="1">
            <a:off x="7848364" y="2414791"/>
            <a:ext cx="252028" cy="54407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2915816" y="4149080"/>
            <a:ext cx="3024336" cy="538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900" dirty="0" smtClean="0">
                <a:solidFill>
                  <a:srgbClr val="000000"/>
                </a:solidFill>
                <a:latin typeface="Arial"/>
              </a:rPr>
              <a:t>Copyright: Dana </a:t>
            </a:r>
            <a:r>
              <a:rPr lang="de-DE" sz="900" dirty="0">
                <a:solidFill>
                  <a:srgbClr val="000000"/>
                </a:solidFill>
                <a:latin typeface="Arial"/>
              </a:rPr>
              <a:t>Berry, </a:t>
            </a:r>
            <a:r>
              <a:rPr lang="de-DE" sz="900" dirty="0" err="1">
                <a:solidFill>
                  <a:srgbClr val="000000"/>
                </a:solidFill>
                <a:latin typeface="Arial"/>
              </a:rPr>
              <a:t>SkyWorks</a:t>
            </a:r>
            <a:r>
              <a:rPr lang="de-DE" sz="900" dirty="0">
                <a:solidFill>
                  <a:srgbClr val="000000"/>
                </a:solidFill>
                <a:latin typeface="Arial"/>
              </a:rPr>
              <a:t> Digital, </a:t>
            </a:r>
            <a:r>
              <a:rPr lang="de-DE" sz="1000" dirty="0" err="1">
                <a:solidFill>
                  <a:srgbClr val="000000"/>
                </a:solidFill>
                <a:latin typeface="Arial"/>
              </a:rPr>
              <a:t>Inc</a:t>
            </a:r>
            <a:endParaRPr lang="en-US" sz="1000" dirty="0">
              <a:solidFill>
                <a:srgbClr val="000000"/>
              </a:solidFill>
              <a:latin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6382238" y="2985462"/>
            <a:ext cx="229421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b="1" dirty="0" err="1" smtClean="0">
                <a:solidFill>
                  <a:srgbClr val="FF0000"/>
                </a:solidFill>
                <a:latin typeface="Arial"/>
              </a:rPr>
              <a:t>Astrophys</a:t>
            </a:r>
            <a:r>
              <a:rPr lang="de-DE" sz="1200" b="1" dirty="0">
                <a:solidFill>
                  <a:srgbClr val="FF0000"/>
                </a:solidFill>
                <a:latin typeface="Arial"/>
              </a:rPr>
              <a:t>. J. 848</a:t>
            </a:r>
            <a:r>
              <a:rPr lang="de-DE" sz="1200" b="1">
                <a:solidFill>
                  <a:srgbClr val="FF0000"/>
                </a:solidFill>
                <a:latin typeface="Arial"/>
              </a:rPr>
              <a:t>, </a:t>
            </a:r>
            <a:r>
              <a:rPr lang="de-DE" sz="1200" b="1" smtClean="0">
                <a:solidFill>
                  <a:srgbClr val="FF0000"/>
                </a:solidFill>
                <a:latin typeface="Arial"/>
              </a:rPr>
              <a:t>L12 </a:t>
            </a:r>
            <a:r>
              <a:rPr lang="de-DE" sz="1200" b="1" dirty="0">
                <a:solidFill>
                  <a:srgbClr val="FF0000"/>
                </a:solidFill>
                <a:latin typeface="Arial"/>
              </a:rPr>
              <a:t>(</a:t>
            </a:r>
            <a:r>
              <a:rPr lang="de-DE" sz="1200" b="1" dirty="0" smtClean="0">
                <a:solidFill>
                  <a:srgbClr val="FF0000"/>
                </a:solidFill>
                <a:latin typeface="Arial"/>
              </a:rPr>
              <a:t>2017)</a:t>
            </a:r>
            <a:endParaRPr lang="en-US" sz="1200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40430" y="4765119"/>
            <a:ext cx="8964488" cy="20928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Electromagnetic “</a:t>
            </a:r>
            <a:r>
              <a:rPr lang="en-US" sz="2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Kilonova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signal due to “r process” in neutron star  merger theoretically predicted by GSI scientists in 2010.</a:t>
            </a:r>
          </a:p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Confirmation by recent astronomical observations </a:t>
            </a:r>
            <a:r>
              <a:rPr lang="en-US" sz="2200" dirty="0">
                <a:solidFill>
                  <a:srgbClr val="002060"/>
                </a:solidFill>
                <a:latin typeface="Arial"/>
              </a:rPr>
              <a:t>after gravitational wave </a:t>
            </a: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detection from GW170817 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(August 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34290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Source </a:t>
            </a:r>
            <a:r>
              <a:rPr lang="en-US" sz="2200" dirty="0">
                <a:solidFill>
                  <a:srgbClr val="002060"/>
                </a:solidFill>
                <a:latin typeface="Arial"/>
              </a:rPr>
              <a:t>of heavy elements including gold, platinum and </a:t>
            </a:r>
            <a:r>
              <a:rPr lang="en-US" sz="2200" dirty="0" smtClean="0">
                <a:solidFill>
                  <a:srgbClr val="002060"/>
                </a:solidFill>
                <a:latin typeface="Arial"/>
              </a:rPr>
              <a:t>uranium. </a:t>
            </a:r>
            <a:endParaRPr lang="en-US" sz="2200" dirty="0">
              <a:solidFill>
                <a:srgbClr val="002060"/>
              </a:solidFill>
              <a:latin typeface="Arial"/>
            </a:endParaRPr>
          </a:p>
          <a:p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3312</Words>
  <Application>Microsoft Office PowerPoint</Application>
  <PresentationFormat>Bildschirmpräsentation (4:3)</PresentationFormat>
  <Paragraphs>680</Paragraphs>
  <Slides>59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85" baseType="lpstr">
      <vt:lpstr>MS PGothic</vt:lpstr>
      <vt:lpstr>MS PGothic</vt:lpstr>
      <vt:lpstr>Arial</vt:lpstr>
      <vt:lpstr>Arial Unicode MS</vt:lpstr>
      <vt:lpstr>Bitstream Vera Sans</vt:lpstr>
      <vt:lpstr>Calibri</vt:lpstr>
      <vt:lpstr>Comic Sans MS</vt:lpstr>
      <vt:lpstr>Helvetica</vt:lpstr>
      <vt:lpstr>Symbol</vt:lpstr>
      <vt:lpstr>Tahoma</vt:lpstr>
      <vt:lpstr>Times New Roman</vt:lpstr>
      <vt:lpstr>Univers</vt:lpstr>
      <vt:lpstr>Verdana</vt:lpstr>
      <vt:lpstr>Wingdings</vt:lpstr>
      <vt:lpstr>1_Default Design</vt:lpstr>
      <vt:lpstr>3_Benutzerdefiniertes Design</vt:lpstr>
      <vt:lpstr>5_Benutzerdefiniertes Design</vt:lpstr>
      <vt:lpstr>5_Talks2012</vt:lpstr>
      <vt:lpstr>1_talk_blue</vt:lpstr>
      <vt:lpstr>5_Larissa</vt:lpstr>
      <vt:lpstr>3_Larissa</vt:lpstr>
      <vt:lpstr>1_Larissa</vt:lpstr>
      <vt:lpstr>7_Benutzerdefiniertes Design</vt:lpstr>
      <vt:lpstr>4_Office Theme</vt:lpstr>
      <vt:lpstr>5_Default Design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FAIR – Facility for Antiproton  and Ion Research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Hadron Physics with antiprotons at FAIR</vt:lpstr>
      <vt:lpstr>PowerPoint-Präsentation</vt:lpstr>
      <vt:lpstr>Atomic Physics, Plasma and Applied Sciences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 Project Status 2018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 Collaboration Members by Country</vt:lpstr>
      <vt:lpstr>Instead of a summary: NuPECC recommendation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767</cp:revision>
  <dcterms:created xsi:type="dcterms:W3CDTF">2014-05-26T12:55:19Z</dcterms:created>
  <dcterms:modified xsi:type="dcterms:W3CDTF">2019-09-23T07:32:44Z</dcterms:modified>
</cp:coreProperties>
</file>