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  <p:sldMasterId id="2147486922" r:id="rId2"/>
  </p:sldMasterIdLst>
  <p:notesMasterIdLst>
    <p:notesMasterId r:id="rId73"/>
  </p:notesMasterIdLst>
  <p:handoutMasterIdLst>
    <p:handoutMasterId r:id="rId74"/>
  </p:handoutMasterIdLst>
  <p:sldIdLst>
    <p:sldId id="1376" r:id="rId3"/>
    <p:sldId id="1380" r:id="rId4"/>
    <p:sldId id="1381" r:id="rId5"/>
    <p:sldId id="1438" r:id="rId6"/>
    <p:sldId id="1442" r:id="rId7"/>
    <p:sldId id="1447" r:id="rId8"/>
    <p:sldId id="1418" r:id="rId9"/>
    <p:sldId id="1368" r:id="rId10"/>
    <p:sldId id="1449" r:id="rId11"/>
    <p:sldId id="1389" r:id="rId12"/>
    <p:sldId id="1450" r:id="rId13"/>
    <p:sldId id="1451" r:id="rId14"/>
    <p:sldId id="1477" r:id="rId15"/>
    <p:sldId id="1394" r:id="rId16"/>
    <p:sldId id="1423" r:id="rId17"/>
    <p:sldId id="1421" r:id="rId18"/>
    <p:sldId id="1457" r:id="rId19"/>
    <p:sldId id="1459" r:id="rId20"/>
    <p:sldId id="1460" r:id="rId21"/>
    <p:sldId id="1461" r:id="rId22"/>
    <p:sldId id="1463" r:id="rId23"/>
    <p:sldId id="1464" r:id="rId24"/>
    <p:sldId id="1479" r:id="rId25"/>
    <p:sldId id="1462" r:id="rId26"/>
    <p:sldId id="1466" r:id="rId27"/>
    <p:sldId id="1468" r:id="rId28"/>
    <p:sldId id="1478" r:id="rId29"/>
    <p:sldId id="1480" r:id="rId30"/>
    <p:sldId id="1481" r:id="rId31"/>
    <p:sldId id="1467" r:id="rId32"/>
    <p:sldId id="1465" r:id="rId33"/>
    <p:sldId id="1469" r:id="rId34"/>
    <p:sldId id="1470" r:id="rId35"/>
    <p:sldId id="1474" r:id="rId36"/>
    <p:sldId id="1471" r:id="rId37"/>
    <p:sldId id="1472" r:id="rId38"/>
    <p:sldId id="1475" r:id="rId39"/>
    <p:sldId id="1476" r:id="rId40"/>
    <p:sldId id="280" r:id="rId41"/>
    <p:sldId id="311" r:id="rId42"/>
    <p:sldId id="306" r:id="rId43"/>
    <p:sldId id="316" r:id="rId44"/>
    <p:sldId id="276" r:id="rId45"/>
    <p:sldId id="281" r:id="rId46"/>
    <p:sldId id="292" r:id="rId47"/>
    <p:sldId id="290" r:id="rId48"/>
    <p:sldId id="291" r:id="rId49"/>
    <p:sldId id="299" r:id="rId50"/>
    <p:sldId id="300" r:id="rId51"/>
    <p:sldId id="301" r:id="rId52"/>
    <p:sldId id="302" r:id="rId53"/>
    <p:sldId id="282" r:id="rId54"/>
    <p:sldId id="284" r:id="rId55"/>
    <p:sldId id="293" r:id="rId56"/>
    <p:sldId id="283" r:id="rId57"/>
    <p:sldId id="285" r:id="rId58"/>
    <p:sldId id="294" r:id="rId59"/>
    <p:sldId id="286" r:id="rId60"/>
    <p:sldId id="287" r:id="rId61"/>
    <p:sldId id="288" r:id="rId62"/>
    <p:sldId id="289" r:id="rId63"/>
    <p:sldId id="270" r:id="rId64"/>
    <p:sldId id="310" r:id="rId65"/>
    <p:sldId id="315" r:id="rId66"/>
    <p:sldId id="298" r:id="rId67"/>
    <p:sldId id="1482" r:id="rId68"/>
    <p:sldId id="1483" r:id="rId69"/>
    <p:sldId id="1484" r:id="rId70"/>
    <p:sldId id="1454" r:id="rId71"/>
    <p:sldId id="1473" r:id="rId72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99FF99"/>
    <a:srgbClr val="0000FF"/>
    <a:srgbClr val="D60093"/>
    <a:srgbClr val="CCFFFF"/>
    <a:srgbClr val="00CC99"/>
    <a:srgbClr val="FFFFCC"/>
    <a:srgbClr val="FFFF99"/>
    <a:srgbClr val="99663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49" autoAdjust="0"/>
    <p:restoredTop sz="79258" autoAdjust="0"/>
  </p:normalViewPr>
  <p:slideViewPr>
    <p:cSldViewPr>
      <p:cViewPr>
        <p:scale>
          <a:sx n="82" d="100"/>
          <a:sy n="82" d="100"/>
        </p:scale>
        <p:origin x="720" y="536"/>
      </p:cViewPr>
      <p:guideLst>
        <p:guide orient="horz" pos="1872"/>
        <p:guide pos="2880"/>
      </p:guideLst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1998" y="60"/>
      </p:cViewPr>
      <p:guideLst>
        <p:guide orient="horz" pos="3127"/>
        <p:guide pos="2141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DA0CB-016B-4240-B3AD-92FB3DDC2D0F}" type="doc">
      <dgm:prSet loTypeId="urn:microsoft.com/office/officeart/2005/8/layout/chevron1" loCatId="process" qsTypeId="urn:microsoft.com/office/officeart/2005/8/quickstyle/simple1" qsCatId="simple" csTypeId="urn:microsoft.com/office/officeart/2005/8/colors/colorful1#8" csCatId="colorful" phldr="1"/>
      <dgm:spPr/>
    </dgm:pt>
    <dgm:pt modelId="{6A72CE07-34EC-4069-8BA6-0D9D3A88C7F3}">
      <dgm:prSet phldrT="[Tes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accent3">
                  <a:lumMod val="50000"/>
                </a:schemeClr>
              </a:solidFill>
            </a:rPr>
            <a:t>Commissioning of pre-LS2 beams with Linac4 and installed LIU equipment + commissioning of the LIU</a:t>
          </a:r>
          <a:r>
            <a:rPr lang="en-US" sz="1600" b="1" baseline="0" dirty="0">
              <a:solidFill>
                <a:schemeClr val="accent3">
                  <a:lumMod val="50000"/>
                </a:schemeClr>
              </a:solidFill>
            </a:rPr>
            <a:t> performance </a:t>
          </a:r>
          <a:r>
            <a:rPr lang="en-US" sz="1600" b="1" dirty="0" err="1">
              <a:solidFill>
                <a:schemeClr val="accent3">
                  <a:lumMod val="50000"/>
                </a:schemeClr>
              </a:solidFill>
            </a:rPr>
            <a:t>Pb</a:t>
          </a:r>
          <a:r>
            <a:rPr lang="en-US" sz="1600" b="1" dirty="0">
              <a:solidFill>
                <a:schemeClr val="accent3">
                  <a:lumMod val="50000"/>
                </a:schemeClr>
              </a:solidFill>
            </a:rPr>
            <a:t> ion beams with slip stacking in SPS</a:t>
          </a:r>
        </a:p>
      </dgm:t>
    </dgm:pt>
    <dgm:pt modelId="{ADE21A02-2D21-4666-B0CF-B85C4143D9E1}" type="parTrans" cxnId="{68D179EF-3ED1-4A59-AFC6-8856DDCE05CA}">
      <dgm:prSet/>
      <dgm:spPr/>
      <dgm:t>
        <a:bodyPr/>
        <a:lstStyle/>
        <a:p>
          <a:endParaRPr lang="en-US" sz="1400" b="1"/>
        </a:p>
      </dgm:t>
    </dgm:pt>
    <dgm:pt modelId="{0CD28CC1-7E88-48F5-8FDC-29E81D82A7A2}" type="sibTrans" cxnId="{68D179EF-3ED1-4A59-AFC6-8856DDCE05CA}">
      <dgm:prSet/>
      <dgm:spPr/>
      <dgm:t>
        <a:bodyPr/>
        <a:lstStyle/>
        <a:p>
          <a:endParaRPr lang="en-US" sz="1400" b="1"/>
        </a:p>
      </dgm:t>
    </dgm:pt>
    <dgm:pt modelId="{6936FEBA-E07D-46F8-9A01-8B4B83995EBB}">
      <dgm:prSet phldrT="[Tes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accent6">
                  <a:lumMod val="50000"/>
                </a:schemeClr>
              </a:solidFill>
            </a:rPr>
            <a:t>Commissioning of 1.8 10</a:t>
          </a:r>
          <a:r>
            <a:rPr lang="en-US" sz="1600" b="1" baseline="30000" dirty="0">
              <a:solidFill>
                <a:schemeClr val="accent6">
                  <a:lumMod val="50000"/>
                </a:schemeClr>
              </a:solidFill>
            </a:rPr>
            <a:t>11</a:t>
          </a:r>
          <a:r>
            <a:rPr lang="en-US" sz="1600" b="1" baseline="0" dirty="0">
              <a:solidFill>
                <a:schemeClr val="accent6">
                  <a:lumMod val="50000"/>
                </a:schemeClr>
              </a:solidFill>
            </a:rPr>
            <a:t> p/b with the desired brightness and loss budgets out of SPS</a:t>
          </a:r>
          <a:endParaRPr lang="en-US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DE053513-71CA-47F2-A580-D7491C38FF46}" type="sibTrans" cxnId="{4B7ADB46-9B48-4B33-8B96-67AF487C2236}">
      <dgm:prSet/>
      <dgm:spPr/>
      <dgm:t>
        <a:bodyPr/>
        <a:lstStyle/>
        <a:p>
          <a:endParaRPr lang="en-US" sz="1400" b="1"/>
        </a:p>
      </dgm:t>
    </dgm:pt>
    <dgm:pt modelId="{3E0E93B6-F3D8-418E-8055-BC1C14938DF4}" type="parTrans" cxnId="{4B7ADB46-9B48-4B33-8B96-67AF487C2236}">
      <dgm:prSet/>
      <dgm:spPr/>
      <dgm:t>
        <a:bodyPr/>
        <a:lstStyle/>
        <a:p>
          <a:endParaRPr lang="en-US" sz="1400" b="1"/>
        </a:p>
      </dgm:t>
    </dgm:pt>
    <dgm:pt modelId="{CE846BA4-38DA-4251-A403-9A776849D5D7}" type="pres">
      <dgm:prSet presAssocID="{D88DA0CB-016B-4240-B3AD-92FB3DDC2D0F}" presName="Name0" presStyleCnt="0">
        <dgm:presLayoutVars>
          <dgm:dir/>
          <dgm:animLvl val="lvl"/>
          <dgm:resizeHandles val="exact"/>
        </dgm:presLayoutVars>
      </dgm:prSet>
      <dgm:spPr/>
    </dgm:pt>
    <dgm:pt modelId="{A01AC13A-9C3B-493F-8F16-23B6593D768C}" type="pres">
      <dgm:prSet presAssocID="{6A72CE07-34EC-4069-8BA6-0D9D3A88C7F3}" presName="parTxOnly" presStyleLbl="node1" presStyleIdx="0" presStyleCnt="2" custScaleX="115711" custScaleY="75518">
        <dgm:presLayoutVars>
          <dgm:chMax val="0"/>
          <dgm:chPref val="0"/>
          <dgm:bulletEnabled val="1"/>
        </dgm:presLayoutVars>
      </dgm:prSet>
      <dgm:spPr/>
    </dgm:pt>
    <dgm:pt modelId="{175C46E5-F9BA-487E-8F68-DB21C601965F}" type="pres">
      <dgm:prSet presAssocID="{0CD28CC1-7E88-48F5-8FDC-29E81D82A7A2}" presName="parTxOnlySpace" presStyleCnt="0"/>
      <dgm:spPr/>
    </dgm:pt>
    <dgm:pt modelId="{DD055256-E95D-4B69-8CF6-5F594DCC5501}" type="pres">
      <dgm:prSet presAssocID="{6936FEBA-E07D-46F8-9A01-8B4B83995EBB}" presName="parTxOnly" presStyleLbl="node1" presStyleIdx="1" presStyleCnt="2" custScaleX="80756" custScaleY="75518">
        <dgm:presLayoutVars>
          <dgm:chMax val="0"/>
          <dgm:chPref val="0"/>
          <dgm:bulletEnabled val="1"/>
        </dgm:presLayoutVars>
      </dgm:prSet>
      <dgm:spPr/>
    </dgm:pt>
  </dgm:ptLst>
  <dgm:cxnLst>
    <dgm:cxn modelId="{46078F02-2FFE-C04E-89B4-D25C1A019C3C}" type="presOf" srcId="{6A72CE07-34EC-4069-8BA6-0D9D3A88C7F3}" destId="{A01AC13A-9C3B-493F-8F16-23B6593D768C}" srcOrd="0" destOrd="0" presId="urn:microsoft.com/office/officeart/2005/8/layout/chevron1"/>
    <dgm:cxn modelId="{4B7ADB46-9B48-4B33-8B96-67AF487C2236}" srcId="{D88DA0CB-016B-4240-B3AD-92FB3DDC2D0F}" destId="{6936FEBA-E07D-46F8-9A01-8B4B83995EBB}" srcOrd="1" destOrd="0" parTransId="{3E0E93B6-F3D8-418E-8055-BC1C14938DF4}" sibTransId="{DE053513-71CA-47F2-A580-D7491C38FF46}"/>
    <dgm:cxn modelId="{1A3D006B-23F9-5C46-A2D6-C76D60979BD5}" type="presOf" srcId="{6936FEBA-E07D-46F8-9A01-8B4B83995EBB}" destId="{DD055256-E95D-4B69-8CF6-5F594DCC5501}" srcOrd="0" destOrd="0" presId="urn:microsoft.com/office/officeart/2005/8/layout/chevron1"/>
    <dgm:cxn modelId="{FD32FB6C-720D-094C-AA58-C94178E6ABF7}" type="presOf" srcId="{D88DA0CB-016B-4240-B3AD-92FB3DDC2D0F}" destId="{CE846BA4-38DA-4251-A403-9A776849D5D7}" srcOrd="0" destOrd="0" presId="urn:microsoft.com/office/officeart/2005/8/layout/chevron1"/>
    <dgm:cxn modelId="{68D179EF-3ED1-4A59-AFC6-8856DDCE05CA}" srcId="{D88DA0CB-016B-4240-B3AD-92FB3DDC2D0F}" destId="{6A72CE07-34EC-4069-8BA6-0D9D3A88C7F3}" srcOrd="0" destOrd="0" parTransId="{ADE21A02-2D21-4666-B0CF-B85C4143D9E1}" sibTransId="{0CD28CC1-7E88-48F5-8FDC-29E81D82A7A2}"/>
    <dgm:cxn modelId="{CAEE96D5-FEE3-C945-AEDA-153139CBF9AA}" type="presParOf" srcId="{CE846BA4-38DA-4251-A403-9A776849D5D7}" destId="{A01AC13A-9C3B-493F-8F16-23B6593D768C}" srcOrd="0" destOrd="0" presId="urn:microsoft.com/office/officeart/2005/8/layout/chevron1"/>
    <dgm:cxn modelId="{BEF76DBC-F003-AC44-9FA9-6F449A5A028C}" type="presParOf" srcId="{CE846BA4-38DA-4251-A403-9A776849D5D7}" destId="{175C46E5-F9BA-487E-8F68-DB21C601965F}" srcOrd="1" destOrd="0" presId="urn:microsoft.com/office/officeart/2005/8/layout/chevron1"/>
    <dgm:cxn modelId="{AAC7008B-C800-B047-B9C9-668AED25446D}" type="presParOf" srcId="{CE846BA4-38DA-4251-A403-9A776849D5D7}" destId="{DD055256-E95D-4B69-8CF6-5F594DCC550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AC13A-9C3B-493F-8F16-23B6593D768C}">
      <dsp:nvSpPr>
        <dsp:cNvPr id="0" name=""/>
        <dsp:cNvSpPr/>
      </dsp:nvSpPr>
      <dsp:spPr>
        <a:xfrm>
          <a:off x="1278" y="0"/>
          <a:ext cx="5483526" cy="98830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3">
                  <a:lumMod val="50000"/>
                </a:schemeClr>
              </a:solidFill>
            </a:rPr>
            <a:t>Commissioning of pre-LS2 beams with Linac4 and installed LIU equipment + commissioning of the LIU</a:t>
          </a:r>
          <a:r>
            <a:rPr lang="en-US" sz="1600" b="1" kern="1200" baseline="0" dirty="0">
              <a:solidFill>
                <a:schemeClr val="accent3">
                  <a:lumMod val="50000"/>
                </a:schemeClr>
              </a:solidFill>
            </a:rPr>
            <a:t> performance </a:t>
          </a:r>
          <a:r>
            <a:rPr lang="en-US" sz="1600" b="1" kern="1200" dirty="0" err="1">
              <a:solidFill>
                <a:schemeClr val="accent3">
                  <a:lumMod val="50000"/>
                </a:schemeClr>
              </a:solidFill>
            </a:rPr>
            <a:t>Pb</a:t>
          </a:r>
          <a:r>
            <a:rPr lang="en-US" sz="1600" b="1" kern="1200" dirty="0">
              <a:solidFill>
                <a:schemeClr val="accent3">
                  <a:lumMod val="50000"/>
                </a:schemeClr>
              </a:solidFill>
            </a:rPr>
            <a:t> ion beams with slip stacking in SPS</a:t>
          </a:r>
        </a:p>
      </dsp:txBody>
      <dsp:txXfrm>
        <a:off x="495431" y="0"/>
        <a:ext cx="4495221" cy="988305"/>
      </dsp:txXfrm>
    </dsp:sp>
    <dsp:sp modelId="{DD055256-E95D-4B69-8CF6-5F594DCC5501}">
      <dsp:nvSpPr>
        <dsp:cNvPr id="0" name=""/>
        <dsp:cNvSpPr/>
      </dsp:nvSpPr>
      <dsp:spPr>
        <a:xfrm>
          <a:off x="5010906" y="0"/>
          <a:ext cx="3827014" cy="988305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50000"/>
                </a:schemeClr>
              </a:solidFill>
            </a:rPr>
            <a:t>Commissioning of 1.8 10</a:t>
          </a:r>
          <a:r>
            <a:rPr lang="en-US" sz="1600" b="1" kern="1200" baseline="30000" dirty="0">
              <a:solidFill>
                <a:schemeClr val="accent6">
                  <a:lumMod val="50000"/>
                </a:schemeClr>
              </a:solidFill>
            </a:rPr>
            <a:t>11</a:t>
          </a:r>
          <a:r>
            <a:rPr lang="en-US" sz="1600" b="1" kern="1200" baseline="0" dirty="0">
              <a:solidFill>
                <a:schemeClr val="accent6">
                  <a:lumMod val="50000"/>
                </a:schemeClr>
              </a:solidFill>
            </a:rPr>
            <a:t> p/b with the desired brightness and loss budgets out of SPS</a:t>
          </a:r>
          <a:endParaRPr lang="en-US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505059" y="0"/>
        <a:ext cx="2838709" cy="988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pPr>
              <a:defRPr/>
            </a:pPr>
            <a:fld id="{ABECBBEE-CC39-4EB5-A334-46298068CD79}" type="datetimeFigureOut">
              <a:rPr lang="en-US"/>
              <a:pPr>
                <a:defRPr/>
              </a:pPr>
              <a:t>11/28/19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pPr>
              <a:defRPr/>
            </a:pPr>
            <a:fld id="{F3C50950-8DCE-4BA3-8E21-65C741DFA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5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4494633-67A9-4E43-ACD1-7A0FAA47A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1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22DC6E2-4B00-4EAB-8194-22D6CE0C5CB5}" type="slidenum">
              <a:rPr lang="en-US" smtClean="0">
                <a:latin typeface="Arial" pitchFamily="34" charset="0"/>
              </a:rPr>
              <a:pPr/>
              <a:t>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9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4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reason for the superconducting link?</a:t>
            </a:r>
          </a:p>
          <a:p>
            <a:endParaRPr lang="en-US" dirty="0"/>
          </a:p>
          <a:p>
            <a:r>
              <a:rPr lang="en-US" dirty="0"/>
              <a:t>100 m long high power superconducting links.</a:t>
            </a:r>
          </a:p>
          <a:p>
            <a:endParaRPr lang="en-US" dirty="0"/>
          </a:p>
          <a:p>
            <a:r>
              <a:rPr lang="en-US" dirty="0"/>
              <a:t>Pile limit:</a:t>
            </a:r>
            <a:r>
              <a:rPr lang="en-US" baseline="0" dirty="0"/>
              <a:t> HL-LHC 140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0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1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2B158-3295-4A8B-894E-5866AEB37605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38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2B158-3295-4A8B-894E-5866AEB37605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40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96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39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931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42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6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69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sz="2400"/>
            </a:lvl1pPr>
            <a:lvl2pPr marL="914400" indent="-457200">
              <a:buFont typeface="Arial" pitchFamily="34" charset="0"/>
              <a:buChar char="•"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7442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sz="36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084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90440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0212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734336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795778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3059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91125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84302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06522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03659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695207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15.03.2016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03659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15.03.2016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13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15.03.2016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3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4361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Espace réservé du texte 29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accent6"/>
                </a:solidFill>
              </a:defRPr>
            </a:lvl1pPr>
            <a:lvl2pPr marL="720725" indent="-366713">
              <a:buClrTx/>
              <a:buSzPct val="80000"/>
              <a:buFont typeface="Arial" panose="020B0604020202020204" pitchFamily="34" charset="0"/>
              <a:buChar char="―"/>
              <a:defRPr sz="18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26374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65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26064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8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Espace réservé du texte 29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accent6"/>
                </a:solidFill>
              </a:defRPr>
            </a:lvl1pPr>
            <a:lvl2pPr marL="720725" indent="-366713">
              <a:buClrTx/>
              <a:buSzPct val="80000"/>
              <a:buFont typeface="Arial" panose="020B0604020202020204" pitchFamily="34" charset="0"/>
              <a:buChar char="―"/>
              <a:defRPr sz="18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6924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10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33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558988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8226854" cy="5078628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417310"/>
            <a:ext cx="501424" cy="365125"/>
          </a:xfrm>
          <a:prstGeom prst="rect">
            <a:avLst/>
          </a:prstGeom>
        </p:spPr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7500" y="6417310"/>
            <a:ext cx="5220856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Morning meeting week 43 – Monday 29</a:t>
            </a:r>
            <a:r>
              <a:rPr lang="en-GB" baseline="30000" dirty="0"/>
              <a:t>th</a:t>
            </a:r>
            <a:r>
              <a:rPr lang="en-GB" dirty="0"/>
              <a:t> 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7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15.03.2016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88534" y="135516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3pPr>
              <a:defRPr i="1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15.03.2016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571500" y="11631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i="1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66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15.03.2016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93C8C17-11B6-4841-AA6C-480BD23B03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2" r:id="rId1"/>
    <p:sldLayoutId id="2147486883" r:id="rId2"/>
    <p:sldLayoutId id="2147486884" r:id="rId3"/>
    <p:sldLayoutId id="2147486885" r:id="rId4"/>
    <p:sldLayoutId id="2147486886" r:id="rId5"/>
    <p:sldLayoutId id="2147486894" r:id="rId6"/>
    <p:sldLayoutId id="2147486918" r:id="rId7"/>
    <p:sldLayoutId id="2147486887" r:id="rId8"/>
    <p:sldLayoutId id="2147486888" r:id="rId9"/>
    <p:sldLayoutId id="2147486889" r:id="rId10"/>
    <p:sldLayoutId id="2147486890" r:id="rId11"/>
    <p:sldLayoutId id="2147486891" r:id="rId12"/>
    <p:sldLayoutId id="2147486892" r:id="rId13"/>
    <p:sldLayoutId id="2147486893" r:id="rId14"/>
    <p:sldLayoutId id="2147486896" r:id="rId15"/>
    <p:sldLayoutId id="2147486901" r:id="rId16"/>
    <p:sldLayoutId id="2147486902" r:id="rId17"/>
    <p:sldLayoutId id="2147486903" r:id="rId18"/>
    <p:sldLayoutId id="2147486904" r:id="rId19"/>
    <p:sldLayoutId id="2147486905" r:id="rId20"/>
    <p:sldLayoutId id="2147486906" r:id="rId21"/>
    <p:sldLayoutId id="2147486907" r:id="rId22"/>
    <p:sldLayoutId id="2147486908" r:id="rId23"/>
    <p:sldLayoutId id="2147486909" r:id="rId24"/>
    <p:sldLayoutId id="2147486910" r:id="rId25"/>
    <p:sldLayoutId id="2147486911" r:id="rId26"/>
    <p:sldLayoutId id="2147486912" r:id="rId27"/>
    <p:sldLayoutId id="2147486913" r:id="rId28"/>
    <p:sldLayoutId id="2147486914" r:id="rId29"/>
    <p:sldLayoutId id="2147486915" r:id="rId30"/>
    <p:sldLayoutId id="2147486916" r:id="rId31"/>
    <p:sldLayoutId id="2147486917" r:id="rId32"/>
    <p:sldLayoutId id="2147486919" r:id="rId33"/>
    <p:sldLayoutId id="2147486920" r:id="rId34"/>
    <p:sldLayoutId id="2147486921" r:id="rId35"/>
    <p:sldLayoutId id="2147486930" r:id="rId3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64575"/>
            <a:ext cx="7686660" cy="69644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088151"/>
            <a:ext cx="8291264" cy="49679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6858000" y="633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" y="6581001"/>
            <a:ext cx="8143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200" baseline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Commissioning the LHC Injector Complex, 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V.</a:t>
            </a:r>
            <a:r>
              <a:rPr lang="en-GB" sz="1200" baseline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en-GB" sz="1200" baseline="0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Kain</a:t>
            </a:r>
            <a:r>
              <a:rPr lang="en-GB" sz="1200" baseline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, 5</a:t>
            </a:r>
            <a:r>
              <a:rPr lang="en-GB" sz="1200" baseline="3000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th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 December</a:t>
            </a:r>
            <a:r>
              <a:rPr lang="en-GB" sz="1200" baseline="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2019, GSI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08701" y="126170"/>
            <a:ext cx="718279" cy="7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3" r:id="rId1"/>
    <p:sldLayoutId id="2147486924" r:id="rId2"/>
    <p:sldLayoutId id="2147486928" r:id="rId3"/>
    <p:sldLayoutId id="2147486927" r:id="rId4"/>
    <p:sldLayoutId id="2147486929" r:id="rId5"/>
    <p:sldLayoutId id="2147486931" r:id="rId6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bg2">
              <a:lumMod val="10000"/>
            </a:schemeClr>
          </a:solidFill>
          <a:latin typeface="Geneva" charset="0"/>
          <a:ea typeface="Geneva" charset="0"/>
          <a:cs typeface="Geneva" charset="0"/>
        </a:defRPr>
      </a:lvl1pPr>
    </p:titleStyle>
    <p:bodyStyle>
      <a:lvl1pPr marL="354013" indent="-317500" algn="l" rtl="0" eaLnBrk="1" latinLnBrk="0" hangingPunct="1">
        <a:spcBef>
          <a:spcPct val="20000"/>
        </a:spcBef>
        <a:buClr>
          <a:schemeClr val="tx1"/>
        </a:buClr>
        <a:buSzPct val="75000"/>
        <a:buFont typeface="Lucida Grande"/>
        <a:buChar char="►"/>
        <a:defRPr kumimoji="0" sz="2400" kern="1200">
          <a:solidFill>
            <a:schemeClr val="bg2">
              <a:lumMod val="10000"/>
            </a:schemeClr>
          </a:solidFill>
          <a:latin typeface="Geneva" charset="0"/>
          <a:ea typeface="Geneva" charset="0"/>
          <a:cs typeface="Geneva" charset="0"/>
        </a:defRPr>
      </a:lvl1pPr>
      <a:lvl2pPr marL="720725" indent="-366713" algn="l" rtl="0" eaLnBrk="1" latinLnBrk="0" hangingPunct="1">
        <a:spcBef>
          <a:spcPct val="20000"/>
        </a:spcBef>
        <a:buClr>
          <a:schemeClr val="accent2"/>
        </a:buClr>
        <a:buSzPct val="75000"/>
        <a:buFont typeface="Lucida Grande"/>
        <a:buChar char="►"/>
        <a:defRPr kumimoji="0" sz="2000" kern="1200">
          <a:solidFill>
            <a:schemeClr val="bg2">
              <a:lumMod val="10000"/>
            </a:schemeClr>
          </a:solidFill>
          <a:latin typeface="Geneva" charset="0"/>
          <a:ea typeface="Geneva" charset="0"/>
          <a:cs typeface="Geneva" charset="0"/>
        </a:defRPr>
      </a:lvl2pPr>
      <a:lvl3pPr marL="1092708" indent="-342900" algn="l" rtl="0" eaLnBrk="1" latinLnBrk="0" hangingPunct="1">
        <a:spcBef>
          <a:spcPct val="20000"/>
        </a:spcBef>
        <a:buClr>
          <a:schemeClr val="accent1"/>
        </a:buClr>
        <a:buSzPct val="75000"/>
        <a:buFont typeface="Lucida Grande"/>
        <a:buChar char="►"/>
        <a:defRPr kumimoji="0" sz="1800" kern="1200">
          <a:solidFill>
            <a:schemeClr val="bg2">
              <a:lumMod val="10000"/>
            </a:schemeClr>
          </a:solidFill>
          <a:latin typeface="Geneva" charset="0"/>
          <a:ea typeface="Geneva" charset="0"/>
          <a:cs typeface="Geneva" charset="0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bg2">
              <a:lumMod val="10000"/>
            </a:schemeClr>
          </a:solidFill>
          <a:latin typeface="Geneva" charset="0"/>
          <a:ea typeface="Geneva" charset="0"/>
          <a:cs typeface="Geneva" charset="0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bg2">
              <a:lumMod val="10000"/>
            </a:schemeClr>
          </a:solidFill>
          <a:latin typeface="Geneva" charset="0"/>
          <a:ea typeface="Geneva" charset="0"/>
          <a:cs typeface="Geneva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hyperlink" Target="https://edms.cern.ch/document/2248909/1" TargetMode="Externa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indico.cern.ch/event/774181/contributions/3227596/attachments/1796774/2929454/LIU-Workshop_Session_3_L4Commissioning.pdf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indico.cern.ch/event/774181/contributions/3219433/attachments/1796677/2929463/LIU-Workshop_ions_alemany.pdf" TargetMode="Externa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hyperlink" Target="https://indico.cern.ch/event/774181/contributions/3219433/attachments/1796677/2929463/LIU-Workshop_ions_alemany.pdf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74181/contributions/3219431/attachments/1796720/2929354/20190215_PSB_BeamComm.pptx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hyperlink" Target="https://indico.cern.ch/event/774181/contributions/3219427/attachments/1796894/2929700/PS-postLS2-commissioning-presented.pdf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hyperlink" Target="https://indico.cern.ch/event/774181/contributions/3219425/attachments/1795320/2929412/190215_SPSBC_v02.pptx" TargetMode="External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056" y="0"/>
            <a:ext cx="9137888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855" y="4081884"/>
            <a:ext cx="8224330" cy="188184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Commissioning the LHC Injector Complex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V. </a:t>
            </a:r>
            <a:r>
              <a:rPr lang="en-US" sz="2200" b="1" dirty="0" err="1">
                <a:solidFill>
                  <a:schemeClr val="bg1"/>
                </a:solidFill>
              </a:rPr>
              <a:t>Kain</a:t>
            </a:r>
            <a:r>
              <a:rPr lang="en-US" sz="2200" b="1" dirty="0">
                <a:solidFill>
                  <a:schemeClr val="bg1"/>
                </a:solidFill>
              </a:rPr>
              <a:t>, CERN </a:t>
            </a:r>
            <a:br>
              <a:rPr lang="en-US" sz="2200" b="1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4332" y="471815"/>
            <a:ext cx="4852610" cy="820738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LINAC2 1978-2018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switched off on 12</a:t>
            </a:r>
            <a:r>
              <a:rPr lang="en-US" sz="2000" kern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</a:t>
            </a: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November at 3pm </a:t>
            </a:r>
          </a:p>
        </p:txBody>
      </p:sp>
    </p:spTree>
    <p:extLst>
      <p:ext uri="{BB962C8B-B14F-4D97-AF65-F5344CB8AC3E}">
        <p14:creationId xmlns:p14="http://schemas.microsoft.com/office/powerpoint/2010/main" val="46811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49" y="164576"/>
            <a:ext cx="7686660" cy="696442"/>
          </a:xfrm>
        </p:spPr>
        <p:txBody>
          <a:bodyPr/>
          <a:lstStyle/>
          <a:p>
            <a:r>
              <a:rPr lang="en-US" dirty="0"/>
              <a:t>LHC beams in the injectors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3" descr="Performance_standard25ns_Linac4_2GeV_SPSRF_PSBtweak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16" y="2108161"/>
            <a:ext cx="4468106" cy="401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8" y="2003168"/>
            <a:ext cx="4371127" cy="4203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68" y="2123230"/>
            <a:ext cx="3583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48 bunches per injection from 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9753" y="2123230"/>
            <a:ext cx="3583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72 bunches per injection from 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5397" y="1370702"/>
            <a:ext cx="350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n-lt"/>
              </a:rPr>
              <a:t>2018 operational beam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9753" y="1370702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n-lt"/>
              </a:rPr>
              <a:t>HL-LHC base line beam</a:t>
            </a:r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upgrade during LS2 (1)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163105"/>
            <a:ext cx="8291264" cy="4525963"/>
          </a:xfrm>
        </p:spPr>
        <p:txBody>
          <a:bodyPr>
            <a:normAutofit/>
          </a:bodyPr>
          <a:lstStyle/>
          <a:p>
            <a:r>
              <a:rPr lang="en-US" sz="2000" dirty="0"/>
              <a:t>PSB</a:t>
            </a:r>
          </a:p>
          <a:p>
            <a:pPr lvl="1"/>
            <a:r>
              <a:rPr lang="en-US" sz="1800" dirty="0"/>
              <a:t>Connection to Linac4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New H</a:t>
            </a:r>
            <a:r>
              <a:rPr lang="en-US" sz="1800" baseline="30000" dirty="0"/>
              <a:t>-</a:t>
            </a:r>
            <a:r>
              <a:rPr lang="en-US" sz="1800" dirty="0"/>
              <a:t> charge exchange injection at 160 MeV from Linac4 to double brightness of LHC beams</a:t>
            </a:r>
          </a:p>
          <a:p>
            <a:pPr lvl="1"/>
            <a:r>
              <a:rPr lang="en-US" sz="1800" dirty="0"/>
              <a:t>Acceleration to 2 </a:t>
            </a:r>
            <a:r>
              <a:rPr lang="en-US" sz="1800" dirty="0" err="1"/>
              <a:t>GeV</a:t>
            </a:r>
            <a:r>
              <a:rPr lang="en-US" sz="1800" dirty="0"/>
              <a:t> </a:t>
            </a:r>
          </a:p>
          <a:p>
            <a:pPr lvl="2"/>
            <a:r>
              <a:rPr lang="en-US" sz="1600" dirty="0"/>
              <a:t>New main power supply POPS-B</a:t>
            </a:r>
          </a:p>
          <a:p>
            <a:pPr lvl="2"/>
            <a:r>
              <a:rPr lang="en-US" sz="1600" dirty="0"/>
              <a:t>Replacement of C02-C04-C16 RF systems by </a:t>
            </a:r>
            <a:r>
              <a:rPr lang="en-US" sz="1600" dirty="0" err="1"/>
              <a:t>Finemet</a:t>
            </a:r>
            <a:r>
              <a:rPr lang="en-US" sz="1600" dirty="0"/>
              <a:t> based RF system</a:t>
            </a:r>
          </a:p>
          <a:p>
            <a:endParaRPr lang="en-US" sz="2000" dirty="0"/>
          </a:p>
          <a:p>
            <a:r>
              <a:rPr lang="en-US" sz="2000" dirty="0"/>
              <a:t>Linac3 + LEIR</a:t>
            </a:r>
          </a:p>
          <a:p>
            <a:pPr lvl="1"/>
            <a:r>
              <a:rPr lang="en-US" sz="1800" dirty="0"/>
              <a:t>Source and Low Energy Beam Transport improvements to increase current from Linac3 and improve reproducibility</a:t>
            </a:r>
          </a:p>
          <a:p>
            <a:pPr lvl="1"/>
            <a:r>
              <a:rPr lang="en-US" sz="1800" dirty="0"/>
              <a:t>Intensive studies on Linac3-LEIR modeling and monitoring to increase reliability and transmission</a:t>
            </a:r>
          </a:p>
        </p:txBody>
      </p:sp>
    </p:spTree>
    <p:extLst>
      <p:ext uri="{BB962C8B-B14F-4D97-AF65-F5344CB8AC3E}">
        <p14:creationId xmlns:p14="http://schemas.microsoft.com/office/powerpoint/2010/main" val="53518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upgrade during LS2 (2)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086295"/>
            <a:ext cx="829126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PS</a:t>
            </a:r>
          </a:p>
          <a:p>
            <a:pPr lvl="1"/>
            <a:r>
              <a:rPr lang="en-US" sz="1800" dirty="0"/>
              <a:t>New injection at 2 </a:t>
            </a:r>
            <a:r>
              <a:rPr lang="en-US" sz="1800" dirty="0" err="1"/>
              <a:t>GeV</a:t>
            </a:r>
            <a:r>
              <a:rPr lang="en-US" sz="1800" dirty="0"/>
              <a:t> for protons to mitigate space charge</a:t>
            </a:r>
          </a:p>
          <a:p>
            <a:pPr lvl="1"/>
            <a:r>
              <a:rPr lang="en-US" sz="1800" dirty="0"/>
              <a:t>RF improvements to improve beam quality and increase longitudinal coupled bunch instability threshold</a:t>
            </a:r>
          </a:p>
          <a:p>
            <a:pPr lvl="2"/>
            <a:r>
              <a:rPr lang="en-US" sz="1600" dirty="0"/>
              <a:t>Impedance reduction of the RF systems</a:t>
            </a:r>
          </a:p>
          <a:p>
            <a:pPr lvl="2"/>
            <a:r>
              <a:rPr lang="en-US" sz="1600" dirty="0"/>
              <a:t>Installation of new </a:t>
            </a:r>
            <a:r>
              <a:rPr lang="en-US" sz="1600" dirty="0" err="1"/>
              <a:t>Finemet</a:t>
            </a:r>
            <a:r>
              <a:rPr lang="en-US" sz="1600" dirty="0"/>
              <a:t> RF system as longitudinal feedback</a:t>
            </a:r>
          </a:p>
          <a:p>
            <a:pPr lvl="1"/>
            <a:r>
              <a:rPr lang="en-US" sz="1800" dirty="0"/>
              <a:t>Operational deployment of transverse feedback system</a:t>
            </a:r>
          </a:p>
          <a:p>
            <a:endParaRPr lang="en-US" sz="2000" dirty="0"/>
          </a:p>
          <a:p>
            <a:r>
              <a:rPr lang="en-US" sz="2000" dirty="0"/>
              <a:t>SPS</a:t>
            </a:r>
          </a:p>
          <a:p>
            <a:pPr lvl="1"/>
            <a:r>
              <a:rPr lang="en-US" sz="1800" dirty="0"/>
              <a:t>200 MHz RF system upgrade</a:t>
            </a:r>
          </a:p>
          <a:p>
            <a:pPr lvl="2"/>
            <a:r>
              <a:rPr lang="en-US" sz="1600" dirty="0"/>
              <a:t>Rearrangement of cavities and power upgrade</a:t>
            </a:r>
          </a:p>
          <a:p>
            <a:pPr lvl="2"/>
            <a:r>
              <a:rPr lang="en-US" sz="1600" dirty="0"/>
              <a:t>New LLRF including slip stacking capability</a:t>
            </a:r>
          </a:p>
          <a:p>
            <a:pPr lvl="1"/>
            <a:r>
              <a:rPr lang="en-US" sz="1800" dirty="0"/>
              <a:t>Electron cloud mitigation and impedance reduction to increase intensity reach</a:t>
            </a:r>
          </a:p>
          <a:p>
            <a:pPr lvl="2"/>
            <a:r>
              <a:rPr lang="en-US" sz="1600" dirty="0"/>
              <a:t>a-C coating of QFs + one full arc</a:t>
            </a:r>
          </a:p>
          <a:p>
            <a:pPr lvl="2"/>
            <a:r>
              <a:rPr lang="en-US" sz="1600" dirty="0"/>
              <a:t>QF-type flange shielding and HOM damping in 200 MHz cavities</a:t>
            </a:r>
          </a:p>
          <a:p>
            <a:pPr lvl="1"/>
            <a:r>
              <a:rPr lang="en-US" sz="1800" dirty="0"/>
              <a:t>New beam dump system in LSS5 and new design of protection devices to comply with the target HL-LHC beam parameter values</a:t>
            </a:r>
          </a:p>
        </p:txBody>
      </p:sp>
    </p:spTree>
    <p:extLst>
      <p:ext uri="{BB962C8B-B14F-4D97-AF65-F5344CB8AC3E}">
        <p14:creationId xmlns:p14="http://schemas.microsoft.com/office/powerpoint/2010/main" val="180028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B43A-E179-7341-8E0F-8CA53963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LIU parameter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6836D-B869-9449-8C28-3E98F9104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FEF642-CF84-724C-803B-81F18A84A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98867"/>
              </p:ext>
            </p:extLst>
          </p:nvPr>
        </p:nvGraphicFramePr>
        <p:xfrm>
          <a:off x="577881" y="2676152"/>
          <a:ext cx="8013670" cy="960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8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</a:t>
                      </a:r>
                      <a:r>
                        <a:rPr lang="en-US" sz="1400" baseline="-25000" dirty="0" err="1"/>
                        <a:t>b</a:t>
                      </a:r>
                      <a:r>
                        <a:rPr lang="en-US" sz="1400" baseline="0" dirty="0"/>
                        <a:t> (x 10</a:t>
                      </a:r>
                      <a:r>
                        <a:rPr lang="en-US" sz="1400" baseline="30000" dirty="0"/>
                        <a:t>11</a:t>
                      </a:r>
                      <a:r>
                        <a:rPr lang="en-US" sz="1400" baseline="0" dirty="0"/>
                        <a:t> p/b)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400" baseline="-25000" dirty="0"/>
                        <a:t>x,y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baseline="0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0" dirty="0"/>
                        <a:t>m)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Bunch/batch</a:t>
                      </a:r>
                      <a:r>
                        <a:rPr lang="en-US" sz="1400" baseline="0" dirty="0"/>
                        <a:t> spacing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HL-LHC target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2.1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25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/ 200 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4x72b/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</a:rPr>
                        <a:t>inj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AD9175-63DF-554E-86E6-790CA1A8FCCC}"/>
              </a:ext>
            </a:extLst>
          </p:cNvPr>
          <p:cNvSpPr txBox="1"/>
          <p:nvPr/>
        </p:nvSpPr>
        <p:spPr>
          <a:xfrm>
            <a:off x="945221" y="2233121"/>
            <a:ext cx="487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Proton beam properties @LHC injection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0D5D51-AB6C-FD46-8F7B-30E11419D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539463"/>
              </p:ext>
            </p:extLst>
          </p:nvPr>
        </p:nvGraphicFramePr>
        <p:xfrm>
          <a:off x="577881" y="4409451"/>
          <a:ext cx="7980361" cy="10034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6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9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531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</a:t>
                      </a:r>
                      <a:r>
                        <a:rPr lang="en-US" sz="1400" baseline="-25000" dirty="0" err="1"/>
                        <a:t>b</a:t>
                      </a:r>
                      <a:r>
                        <a:rPr lang="en-US" sz="1400" baseline="0" dirty="0"/>
                        <a:t> (x 10</a:t>
                      </a:r>
                      <a:r>
                        <a:rPr lang="en-US" sz="1400" baseline="30000" dirty="0"/>
                        <a:t>8</a:t>
                      </a:r>
                      <a:r>
                        <a:rPr lang="en-US" sz="1400" baseline="0" dirty="0"/>
                        <a:t> ions/b)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sz="1400" baseline="-25000" dirty="0"/>
                        <a:t>x,y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baseline="0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0" dirty="0"/>
                        <a:t>m)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Bunch/batch</a:t>
                      </a:r>
                      <a:r>
                        <a:rPr lang="en-US" sz="1400" baseline="0" dirty="0"/>
                        <a:t> spacing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Bunches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HL-LHC target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1.9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1.5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50 / 100 ns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7x8b/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</a:rPr>
                        <a:t>inj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540950-6AA9-6D4B-8AE8-58867B35F74F}"/>
              </a:ext>
            </a:extLst>
          </p:cNvPr>
          <p:cNvSpPr txBox="1"/>
          <p:nvPr/>
        </p:nvSpPr>
        <p:spPr>
          <a:xfrm>
            <a:off x="926731" y="4025988"/>
            <a:ext cx="5148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ion beam properties @LHC injection</a:t>
            </a:r>
          </a:p>
        </p:txBody>
      </p:sp>
    </p:spTree>
    <p:extLst>
      <p:ext uri="{BB962C8B-B14F-4D97-AF65-F5344CB8AC3E}">
        <p14:creationId xmlns:p14="http://schemas.microsoft.com/office/powerpoint/2010/main" val="33152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LIU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00"/>
            <a:ext cx="8291264" cy="5001463"/>
          </a:xfrm>
        </p:spPr>
        <p:txBody>
          <a:bodyPr/>
          <a:lstStyle/>
          <a:p>
            <a:r>
              <a:rPr lang="en-US" dirty="0"/>
              <a:t>2e+11 p+/bunch injected in 2018 and accelerated. BCMS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35" y="1576603"/>
            <a:ext cx="6142868" cy="4813243"/>
          </a:xfrm>
          <a:prstGeom prst="rect">
            <a:avLst/>
          </a:prstGeom>
          <a:solidFill>
            <a:schemeClr val="bg2">
              <a:lumMod val="10000"/>
            </a:schemeClr>
          </a:solidFill>
          <a:ln w="25400">
            <a:solidFill>
              <a:schemeClr val="accent5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6490" b="16000"/>
          <a:stretch/>
        </p:blipFill>
        <p:spPr>
          <a:xfrm>
            <a:off x="2459725" y="3198571"/>
            <a:ext cx="6147521" cy="284197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38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8124" y="71640"/>
            <a:ext cx="7703515" cy="74582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sz="3200" dirty="0"/>
              <a:t>Bunch intensities from injectors post LS2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6535" y="455835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 Run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18752" y="565649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 Run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695" y="1015832"/>
            <a:ext cx="851339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beam intensity will be ramped up in the LHC injectors during Run 3.</a:t>
            </a:r>
            <a:endParaRPr lang="fr-FR" kern="0" dirty="0"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077145" y="1583537"/>
          <a:ext cx="6413635" cy="1463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8459">
                  <a:extLst>
                    <a:ext uri="{9D8B030D-6E8A-4147-A177-3AD203B41FA5}">
                      <a16:colId xmlns:a16="http://schemas.microsoft.com/office/drawing/2014/main" val="3546022059"/>
                    </a:ext>
                  </a:extLst>
                </a:gridCol>
                <a:gridCol w="2726777">
                  <a:extLst>
                    <a:ext uri="{9D8B030D-6E8A-4147-A177-3AD203B41FA5}">
                      <a16:colId xmlns:a16="http://schemas.microsoft.com/office/drawing/2014/main" val="4050597893"/>
                    </a:ext>
                  </a:extLst>
                </a:gridCol>
                <a:gridCol w="2138399">
                  <a:extLst>
                    <a:ext uri="{9D8B030D-6E8A-4147-A177-3AD203B41FA5}">
                      <a16:colId xmlns:a16="http://schemas.microsoft.com/office/drawing/2014/main" val="138946835"/>
                    </a:ext>
                  </a:extLst>
                </a:gridCol>
              </a:tblGrid>
              <a:tr h="345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938655" algn="r"/>
                        </a:tabLst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effectLst/>
                        </a:rPr>
                        <a:t>Year</a:t>
                      </a:r>
                      <a:endParaRPr lang="en-GB" sz="15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effectLst/>
                        </a:rPr>
                        <a:t>Initial Intensity [ppb]</a:t>
                      </a:r>
                      <a:endParaRPr lang="en-GB" sz="15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FF"/>
                          </a:solidFill>
                          <a:effectLst/>
                        </a:rPr>
                        <a:t>Target Intensity [ppb]</a:t>
                      </a:r>
                      <a:endParaRPr lang="en-GB" sz="15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7583677"/>
                  </a:ext>
                </a:extLst>
              </a:tr>
              <a:tr h="283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2021</a:t>
                      </a:r>
                      <a:endParaRPr lang="en-GB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1.15×10</a:t>
                      </a:r>
                      <a:r>
                        <a:rPr lang="en-US" sz="15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en-GB" sz="150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1.3×10</a:t>
                      </a:r>
                      <a:r>
                        <a:rPr lang="en-US" sz="15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en-GB" sz="150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extLst>
                  <a:ext uri="{0D108BD9-81ED-4DB2-BD59-A6C34878D82A}">
                    <a16:rowId xmlns:a16="http://schemas.microsoft.com/office/drawing/2014/main" val="1850298231"/>
                  </a:ext>
                </a:extLst>
              </a:tr>
              <a:tr h="283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2022</a:t>
                      </a:r>
                      <a:endParaRPr lang="en-GB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1.3×10</a:t>
                      </a:r>
                      <a:r>
                        <a:rPr lang="en-US" sz="15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en-GB" sz="150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8E40"/>
                          </a:solidFill>
                          <a:effectLst/>
                        </a:rPr>
                        <a:t>1.8×10</a:t>
                      </a:r>
                      <a:r>
                        <a:rPr lang="en-US" sz="1500" b="1" baseline="30000" dirty="0">
                          <a:solidFill>
                            <a:srgbClr val="008E40"/>
                          </a:solidFill>
                          <a:effectLst/>
                        </a:rPr>
                        <a:t>11</a:t>
                      </a:r>
                      <a:endParaRPr lang="en-GB" sz="1500" b="1" baseline="30000" dirty="0">
                        <a:solidFill>
                          <a:srgbClr val="008E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extLst>
                  <a:ext uri="{0D108BD9-81ED-4DB2-BD59-A6C34878D82A}">
                    <a16:rowId xmlns:a16="http://schemas.microsoft.com/office/drawing/2014/main" val="3775060162"/>
                  </a:ext>
                </a:extLst>
              </a:tr>
              <a:tr h="283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2023</a:t>
                      </a:r>
                      <a:endParaRPr lang="en-GB" sz="15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8E40"/>
                          </a:solidFill>
                          <a:effectLst/>
                        </a:rPr>
                        <a:t>1.8×10</a:t>
                      </a:r>
                      <a:r>
                        <a:rPr lang="en-US" sz="1500" b="1" baseline="30000" dirty="0">
                          <a:solidFill>
                            <a:srgbClr val="008E40"/>
                          </a:solidFill>
                          <a:effectLst/>
                        </a:rPr>
                        <a:t>11</a:t>
                      </a:r>
                      <a:endParaRPr lang="en-GB" sz="1500" b="1" baseline="30000" dirty="0">
                        <a:solidFill>
                          <a:srgbClr val="008E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2.1×10</a:t>
                      </a:r>
                      <a:r>
                        <a:rPr lang="en-US" sz="15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en-GB" sz="150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extLst>
                  <a:ext uri="{0D108BD9-81ED-4DB2-BD59-A6C34878D82A}">
                    <a16:rowId xmlns:a16="http://schemas.microsoft.com/office/drawing/2014/main" val="43695933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1696" y="3367877"/>
            <a:ext cx="8383260" cy="22775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maximum bunch intensity in the LHC is estimated around </a:t>
            </a:r>
            <a:r>
              <a:rPr lang="en-GB" b="1" kern="0" dirty="0">
                <a:solidFill>
                  <a:srgbClr val="008E40"/>
                </a:solidFill>
                <a:latin typeface="+mn-lt"/>
              </a:rPr>
              <a:t>1.7×10</a:t>
            </a:r>
            <a:r>
              <a:rPr lang="en-GB" b="1" kern="0" baseline="30000" dirty="0">
                <a:solidFill>
                  <a:srgbClr val="008E40"/>
                </a:solidFill>
                <a:latin typeface="+mn-lt"/>
              </a:rPr>
              <a:t>11</a:t>
            </a: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GB" b="1" kern="0" dirty="0">
                <a:solidFill>
                  <a:srgbClr val="008E40"/>
                </a:solidFill>
                <a:latin typeface="+mn-lt"/>
              </a:rPr>
              <a:t>ppb</a:t>
            </a: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due to limitations from RF system, beam dump system, heating of equipment, beam stability.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1600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There are uncertainties on the scaling of power… the final answer by the beam !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With such bunch intensities the LHC can </a:t>
            </a:r>
            <a:r>
              <a:rPr lang="en-GB" b="1" i="1" kern="0" dirty="0">
                <a:solidFill>
                  <a:srgbClr val="D60093"/>
                </a:solidFill>
                <a:latin typeface="+mn-lt"/>
              </a:rPr>
              <a:t>virtually</a:t>
            </a: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achieve </a:t>
            </a:r>
            <a:r>
              <a:rPr lang="en-GB" b="1" kern="0" dirty="0">
                <a:solidFill>
                  <a:srgbClr val="0000FF"/>
                </a:solidFill>
                <a:latin typeface="+mn-lt"/>
              </a:rPr>
              <a:t>luminosities well beyond the cryogenic limit of </a:t>
            </a:r>
            <a:r>
              <a:rPr lang="en-GB" b="1" kern="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</a:t>
            </a:r>
            <a:r>
              <a:rPr lang="en-GB" b="1" kern="0" dirty="0">
                <a:solidFill>
                  <a:srgbClr val="0000FF"/>
                </a:solidFill>
                <a:latin typeface="+mn-lt"/>
              </a:rPr>
              <a:t>2×10</a:t>
            </a:r>
            <a:r>
              <a:rPr lang="en-GB" b="1" kern="0" baseline="30000" dirty="0">
                <a:solidFill>
                  <a:srgbClr val="0000FF"/>
                </a:solidFill>
                <a:latin typeface="+mn-lt"/>
              </a:rPr>
              <a:t>34</a:t>
            </a:r>
            <a:r>
              <a:rPr lang="en-GB" b="1" kern="0" dirty="0">
                <a:solidFill>
                  <a:srgbClr val="0000FF"/>
                </a:solidFill>
                <a:latin typeface="+mn-lt"/>
              </a:rPr>
              <a:t> cm</a:t>
            </a:r>
            <a:r>
              <a:rPr lang="en-GB" b="1" kern="0" baseline="30000" dirty="0">
                <a:solidFill>
                  <a:srgbClr val="0000FF"/>
                </a:solidFill>
                <a:latin typeface="+mn-lt"/>
              </a:rPr>
              <a:t>-2</a:t>
            </a:r>
            <a:r>
              <a:rPr lang="en-GB" b="1" kern="0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GB" b="1" kern="0" baseline="30000" dirty="0">
                <a:solidFill>
                  <a:srgbClr val="0000FF"/>
                </a:solidFill>
                <a:latin typeface="+mn-lt"/>
              </a:rPr>
              <a:t>-1</a:t>
            </a: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6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Opens the door for long luminosity levelled fills at the limiting luminosity.</a:t>
            </a:r>
            <a:endParaRPr lang="fr-FR" sz="16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019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asdf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727"/>
            <a:ext cx="9144000" cy="4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6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ADF2-89B4-B849-B25A-C12C704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Injector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A4A87-D8CB-654A-9875-BB73BE1F9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5E6E224-582B-704C-934B-8DB07F0D1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37" b="21931"/>
          <a:stretch/>
        </p:blipFill>
        <p:spPr>
          <a:xfrm>
            <a:off x="93325" y="1594339"/>
            <a:ext cx="5980344" cy="3305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A08AC-0228-FF40-AC80-7A7BCB1BC381}"/>
              </a:ext>
            </a:extLst>
          </p:cNvPr>
          <p:cNvSpPr txBox="1"/>
          <p:nvPr/>
        </p:nvSpPr>
        <p:spPr>
          <a:xfrm>
            <a:off x="6310451" y="1067588"/>
            <a:ext cx="25993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ISOLDE: </a:t>
            </a:r>
            <a:r>
              <a:rPr lang="en-US" sz="1600" dirty="0">
                <a:latin typeface="+mn-lt"/>
              </a:rPr>
              <a:t>the radioactive ion beam facility</a:t>
            </a:r>
          </a:p>
          <a:p>
            <a:r>
              <a:rPr lang="en-US" sz="1600" b="1" dirty="0">
                <a:latin typeface="+mn-lt"/>
              </a:rPr>
              <a:t>East Area: </a:t>
            </a:r>
            <a:r>
              <a:rPr lang="en-US" sz="1600" dirty="0">
                <a:latin typeface="+mn-lt"/>
              </a:rPr>
              <a:t>secondary beam lines fed by PS protons on 2 targets</a:t>
            </a:r>
          </a:p>
          <a:p>
            <a:r>
              <a:rPr lang="en-US" sz="1600" b="1" dirty="0" err="1">
                <a:latin typeface="+mn-lt"/>
              </a:rPr>
              <a:t>nTOF</a:t>
            </a:r>
            <a:r>
              <a:rPr lang="en-US" sz="1600" b="1" dirty="0">
                <a:latin typeface="+mn-lt"/>
              </a:rPr>
              <a:t>: </a:t>
            </a:r>
            <a:r>
              <a:rPr lang="en-US" sz="1600" dirty="0">
                <a:latin typeface="+mn-lt"/>
              </a:rPr>
              <a:t>pulsed neutron source</a:t>
            </a:r>
          </a:p>
          <a:p>
            <a:r>
              <a:rPr lang="en-US" sz="1600" b="1" dirty="0">
                <a:latin typeface="+mn-lt"/>
              </a:rPr>
              <a:t>AD/ELENA:</a:t>
            </a:r>
            <a:r>
              <a:rPr lang="en-US" sz="1600" dirty="0">
                <a:latin typeface="+mn-lt"/>
              </a:rPr>
              <a:t> low energy antiprotons</a:t>
            </a:r>
          </a:p>
          <a:p>
            <a:r>
              <a:rPr lang="en-US" sz="1600" b="1" dirty="0">
                <a:latin typeface="+mn-lt"/>
              </a:rPr>
              <a:t>AWAKE: </a:t>
            </a:r>
            <a:r>
              <a:rPr lang="en-US" sz="1600" dirty="0">
                <a:latin typeface="+mn-lt"/>
              </a:rPr>
              <a:t>proton driven plasma wake field acceleration</a:t>
            </a:r>
          </a:p>
          <a:p>
            <a:r>
              <a:rPr lang="en-US" sz="1600" b="1" dirty="0" err="1">
                <a:latin typeface="+mn-lt"/>
              </a:rPr>
              <a:t>HiRadMat</a:t>
            </a:r>
            <a:r>
              <a:rPr lang="en-US" sz="1600" b="1" dirty="0">
                <a:latin typeface="+mn-lt"/>
              </a:rPr>
              <a:t>: </a:t>
            </a:r>
            <a:r>
              <a:rPr lang="en-US" sz="1600" dirty="0">
                <a:latin typeface="+mn-lt"/>
              </a:rPr>
              <a:t>high intensity /brightness to material test facility</a:t>
            </a:r>
          </a:p>
          <a:p>
            <a:r>
              <a:rPr lang="en-US" sz="1600" b="1" dirty="0">
                <a:latin typeface="+mn-lt"/>
              </a:rPr>
              <a:t>North Area:</a:t>
            </a:r>
            <a:r>
              <a:rPr lang="en-US" sz="1600" dirty="0">
                <a:latin typeface="+mn-lt"/>
              </a:rPr>
              <a:t> secondary beam lines fed by SPS  protons/ions on 3 targets. </a:t>
            </a:r>
            <a:r>
              <a:rPr lang="en-US" sz="1600" dirty="0" err="1">
                <a:latin typeface="+mn-lt"/>
              </a:rPr>
              <a:t>Multiturn</a:t>
            </a:r>
            <a:r>
              <a:rPr lang="en-US" sz="1600" dirty="0">
                <a:latin typeface="+mn-lt"/>
              </a:rPr>
              <a:t> extraction (MTE) beam</a:t>
            </a:r>
            <a:r>
              <a:rPr lang="en-US" sz="1600" dirty="0"/>
              <a:t>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9A8C6-6061-5848-9627-1CDA8ADBA2C5}"/>
              </a:ext>
            </a:extLst>
          </p:cNvPr>
          <p:cNvSpPr txBox="1"/>
          <p:nvPr/>
        </p:nvSpPr>
        <p:spPr>
          <a:xfrm>
            <a:off x="6318739" y="70338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+mn-lt"/>
              </a:rPr>
              <a:t>Non-LHC beams</a:t>
            </a:r>
          </a:p>
        </p:txBody>
      </p:sp>
    </p:spTree>
    <p:extLst>
      <p:ext uri="{BB962C8B-B14F-4D97-AF65-F5344CB8AC3E}">
        <p14:creationId xmlns:p14="http://schemas.microsoft.com/office/powerpoint/2010/main" val="389694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C430-F57B-B149-8CA4-C8D0D37F8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Non-LHC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103C9-EDB1-2C44-A940-D8DFB7A3D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5BC84C-82AA-C540-A8DB-C6AF43798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84902"/>
              </p:ext>
            </p:extLst>
          </p:nvPr>
        </p:nvGraphicFramePr>
        <p:xfrm>
          <a:off x="304801" y="1190191"/>
          <a:ext cx="8741265" cy="43484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96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5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83E88"/>
                          </a:solidFill>
                        </a:rPr>
                        <a:t>p</a:t>
                      </a:r>
                      <a:r>
                        <a:rPr lang="en-US" baseline="30000" dirty="0">
                          <a:solidFill>
                            <a:srgbClr val="083E88"/>
                          </a:solidFill>
                        </a:rPr>
                        <a:t>+</a:t>
                      </a:r>
                      <a:r>
                        <a:rPr lang="en-US" dirty="0">
                          <a:solidFill>
                            <a:srgbClr val="083E88"/>
                          </a:solidFill>
                        </a:rPr>
                        <a:t> beam/facility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83E88"/>
                          </a:solidFill>
                        </a:rPr>
                        <a:t>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83E88"/>
                          </a:solidFill>
                        </a:rPr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ISOLDE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 &gt;</a:t>
                      </a:r>
                      <a:r>
                        <a:rPr lang="en-US" sz="1400" baseline="0" dirty="0"/>
                        <a:t> 3.2e+13 in 4 rings; critical: losses and steering in extraction region and to ISOLDE targets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MTE</a:t>
                      </a:r>
                      <a:r>
                        <a:rPr lang="en-US" sz="1600" b="1" dirty="0"/>
                        <a:t> for North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PSB, PS, 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</a:t>
                      </a:r>
                      <a:r>
                        <a:rPr lang="en-US" sz="1400" baseline="-25000" dirty="0"/>
                        <a:t>SPS</a:t>
                      </a:r>
                      <a:r>
                        <a:rPr lang="en-US" sz="1400" baseline="0" dirty="0"/>
                        <a:t>&lt;=4e+13; h=2 in PSB; critical: </a:t>
                      </a:r>
                      <a:r>
                        <a:rPr lang="en-US" sz="1400" baseline="0" dirty="0">
                          <a:latin typeface="Symbol" charset="2"/>
                          <a:ea typeface="Symbol" charset="2"/>
                          <a:cs typeface="Symbol" charset="2"/>
                        </a:rPr>
                        <a:t>e</a:t>
                      </a:r>
                      <a:r>
                        <a:rPr lang="en-US" sz="1400" baseline="-25000" dirty="0"/>
                        <a:t>V</a:t>
                      </a:r>
                      <a:r>
                        <a:rPr lang="en-US" sz="1400" baseline="0" dirty="0"/>
                        <a:t>, </a:t>
                      </a:r>
                    </a:p>
                    <a:p>
                      <a:r>
                        <a:rPr lang="en-US" sz="1400" baseline="0" dirty="0"/>
                        <a:t>Low intensity MTE required for alignment in PS and SPS and aperture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PSB, PS, 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 15 variants; critical: </a:t>
                      </a:r>
                      <a:r>
                        <a:rPr lang="en-US" sz="1400" dirty="0">
                          <a:latin typeface="Symbol" charset="2"/>
                          <a:ea typeface="Symbol" charset="2"/>
                          <a:cs typeface="Symbol" charset="2"/>
                        </a:rPr>
                        <a:t>e</a:t>
                      </a:r>
                      <a:r>
                        <a:rPr lang="en-US" sz="1400" dirty="0"/>
                        <a:t>, tails,</a:t>
                      </a:r>
                      <a:r>
                        <a:rPr lang="en-US" sz="1400" baseline="0" dirty="0"/>
                        <a:t> losses; extractable to LHC, SPS COAST,</a:t>
                      </a:r>
                      <a:r>
                        <a:rPr lang="is-IS" sz="1400" baseline="0" dirty="0"/>
                        <a:t>… Probe beam not commissioning beam in injectors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6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nTOF</a:t>
                      </a:r>
                      <a:endParaRPr kumimoji="0"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PSB,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</a:t>
                      </a:r>
                      <a:r>
                        <a:rPr lang="en-US" sz="1400" baseline="-25000" dirty="0"/>
                        <a:t>PSB </a:t>
                      </a:r>
                      <a:r>
                        <a:rPr lang="en-US" sz="1400" dirty="0"/>
                        <a:t>8e+12</a:t>
                      </a:r>
                      <a:r>
                        <a:rPr lang="en-US" sz="1400" baseline="0" dirty="0"/>
                        <a:t> from 1 PSB ring; or 3e+12 in parasitic operation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PSB,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6e+11 from 1 PSB 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PSB,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4.5e+12 per PSB ring,  4 rings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HiRadMat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Operation of facility with high intensity LHC beam. </a:t>
                      </a:r>
                      <a:r>
                        <a:rPr lang="en-US" sz="1400" dirty="0"/>
                        <a:t>critical: </a:t>
                      </a:r>
                      <a:r>
                        <a:rPr lang="en-US" sz="1400" dirty="0">
                          <a:latin typeface="Symbol" charset="2"/>
                          <a:ea typeface="Symbol" charset="2"/>
                          <a:cs typeface="Symbol" charset="2"/>
                        </a:rPr>
                        <a:t>e,</a:t>
                      </a:r>
                      <a:r>
                        <a:rPr lang="en-US" sz="1400" baseline="0" dirty="0"/>
                        <a:t> High precision experiments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AWAKE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PSB, PS, 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</a:t>
                      </a:r>
                      <a:r>
                        <a:rPr lang="en-US" sz="1400" baseline="-25000" dirty="0"/>
                        <a:t>SPS</a:t>
                      </a:r>
                      <a:r>
                        <a:rPr lang="en-US" sz="1400" dirty="0"/>
                        <a:t> ~ 3e+11;</a:t>
                      </a:r>
                      <a:r>
                        <a:rPr lang="en-US" sz="1400" baseline="0" dirty="0"/>
                        <a:t> 4 </a:t>
                      </a:r>
                      <a:r>
                        <a:rPr lang="en-US" sz="1400" baseline="0" dirty="0" err="1">
                          <a:latin typeface="Symbol" charset="2"/>
                          <a:ea typeface="Symbol" charset="2"/>
                          <a:cs typeface="Symbol" charset="2"/>
                        </a:rPr>
                        <a:t>s</a:t>
                      </a:r>
                      <a:r>
                        <a:rPr lang="en-US" sz="1400" baseline="-25000" dirty="0" err="1"/>
                        <a:t>l</a:t>
                      </a:r>
                      <a:r>
                        <a:rPr lang="en-US" sz="1400" baseline="0" dirty="0"/>
                        <a:t> &lt; 1 ns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synchronised</a:t>
                      </a:r>
                      <a:r>
                        <a:rPr lang="en-US" sz="1400" dirty="0"/>
                        <a:t> to AWAKE</a:t>
                      </a:r>
                      <a:r>
                        <a:rPr lang="en-US" sz="1400" baseline="0" dirty="0"/>
                        <a:t> laser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63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4D8C-6A01-0742-8A23-D2077401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Commissioning the Injector Complex - the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15678-C823-834A-8B6F-52B9C8609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81A23-9C0E-E748-B137-1AE107EDC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75" y="900865"/>
            <a:ext cx="7020719" cy="5201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22C77-6EC0-8941-A2A2-1F5FF2985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9" y="2743200"/>
            <a:ext cx="8954336" cy="758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95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pre-LS2 LHC chain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1638362"/>
            <a:ext cx="6389480" cy="4291922"/>
            <a:chOff x="379446" y="1950928"/>
            <a:chExt cx="6389480" cy="429192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46" y="2216032"/>
              <a:ext cx="6389480" cy="402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961930" y="2857500"/>
              <a:ext cx="2465076" cy="1502836"/>
              <a:chOff x="400" y="-7"/>
              <a:chExt cx="3004" cy="1763"/>
            </a:xfrm>
          </p:grpSpPr>
          <p:sp>
            <p:nvSpPr>
              <p:cNvPr id="18" name="AutoShape 4"/>
              <p:cNvSpPr>
                <a:spLocks/>
              </p:cNvSpPr>
              <p:nvPr/>
            </p:nvSpPr>
            <p:spPr bwMode="auto">
              <a:xfrm>
                <a:off x="400" y="-7"/>
                <a:ext cx="3004" cy="1763"/>
              </a:xfrm>
              <a:custGeom>
                <a:avLst/>
                <a:gdLst>
                  <a:gd name="T0" fmla="*/ 0 w 21232"/>
                  <a:gd name="T1" fmla="*/ 0 h 20665"/>
                  <a:gd name="T2" fmla="*/ 0 w 21232"/>
                  <a:gd name="T3" fmla="*/ 0 h 20665"/>
                  <a:gd name="T4" fmla="*/ 0 w 21232"/>
                  <a:gd name="T5" fmla="*/ 0 h 20665"/>
                  <a:gd name="T6" fmla="*/ 0 w 21232"/>
                  <a:gd name="T7" fmla="*/ 0 h 20665"/>
                  <a:gd name="T8" fmla="*/ 0 w 21232"/>
                  <a:gd name="T9" fmla="*/ 0 h 20665"/>
                  <a:gd name="T10" fmla="*/ 0 w 21232"/>
                  <a:gd name="T11" fmla="*/ 0 h 206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32"/>
                  <a:gd name="T19" fmla="*/ 0 h 20665"/>
                  <a:gd name="T20" fmla="*/ 21232 w 21232"/>
                  <a:gd name="T21" fmla="*/ 20665 h 206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32" h="20665">
                    <a:moveTo>
                      <a:pt x="21232" y="18097"/>
                    </a:moveTo>
                    <a:lnTo>
                      <a:pt x="12956" y="18097"/>
                    </a:lnTo>
                    <a:cubicBezTo>
                      <a:pt x="12956" y="18097"/>
                      <a:pt x="12017" y="18681"/>
                      <a:pt x="8965" y="20141"/>
                    </a:cubicBezTo>
                    <a:cubicBezTo>
                      <a:pt x="5912" y="21600"/>
                      <a:pt x="3330" y="19751"/>
                      <a:pt x="2508" y="17805"/>
                    </a:cubicBezTo>
                    <a:cubicBezTo>
                      <a:pt x="1686" y="15859"/>
                      <a:pt x="454" y="11870"/>
                      <a:pt x="43" y="6714"/>
                    </a:cubicBezTo>
                    <a:cubicBezTo>
                      <a:pt x="-368" y="1557"/>
                      <a:pt x="2215" y="0"/>
                      <a:pt x="2215" y="0"/>
                    </a:cubicBezTo>
                  </a:path>
                </a:pathLst>
              </a:custGeom>
              <a:noFill/>
              <a:ln w="57150">
                <a:solidFill>
                  <a:srgbClr val="0000FF"/>
                </a:solidFill>
                <a:miter lim="800000"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9" name="Rectangle 5"/>
              <p:cNvSpPr>
                <a:spLocks/>
              </p:cNvSpPr>
              <p:nvPr/>
            </p:nvSpPr>
            <p:spPr bwMode="auto">
              <a:xfrm>
                <a:off x="751" y="120"/>
                <a:ext cx="1000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Beam 1</a:t>
                </a: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648810" y="2926531"/>
              <a:ext cx="1436008" cy="743504"/>
              <a:chOff x="0" y="141"/>
              <a:chExt cx="1594" cy="666"/>
            </a:xfrm>
          </p:grpSpPr>
          <p:sp>
            <p:nvSpPr>
              <p:cNvPr id="16" name="AutoShape 8"/>
              <p:cNvSpPr>
                <a:spLocks/>
              </p:cNvSpPr>
              <p:nvPr/>
            </p:nvSpPr>
            <p:spPr bwMode="auto">
              <a:xfrm>
                <a:off x="0" y="304"/>
                <a:ext cx="1594" cy="503"/>
              </a:xfrm>
              <a:custGeom>
                <a:avLst/>
                <a:gdLst>
                  <a:gd name="T0" fmla="*/ 0 w 21377"/>
                  <a:gd name="T1" fmla="*/ 0 h 20446"/>
                  <a:gd name="T2" fmla="*/ 0 w 21377"/>
                  <a:gd name="T3" fmla="*/ 0 h 20446"/>
                  <a:gd name="T4" fmla="*/ 0 w 21377"/>
                  <a:gd name="T5" fmla="*/ 0 h 20446"/>
                  <a:gd name="T6" fmla="*/ 0 w 21377"/>
                  <a:gd name="T7" fmla="*/ 0 h 204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77"/>
                  <a:gd name="T13" fmla="*/ 0 h 20446"/>
                  <a:gd name="T14" fmla="*/ 21377 w 21377"/>
                  <a:gd name="T15" fmla="*/ 20446 h 204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77" h="20446">
                    <a:moveTo>
                      <a:pt x="0" y="12825"/>
                    </a:moveTo>
                    <a:lnTo>
                      <a:pt x="10577" y="20250"/>
                    </a:lnTo>
                    <a:cubicBezTo>
                      <a:pt x="10577" y="20250"/>
                      <a:pt x="14808" y="21600"/>
                      <a:pt x="17035" y="17213"/>
                    </a:cubicBezTo>
                    <a:cubicBezTo>
                      <a:pt x="19262" y="12825"/>
                      <a:pt x="21600" y="8100"/>
                      <a:pt x="21377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miter lim="800000"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7" name="Rectangle 9"/>
              <p:cNvSpPr>
                <a:spLocks/>
              </p:cNvSpPr>
              <p:nvPr/>
            </p:nvSpPr>
            <p:spPr bwMode="auto">
              <a:xfrm>
                <a:off x="463" y="141"/>
                <a:ext cx="89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Beam 2</a:t>
                </a:r>
              </a:p>
            </p:txBody>
          </p:sp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539475" y="1950928"/>
              <a:ext cx="4622148" cy="3289530"/>
              <a:chOff x="-1988" y="-532"/>
              <a:chExt cx="4140" cy="2947"/>
            </a:xfrm>
          </p:grpSpPr>
          <p:sp>
            <p:nvSpPr>
              <p:cNvPr id="10" name="Line 12"/>
              <p:cNvSpPr>
                <a:spLocks noChangeShapeType="1"/>
              </p:cNvSpPr>
              <p:nvPr/>
            </p:nvSpPr>
            <p:spPr bwMode="auto">
              <a:xfrm rot="10800000" flipH="1">
                <a:off x="-382" y="2093"/>
                <a:ext cx="435" cy="16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Oval 13"/>
              <p:cNvSpPr>
                <a:spLocks/>
              </p:cNvSpPr>
              <p:nvPr/>
            </p:nvSpPr>
            <p:spPr bwMode="auto">
              <a:xfrm>
                <a:off x="-205" y="1958"/>
                <a:ext cx="449" cy="14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Oval 14"/>
              <p:cNvSpPr>
                <a:spLocks/>
              </p:cNvSpPr>
              <p:nvPr/>
            </p:nvSpPr>
            <p:spPr bwMode="auto">
              <a:xfrm>
                <a:off x="-163" y="2031"/>
                <a:ext cx="1271" cy="38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AutoShape 15"/>
              <p:cNvSpPr>
                <a:spLocks/>
              </p:cNvSpPr>
              <p:nvPr/>
            </p:nvSpPr>
            <p:spPr bwMode="auto">
              <a:xfrm>
                <a:off x="-493" y="1076"/>
                <a:ext cx="315" cy="1094"/>
              </a:xfrm>
              <a:custGeom>
                <a:avLst/>
                <a:gdLst>
                  <a:gd name="T0" fmla="*/ 0 w 18214"/>
                  <a:gd name="T1" fmla="*/ 0 h 21600"/>
                  <a:gd name="T2" fmla="*/ 0 w 18214"/>
                  <a:gd name="T3" fmla="*/ 0 h 21600"/>
                  <a:gd name="T4" fmla="*/ 0 w 1821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8214"/>
                  <a:gd name="T10" fmla="*/ 0 h 21600"/>
                  <a:gd name="T11" fmla="*/ 18214 w 1821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14" h="21600">
                    <a:moveTo>
                      <a:pt x="18214" y="21600"/>
                    </a:moveTo>
                    <a:cubicBezTo>
                      <a:pt x="18214" y="21600"/>
                      <a:pt x="7762" y="18342"/>
                      <a:pt x="2188" y="17256"/>
                    </a:cubicBezTo>
                    <a:cubicBezTo>
                      <a:pt x="-3386" y="16170"/>
                      <a:pt x="2537" y="1207"/>
                      <a:pt x="9504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4" name="Oval 16"/>
              <p:cNvSpPr>
                <a:spLocks/>
              </p:cNvSpPr>
              <p:nvPr/>
            </p:nvSpPr>
            <p:spPr bwMode="auto">
              <a:xfrm>
                <a:off x="-344" y="747"/>
                <a:ext cx="2496" cy="71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Rectangle 17"/>
              <p:cNvSpPr>
                <a:spLocks/>
              </p:cNvSpPr>
              <p:nvPr/>
            </p:nvSpPr>
            <p:spPr bwMode="auto">
              <a:xfrm>
                <a:off x="-1988" y="-532"/>
                <a:ext cx="1715" cy="4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900" b="1" dirty="0">
                    <a:solidFill>
                      <a:srgbClr val="FF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LHC proton path</a:t>
                </a:r>
              </a:p>
            </p:txBody>
          </p:sp>
        </p:grp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18116"/>
              </p:ext>
            </p:extLst>
          </p:nvPr>
        </p:nvGraphicFramePr>
        <p:xfrm>
          <a:off x="6226854" y="1391100"/>
          <a:ext cx="2764502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91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Max. P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err="1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</a:rPr>
                        <a:t>/c)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Length / Circ.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</a:rPr>
                        <a:t> (m)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LINAC2*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30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Booster*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157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26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628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SPS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6’911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LHC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6’500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26’657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414578" y="3507324"/>
            <a:ext cx="137249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200" b="1" i="1" kern="0" dirty="0">
                <a:latin typeface="+mn-lt"/>
              </a:rPr>
              <a:t>*: kinetic energy</a:t>
            </a:r>
            <a:endParaRPr lang="fr-FR" sz="1200" b="1" i="1" kern="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09961" y="4263197"/>
            <a:ext cx="4650007" cy="17389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Injector contributions: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Booster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defines the </a:t>
            </a:r>
            <a:r>
              <a:rPr lang="en-GB" dirty="0">
                <a:solidFill>
                  <a:srgbClr val="D60093"/>
                </a:solidFill>
                <a:latin typeface="+mj-lt"/>
              </a:rPr>
              <a:t>brightness </a:t>
            </a:r>
            <a:r>
              <a:rPr lang="en-GB" dirty="0">
                <a:solidFill>
                  <a:srgbClr val="D60093"/>
                </a:solidFill>
                <a:latin typeface="Symbol" panose="05050102010706020507" pitchFamily="18" charset="2"/>
              </a:rPr>
              <a:t>N/e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PS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defines the </a:t>
            </a:r>
            <a:r>
              <a:rPr lang="en-GB" dirty="0">
                <a:solidFill>
                  <a:srgbClr val="D60093"/>
                </a:solidFill>
                <a:latin typeface="+mj-lt"/>
              </a:rPr>
              <a:t>bunch spacing &amp; train structure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SPS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GB" dirty="0">
                <a:solidFill>
                  <a:srgbClr val="D60093"/>
                </a:solidFill>
                <a:latin typeface="+mj-lt"/>
              </a:rPr>
              <a:t>assembles trains.</a:t>
            </a:r>
          </a:p>
        </p:txBody>
      </p:sp>
    </p:spTree>
    <p:extLst>
      <p:ext uri="{BB962C8B-B14F-4D97-AF65-F5344CB8AC3E}">
        <p14:creationId xmlns:p14="http://schemas.microsoft.com/office/powerpoint/2010/main" val="833195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5B93F-D197-5A48-A753-B002456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Commissioning the Injector Complex - the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19E5C-88EB-DE44-A604-FD1A0EC1B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/>
              <a:t>Goal 1: </a:t>
            </a:r>
            <a:r>
              <a:rPr lang="en-US" dirty="0"/>
              <a:t>extract </a:t>
            </a:r>
            <a:r>
              <a:rPr lang="en-US" b="1" dirty="0"/>
              <a:t>LHCPROBE</a:t>
            </a:r>
            <a:r>
              <a:rPr lang="en-US" dirty="0"/>
              <a:t> beam towards the LHC at 450 GeV from a “new” injector complex consisting of 4 machines on the 4</a:t>
            </a:r>
            <a:r>
              <a:rPr lang="en-US" baseline="30000" dirty="0"/>
              <a:t>th</a:t>
            </a:r>
            <a:r>
              <a:rPr lang="en-US" dirty="0"/>
              <a:t> of March 2021</a:t>
            </a:r>
          </a:p>
          <a:p>
            <a:pPr lvl="1"/>
            <a:r>
              <a:rPr lang="en-US" dirty="0"/>
              <a:t>after only 6 weeks of commissioning in the last machine</a:t>
            </a:r>
          </a:p>
          <a:p>
            <a:pPr lvl="1"/>
            <a:r>
              <a:rPr lang="en-US" dirty="0"/>
              <a:t>Commissioning beams != LHCPROBE beam</a:t>
            </a:r>
          </a:p>
          <a:p>
            <a:pPr lvl="1"/>
            <a:r>
              <a:rPr lang="en-US" dirty="0"/>
              <a:t>LHCPROBE (=LHCPILOT) beam: single bunch, 5 x 10</a:t>
            </a:r>
            <a:r>
              <a:rPr lang="en-US" baseline="30000" dirty="0"/>
              <a:t>9</a:t>
            </a:r>
            <a:r>
              <a:rPr lang="en-US" dirty="0"/>
              <a:t> p+/bunch</a:t>
            </a:r>
          </a:p>
          <a:p>
            <a:pPr lvl="2"/>
            <a:r>
              <a:rPr lang="en-US" dirty="0"/>
              <a:t>Pre-LS2: nominal bunch: ~ 1.2 x 10</a:t>
            </a:r>
            <a:r>
              <a:rPr lang="en-US" baseline="30000" dirty="0"/>
              <a:t>11</a:t>
            </a:r>
            <a:r>
              <a:rPr lang="en-US" dirty="0"/>
              <a:t> p+/bunch</a:t>
            </a:r>
          </a:p>
          <a:p>
            <a:pPr lvl="2"/>
            <a:r>
              <a:rPr lang="en-US" dirty="0"/>
              <a:t>LIU: nominal bunch: 2.3 x 10</a:t>
            </a:r>
            <a:r>
              <a:rPr lang="en-US" baseline="30000" dirty="0"/>
              <a:t>11</a:t>
            </a:r>
            <a:r>
              <a:rPr lang="en-US" dirty="0"/>
              <a:t> p+/bunch</a:t>
            </a:r>
          </a:p>
          <a:p>
            <a:pPr lvl="1"/>
            <a:endParaRPr lang="en-US" dirty="0"/>
          </a:p>
          <a:p>
            <a:pPr marL="36576" indent="0">
              <a:buNone/>
            </a:pP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/>
              <a:t> Goal 2: </a:t>
            </a:r>
            <a:r>
              <a:rPr lang="en-US" dirty="0"/>
              <a:t>reach pre-LS2 proton performance by end of 2021 for all beams</a:t>
            </a:r>
          </a:p>
          <a:p>
            <a:pPr>
              <a:buFont typeface="Wingdings" pitchFamily="2" charset="2"/>
              <a:buChar char="à"/>
            </a:pPr>
            <a:endParaRPr lang="en-US" dirty="0"/>
          </a:p>
          <a:p>
            <a:pPr marL="36576" indent="0">
              <a:buNone/>
            </a:pP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/>
              <a:t>Goal 3: </a:t>
            </a:r>
            <a:r>
              <a:rPr lang="en-US" dirty="0"/>
              <a:t>reach HL-LHC performance for ions for the 2021 ion run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3DD4D-A704-284A-B3A1-6D505506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9" y="841809"/>
            <a:ext cx="8954336" cy="758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6628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33A-3113-6248-9BE2-FB827884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Don’t reinvent the wheel </a:t>
            </a:r>
            <a:r>
              <a:rPr lang="en-US" sz="2400" dirty="0">
                <a:sym typeface="Wingdings" pitchFamily="2" charset="2"/>
              </a:rPr>
              <a:t> LHC commissioning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FB004-C1CF-0D49-9692-7CE7254F2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"/>
          <a:stretch/>
        </p:blipFill>
        <p:spPr>
          <a:xfrm>
            <a:off x="984223" y="861017"/>
            <a:ext cx="7237217" cy="5533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78C69-72CF-E946-8539-3B39CEBB3193}"/>
              </a:ext>
            </a:extLst>
          </p:cNvPr>
          <p:cNvSpPr txBox="1"/>
          <p:nvPr/>
        </p:nvSpPr>
        <p:spPr>
          <a:xfrm>
            <a:off x="2866834" y="1450929"/>
            <a:ext cx="5836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lhc-commissioning.web.cern.ch</a:t>
            </a:r>
            <a:r>
              <a:rPr lang="en-US" sz="1200" dirty="0">
                <a:latin typeface="+mn-lt"/>
              </a:rPr>
              <a:t>/</a:t>
            </a:r>
            <a:r>
              <a:rPr lang="en-US" sz="1200" dirty="0" err="1">
                <a:latin typeface="+mn-lt"/>
              </a:rPr>
              <a:t>lhc</a:t>
            </a:r>
            <a:r>
              <a:rPr lang="en-US" sz="1200" dirty="0">
                <a:latin typeface="+mn-lt"/>
              </a:rPr>
              <a:t>-commissioning/news-2009/LHC-2009.htm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D52BA8F-BCD1-9443-8A20-7812931EB8FF}"/>
              </a:ext>
            </a:extLst>
          </p:cNvPr>
          <p:cNvSpPr/>
          <p:nvPr/>
        </p:nvSpPr>
        <p:spPr>
          <a:xfrm>
            <a:off x="457200" y="1727928"/>
            <a:ext cx="527023" cy="4581447"/>
          </a:xfrm>
          <a:prstGeom prst="leftBrac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95E20-BC7A-6841-8F7F-076F2B301A33}"/>
              </a:ext>
            </a:extLst>
          </p:cNvPr>
          <p:cNvSpPr txBox="1"/>
          <p:nvPr/>
        </p:nvSpPr>
        <p:spPr>
          <a:xfrm rot="16200000">
            <a:off x="-186881" y="38493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26 days</a:t>
            </a:r>
          </a:p>
        </p:txBody>
      </p:sp>
    </p:spTree>
    <p:extLst>
      <p:ext uri="{BB962C8B-B14F-4D97-AF65-F5344CB8AC3E}">
        <p14:creationId xmlns:p14="http://schemas.microsoft.com/office/powerpoint/2010/main" val="2790883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1305-E36E-B045-8501-8646954A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injection tests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A2C02-2BC0-DE44-B02E-F0C90855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2189"/>
            <a:ext cx="8291264" cy="530878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513" indent="0">
              <a:buNone/>
            </a:pPr>
            <a:r>
              <a:rPr lang="en-US" b="1" u="sng" dirty="0"/>
              <a:t>Key messages:</a:t>
            </a:r>
          </a:p>
          <a:p>
            <a:r>
              <a:rPr lang="en-US" dirty="0"/>
              <a:t>Staged deployment</a:t>
            </a:r>
          </a:p>
          <a:p>
            <a:pPr lvl="1"/>
            <a:r>
              <a:rPr lang="en-US" dirty="0"/>
              <a:t>No long continuous commissioning phases </a:t>
            </a:r>
            <a:r>
              <a:rPr lang="en-US" dirty="0">
                <a:sym typeface="Wingdings" pitchFamily="2" charset="2"/>
              </a:rPr>
              <a:t> but intense, short, very well prepared commissioning periods</a:t>
            </a:r>
          </a:p>
          <a:p>
            <a:r>
              <a:rPr lang="en-US" dirty="0">
                <a:sym typeface="Wingdings" pitchFamily="2" charset="2"/>
              </a:rPr>
              <a:t>Intense preparation phase</a:t>
            </a:r>
          </a:p>
          <a:p>
            <a:pPr lvl="1"/>
            <a:r>
              <a:rPr lang="en-US" dirty="0"/>
              <a:t>Prepare scenarios, not equipment</a:t>
            </a:r>
          </a:p>
          <a:p>
            <a:pPr lvl="1"/>
            <a:r>
              <a:rPr lang="en-US" dirty="0"/>
              <a:t>E.g. how to inject a single bunch into LHC bucket 1 from the SPS</a:t>
            </a:r>
          </a:p>
          <a:p>
            <a:pPr lvl="2"/>
            <a:r>
              <a:rPr lang="en-US" dirty="0"/>
              <a:t> and not how to operate the injection equipment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63EC0-AD3E-A048-B8CC-597A553B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795"/>
            <a:ext cx="9144000" cy="18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5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0330-33D2-1448-898A-7BFE8893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3BD1F-8A80-6D4C-9107-822815B08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The LHC Injection Tests, LHC Performance Note 1, 2008-10-21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049D5-9A4C-DE42-BCE6-32989767E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75" y="2008015"/>
            <a:ext cx="6761085" cy="4476155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9488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2607-E2BE-EB4D-9EB5-7D151684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is key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D65FF2A-5258-FD42-B289-5890899D2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0756"/>
            <a:ext cx="8229600" cy="551141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LIU Project ensured that installed upgrades fulfill specifications </a:t>
            </a:r>
          </a:p>
          <a:p>
            <a:r>
              <a:rPr lang="en-US" dirty="0"/>
              <a:t>Challenge 1: integrate them in controls environment and exploit them in most efficient way</a:t>
            </a:r>
          </a:p>
          <a:p>
            <a:r>
              <a:rPr lang="en-US" dirty="0"/>
              <a:t>Challenge 2: make all systems work together according to tight schedule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Integration working groups </a:t>
            </a:r>
          </a:p>
          <a:p>
            <a:r>
              <a:rPr lang="en-US" dirty="0">
                <a:sym typeface="Wingdings" pitchFamily="2" charset="2"/>
              </a:rPr>
              <a:t> Test, test, test:  Individual system tests (ISTs), dry runs, Hardware commissioning (HWC) 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Dry runs not visible in planning – punctual…</a:t>
            </a:r>
          </a:p>
          <a:p>
            <a:pPr lvl="1"/>
            <a:r>
              <a:rPr lang="en-US" dirty="0">
                <a:sym typeface="Wingdings" pitchFamily="2" charset="2"/>
              </a:rPr>
              <a:t>Will be part of IST planning at later stage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99C91D-EB8E-464B-A86A-DF73B36D7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3107385"/>
            <a:ext cx="7340600" cy="977900"/>
          </a:xfrm>
          <a:prstGeom prst="rect">
            <a:avLst/>
          </a:prstGeom>
        </p:spPr>
      </p:pic>
      <p:sp>
        <p:nvSpPr>
          <p:cNvPr id="22" name="Right Brace 21">
            <a:extLst>
              <a:ext uri="{FF2B5EF4-FFF2-40B4-BE49-F238E27FC236}">
                <a16:creationId xmlns:a16="http://schemas.microsoft.com/office/drawing/2014/main" id="{1E25E321-E28B-3E44-BA30-429714B1ECF6}"/>
              </a:ext>
            </a:extLst>
          </p:cNvPr>
          <p:cNvSpPr/>
          <p:nvPr/>
        </p:nvSpPr>
        <p:spPr>
          <a:xfrm rot="5400000">
            <a:off x="4601479" y="1097772"/>
            <a:ext cx="503238" cy="650552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0A0755-6926-3B4C-9B05-9CF9086637CA}"/>
              </a:ext>
            </a:extLst>
          </p:cNvPr>
          <p:cNvSpPr txBox="1"/>
          <p:nvPr/>
        </p:nvSpPr>
        <p:spPr>
          <a:xfrm>
            <a:off x="3591433" y="4674015"/>
            <a:ext cx="383951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…this is what we are preparing now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D2148-26D3-3445-B489-55B0D6F07E41}"/>
              </a:ext>
            </a:extLst>
          </p:cNvPr>
          <p:cNvCxnSpPr>
            <a:cxnSpLocks/>
          </p:cNvCxnSpPr>
          <p:nvPr/>
        </p:nvCxnSpPr>
        <p:spPr>
          <a:xfrm>
            <a:off x="2480718" y="2913952"/>
            <a:ext cx="0" cy="176900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BE64BB2-B8E9-8840-813D-F5A1843F2435}"/>
              </a:ext>
            </a:extLst>
          </p:cNvPr>
          <p:cNvSpPr txBox="1"/>
          <p:nvPr/>
        </p:nvSpPr>
        <p:spPr>
          <a:xfrm>
            <a:off x="1554823" y="4602154"/>
            <a:ext cx="3156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Machine closed!</a:t>
            </a:r>
          </a:p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Responsibility:</a:t>
            </a:r>
          </a:p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Shutdown coordination </a:t>
            </a:r>
            <a:r>
              <a:rPr lang="en-US" sz="14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 Operations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168183-C8CE-E34D-8A26-494E39EAD295}"/>
              </a:ext>
            </a:extLst>
          </p:cNvPr>
          <p:cNvSpPr txBox="1"/>
          <p:nvPr/>
        </p:nvSpPr>
        <p:spPr>
          <a:xfrm>
            <a:off x="6094556" y="5402373"/>
            <a:ext cx="301877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+mn-lt"/>
              </a:rPr>
              <a:t>Standalone</a:t>
            </a:r>
            <a:r>
              <a:rPr lang="en-US" dirty="0">
                <a:latin typeface="+mn-lt"/>
              </a:rPr>
              <a:t> commissioning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026694-F952-6044-9F82-B3BC3BF55A0C}"/>
              </a:ext>
            </a:extLst>
          </p:cNvPr>
          <p:cNvCxnSpPr/>
          <p:nvPr/>
        </p:nvCxnSpPr>
        <p:spPr>
          <a:xfrm flipH="1" flipV="1">
            <a:off x="7303625" y="4085285"/>
            <a:ext cx="254643" cy="1317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586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DB68-B9CD-884A-9D80-57585E3C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phase: What is done when?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70CFD-2649-7B45-8878-C908750093FB}"/>
              </a:ext>
            </a:extLst>
          </p:cNvPr>
          <p:cNvSpPr/>
          <p:nvPr/>
        </p:nvSpPr>
        <p:spPr>
          <a:xfrm>
            <a:off x="1701237" y="4336020"/>
            <a:ext cx="1226916" cy="347240"/>
          </a:xfrm>
          <a:prstGeom prst="rect">
            <a:avLst/>
          </a:prstGeom>
          <a:solidFill>
            <a:srgbClr val="6B99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F08A51-7F5B-9F4E-A0EA-9553BB7D6189}"/>
              </a:ext>
            </a:extLst>
          </p:cNvPr>
          <p:cNvSpPr/>
          <p:nvPr/>
        </p:nvSpPr>
        <p:spPr>
          <a:xfrm>
            <a:off x="808310" y="4336020"/>
            <a:ext cx="892927" cy="34724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22DDA1-F102-FB47-965C-FDC682C02B87}"/>
              </a:ext>
            </a:extLst>
          </p:cNvPr>
          <p:cNvSpPr/>
          <p:nvPr/>
        </p:nvSpPr>
        <p:spPr>
          <a:xfrm>
            <a:off x="808310" y="1278320"/>
            <a:ext cx="576075" cy="38405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68DBA1-6373-2946-8971-0AC53C526BF7}"/>
              </a:ext>
            </a:extLst>
          </p:cNvPr>
          <p:cNvSpPr txBox="1">
            <a:spLocks/>
          </p:cNvSpPr>
          <p:nvPr/>
        </p:nvSpPr>
        <p:spPr>
          <a:xfrm>
            <a:off x="457200" y="1278320"/>
            <a:ext cx="8527312" cy="48731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kumimoji="0" sz="2000" kern="1200">
                <a:solidFill>
                  <a:schemeClr val="accent6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Tx/>
              <a:buSzPct val="80000"/>
              <a:buFont typeface="Arial" panose="020B0604020202020204" pitchFamily="34" charset="0"/>
              <a:buChar char="―"/>
              <a:defRPr kumimoji="0" sz="1800" kern="1200">
                <a:solidFill>
                  <a:schemeClr val="accent6"/>
                </a:solidFill>
                <a:latin typeface="Geneva" charset="0"/>
                <a:ea typeface="Geneva" charset="0"/>
                <a:cs typeface="Geneva" charset="0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600" kern="1200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4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4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 dirty="0"/>
              <a:t>IST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equipment groups carry out tests to assert optimal functioning of equipment</a:t>
            </a:r>
          </a:p>
          <a:p>
            <a:pPr lvl="1" fontAlgn="auto">
              <a:spcAft>
                <a:spcPts val="0"/>
              </a:spcAft>
            </a:pPr>
            <a:r>
              <a:rPr lang="en-US" dirty="0">
                <a:sym typeface="Wingdings" pitchFamily="2" charset="2"/>
              </a:rPr>
              <a:t>During shutdown or HWC period</a:t>
            </a:r>
          </a:p>
          <a:p>
            <a:pPr fontAlgn="auto">
              <a:spcAft>
                <a:spcPts val="0"/>
              </a:spcAft>
            </a:pPr>
            <a:endParaRPr lang="en-US" dirty="0">
              <a:sym typeface="Wingdings" pitchFamily="2" charset="2"/>
            </a:endParaRPr>
          </a:p>
          <a:p>
            <a:pPr fontAlgn="auto">
              <a:spcAft>
                <a:spcPts val="0"/>
              </a:spcAft>
            </a:pPr>
            <a:r>
              <a:rPr lang="en-US" b="1" dirty="0"/>
              <a:t>Dry run </a:t>
            </a:r>
            <a:r>
              <a:rPr lang="en-US" dirty="0">
                <a:sym typeface="Wingdings" pitchFamily="2" charset="2"/>
              </a:rPr>
              <a:t> vertical slice test in collaboration between equipment groups, CO, OP from equipment to control room application/algorithm/setting</a:t>
            </a:r>
          </a:p>
          <a:p>
            <a:pPr lvl="1" fontAlgn="auto">
              <a:spcAft>
                <a:spcPts val="0"/>
              </a:spcAft>
            </a:pPr>
            <a:r>
              <a:rPr lang="en-US" dirty="0">
                <a:sym typeface="Wingdings" pitchFamily="2" charset="2"/>
              </a:rPr>
              <a:t>During shutdown or HWC period</a:t>
            </a:r>
          </a:p>
          <a:p>
            <a:pPr fontAlgn="auto">
              <a:spcAft>
                <a:spcPts val="0"/>
              </a:spcAft>
            </a:pPr>
            <a:endParaRPr lang="en-US" dirty="0">
              <a:sym typeface="Wingdings" pitchFamily="2" charset="2"/>
            </a:endParaRPr>
          </a:p>
          <a:p>
            <a:pPr fontAlgn="auto">
              <a:spcAft>
                <a:spcPts val="0"/>
              </a:spcAft>
            </a:pPr>
            <a:r>
              <a:rPr lang="en-US" b="1" dirty="0">
                <a:sym typeface="Wingdings" pitchFamily="2" charset="2"/>
              </a:rPr>
              <a:t>HWC/check out   </a:t>
            </a:r>
            <a:r>
              <a:rPr lang="en-US" dirty="0">
                <a:sym typeface="Wingdings" pitchFamily="2" charset="2"/>
              </a:rPr>
              <a:t>OP runs equipment with control room tools with all interfaces and within operational scenarios. Machine is run as with beam </a:t>
            </a:r>
          </a:p>
          <a:p>
            <a:pPr lvl="1" fontAlgn="auto">
              <a:spcAft>
                <a:spcPts val="0"/>
              </a:spcAft>
            </a:pPr>
            <a:r>
              <a:rPr lang="en-US" dirty="0">
                <a:sym typeface="Wingdings" pitchFamily="2" charset="2"/>
              </a:rPr>
              <a:t>During HWC period</a:t>
            </a: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83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9C99-E814-DD47-848A-EDD530A0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integration?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FC6AB-A088-3344-B8F4-9E059D80B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00"/>
            <a:ext cx="8291264" cy="4525963"/>
          </a:xfrm>
        </p:spPr>
        <p:txBody>
          <a:bodyPr/>
          <a:lstStyle/>
          <a:p>
            <a:r>
              <a:rPr lang="en-US" dirty="0"/>
              <a:t>Given the length of the shutdown, the last installation dates and how long it takes to prepare more sophisticated tools, cannot afford to integrate sequentially</a:t>
            </a:r>
          </a:p>
          <a:p>
            <a:pPr lvl="1"/>
            <a:r>
              <a:rPr lang="en-US" dirty="0"/>
              <a:t>I.e. hardware installed, FESA interface ready, control room tools and settings management ready.</a:t>
            </a:r>
          </a:p>
          <a:p>
            <a:pPr lvl="1"/>
            <a:endParaRPr lang="en-US" dirty="0"/>
          </a:p>
          <a:p>
            <a:r>
              <a:rPr lang="en-US" dirty="0"/>
              <a:t>Start with top level settings management and algorithms/ tools without hardware and FESA ready (or only mock interfaces)</a:t>
            </a:r>
          </a:p>
          <a:p>
            <a:pPr lvl="1"/>
            <a:r>
              <a:rPr lang="en-US" dirty="0"/>
              <a:t>Define interface – continuous collaboration</a:t>
            </a:r>
          </a:p>
          <a:p>
            <a:pPr lvl="1"/>
            <a:r>
              <a:rPr lang="en-US" dirty="0"/>
              <a:t>Build physics driven value generators, parameter hierarchies, </a:t>
            </a:r>
            <a:r>
              <a:rPr lang="en-US" dirty="0" err="1"/>
              <a:t>makerules</a:t>
            </a:r>
            <a:r>
              <a:rPr lang="en-US" dirty="0"/>
              <a:t>,…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57186-9E67-FC41-B7EA-721C8839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329" y="4778462"/>
            <a:ext cx="2796135" cy="207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1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0BDB-0A90-D64C-9654-656A1855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new SPS LLRF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9C810-8588-9440-878F-9CC5A76D2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6A91B-D51F-874F-8DEC-E577A1533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95" y="1777585"/>
            <a:ext cx="9144000" cy="38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11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D10A-13C3-654C-8D22-FD46E4557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new SPS LLRF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A973-ACE2-384C-B9A9-3A513802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D4BBC-001D-CD44-8DA6-70754923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653"/>
            <a:ext cx="9144000" cy="52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1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978DE-5B3E-784D-B098-FAB11FF3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new SPS LLRF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E642D-FD3F-B843-8942-C45FECA18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9068A-936A-4D4D-A97A-6D1DB827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0" y="1600200"/>
            <a:ext cx="9144000" cy="51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04" y="794557"/>
            <a:ext cx="4057430" cy="380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484929" y="5012963"/>
            <a:ext cx="4647005" cy="921720"/>
            <a:chOff x="0" y="0"/>
            <a:chExt cx="4536" cy="840"/>
          </a:xfrm>
        </p:grpSpPr>
        <p:pic>
          <p:nvPicPr>
            <p:cNvPr id="10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2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" y="40"/>
              <a:ext cx="765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20"/>
              <a:ext cx="789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" y="20"/>
              <a:ext cx="54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" y="120"/>
              <a:ext cx="853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" y="208"/>
              <a:ext cx="61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291160" y="1129564"/>
            <a:ext cx="4783343" cy="42657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lvl="0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ATLAS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and </a:t>
            </a: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CMS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are the two </a:t>
            </a:r>
            <a:r>
              <a:rPr lang="en-US" u="sng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high luminosity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experiments</a:t>
            </a:r>
            <a:r>
              <a:rPr lang="en-US" kern="0" dirty="0">
                <a:latin typeface="+mn-lt"/>
              </a:rPr>
              <a:t>, </a:t>
            </a:r>
            <a:r>
              <a:rPr lang="en-US" b="1" kern="0" dirty="0">
                <a:solidFill>
                  <a:srgbClr val="0000FF"/>
                </a:solidFill>
                <a:latin typeface="Arial"/>
              </a:rPr>
              <a:t>L ~ </a:t>
            </a:r>
            <a:r>
              <a:rPr lang="en-US" b="1" kern="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10</a:t>
            </a:r>
            <a:r>
              <a:rPr lang="en-US" b="1" kern="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34</a:t>
            </a:r>
            <a:r>
              <a:rPr lang="en-US" b="1" kern="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 cm</a:t>
            </a:r>
            <a:r>
              <a:rPr lang="en-US" b="1" kern="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-2</a:t>
            </a:r>
            <a:r>
              <a:rPr lang="en-US" b="1" kern="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s</a:t>
            </a:r>
            <a:r>
              <a:rPr lang="en-US" b="1" kern="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-1</a:t>
            </a:r>
            <a:r>
              <a:rPr lang="en-US" kern="0" dirty="0">
                <a:solidFill>
                  <a:srgbClr val="0C377B"/>
                </a:solidFill>
                <a:latin typeface="Arial"/>
                <a:sym typeface="Symbol" panose="05050102010706020507" pitchFamily="18" charset="2"/>
              </a:rPr>
              <a:t>.</a:t>
            </a:r>
            <a:endParaRPr lang="en-US" kern="0" dirty="0">
              <a:latin typeface="+mn-lt"/>
            </a:endParaRPr>
          </a:p>
          <a:p>
            <a:pPr marL="538163" lvl="1" indent="-274638">
              <a:spcBef>
                <a:spcPct val="200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―"/>
            </a:pPr>
            <a:r>
              <a:rPr lang="en-US" sz="1600" i="1" kern="0" dirty="0">
                <a:latin typeface="+mn-lt"/>
              </a:rPr>
              <a:t>Most performance figures and parameters refer to those experiments (luminosity, </a:t>
            </a:r>
            <a:r>
              <a:rPr lang="en-US" sz="1600" i="1" kern="0" dirty="0">
                <a:latin typeface="Symbol" panose="05050102010706020507" pitchFamily="18" charset="2"/>
              </a:rPr>
              <a:t>b</a:t>
            </a:r>
            <a:r>
              <a:rPr lang="en-US" sz="1600" i="1" kern="0" dirty="0">
                <a:latin typeface="+mn-lt"/>
              </a:rPr>
              <a:t>*).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b="1" kern="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LHCb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is a </a:t>
            </a:r>
            <a:r>
              <a:rPr lang="en-US" u="sng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medium luminosity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experiment,</a:t>
            </a:r>
            <a:r>
              <a:rPr lang="en-US" kern="0" dirty="0">
                <a:latin typeface="+mn-lt"/>
              </a:rPr>
              <a:t> </a:t>
            </a:r>
            <a:r>
              <a:rPr lang="en-US" b="1" kern="0" dirty="0">
                <a:solidFill>
                  <a:srgbClr val="0000FF"/>
                </a:solidFill>
                <a:latin typeface="+mn-lt"/>
              </a:rPr>
              <a:t>L ~ 4</a:t>
            </a:r>
            <a:r>
              <a:rPr lang="en-US" b="1" kern="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10</a:t>
            </a:r>
            <a:r>
              <a:rPr lang="en-US" b="1" kern="0" baseline="3000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32</a:t>
            </a:r>
            <a:r>
              <a:rPr lang="en-US" b="1" kern="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 cm</a:t>
            </a:r>
            <a:r>
              <a:rPr lang="en-US" b="1" kern="0" baseline="3000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-2</a:t>
            </a:r>
            <a:r>
              <a:rPr lang="en-US" b="1" kern="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s</a:t>
            </a:r>
            <a:r>
              <a:rPr lang="en-US" b="1" kern="0" baseline="30000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-1</a:t>
            </a:r>
            <a:r>
              <a:rPr lang="en-US" kern="0" dirty="0">
                <a:latin typeface="+mn-lt"/>
              </a:rPr>
              <a:t>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ALICE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is a </a:t>
            </a:r>
            <a:r>
              <a:rPr lang="en-US" u="sng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low luminosity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/ ion experiment, </a:t>
            </a:r>
            <a:r>
              <a:rPr lang="en-US" b="1" kern="0" dirty="0">
                <a:solidFill>
                  <a:srgbClr val="0000FF"/>
                </a:solidFill>
                <a:latin typeface="+mn-lt"/>
              </a:rPr>
              <a:t>L ~ </a:t>
            </a:r>
            <a:r>
              <a:rPr lang="en-US" b="1" kern="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10</a:t>
            </a:r>
            <a:r>
              <a:rPr lang="en-US" b="1" kern="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31</a:t>
            </a:r>
            <a:r>
              <a:rPr lang="en-US" b="1" kern="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 cm</a:t>
            </a:r>
            <a:r>
              <a:rPr lang="en-US" b="1" kern="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-2</a:t>
            </a:r>
            <a:r>
              <a:rPr lang="en-US" b="1" kern="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s</a:t>
            </a:r>
            <a:r>
              <a:rPr lang="en-US" b="1" kern="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-1</a:t>
            </a:r>
            <a:r>
              <a:rPr lang="en-US" kern="0" dirty="0">
                <a:solidFill>
                  <a:srgbClr val="0C377B"/>
                </a:solidFill>
                <a:latin typeface="Arial"/>
                <a:sym typeface="Symbol" panose="05050102010706020507" pitchFamily="18" charset="2"/>
              </a:rPr>
              <a:t>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kern="0" dirty="0" err="1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LHCb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 and ALICE are </a:t>
            </a: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luminosity levelled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 by beam separation.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SzPct val="80000"/>
              <a:buFont typeface="Arial" panose="020B0604020202020204" pitchFamily="34" charset="0"/>
              <a:buChar char="―"/>
            </a:pPr>
            <a:r>
              <a:rPr lang="en-US" sz="1600" i="1" kern="0" dirty="0">
                <a:solidFill>
                  <a:srgbClr val="0C377B"/>
                </a:solidFill>
                <a:latin typeface="+mj-lt"/>
                <a:sym typeface="Symbol" panose="05050102010706020507" pitchFamily="18" charset="2"/>
              </a:rPr>
              <a:t>At </a:t>
            </a:r>
            <a:r>
              <a:rPr lang="en-US" sz="1600" i="1" kern="0" dirty="0">
                <a:solidFill>
                  <a:srgbClr val="0C377B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b</a:t>
            </a:r>
            <a:r>
              <a:rPr lang="en-US" sz="1600" i="1" kern="0" dirty="0">
                <a:solidFill>
                  <a:srgbClr val="0C377B"/>
                </a:solidFill>
                <a:latin typeface="Arial"/>
                <a:sym typeface="Symbol" panose="05050102010706020507" pitchFamily="18" charset="2"/>
              </a:rPr>
              <a:t>* of 10 m (ALICE) and 3 m (</a:t>
            </a:r>
            <a:r>
              <a:rPr lang="en-US" sz="1600" i="1" kern="0" dirty="0" err="1">
                <a:solidFill>
                  <a:srgbClr val="0C377B"/>
                </a:solidFill>
                <a:latin typeface="Arial"/>
                <a:sym typeface="Symbol" panose="05050102010706020507" pitchFamily="18" charset="2"/>
              </a:rPr>
              <a:t>LHCb</a:t>
            </a:r>
            <a:r>
              <a:rPr lang="en-US" sz="1600" i="1" kern="0" dirty="0">
                <a:solidFill>
                  <a:srgbClr val="0C377B"/>
                </a:solidFill>
                <a:latin typeface="Arial"/>
                <a:sym typeface="Symbol" panose="05050102010706020507" pitchFamily="18" charset="2"/>
              </a:rPr>
              <a:t>).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TOTEM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, </a:t>
            </a: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ALFA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 and </a:t>
            </a: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AFP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Arial"/>
                <a:sym typeface="Symbol" panose="05050102010706020507" pitchFamily="18" charset="2"/>
              </a:rPr>
              <a:t> are forward physics experiments.</a:t>
            </a:r>
            <a:endParaRPr lang="en-US" kern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64575"/>
            <a:ext cx="7686660" cy="69644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The LHC experiments</a:t>
            </a:r>
          </a:p>
        </p:txBody>
      </p:sp>
    </p:spTree>
    <p:extLst>
      <p:ext uri="{BB962C8B-B14F-4D97-AF65-F5344CB8AC3E}">
        <p14:creationId xmlns:p14="http://schemas.microsoft.com/office/powerpoint/2010/main" val="940218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5489-2B4D-184C-B454-9AF1B4D6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LIU commissioning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5566-2984-DB4A-BB1E-F2762B3A8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867BEE-305A-4F4B-A20A-C8B67D0DBFE3}"/>
              </a:ext>
            </a:extLst>
          </p:cNvPr>
          <p:cNvSpPr txBox="1">
            <a:spLocks/>
          </p:cNvSpPr>
          <p:nvPr/>
        </p:nvSpPr>
        <p:spPr>
          <a:xfrm>
            <a:off x="306971" y="1155485"/>
            <a:ext cx="8527312" cy="48731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q"/>
              <a:defRPr kumimoji="0" sz="2000" kern="1200">
                <a:solidFill>
                  <a:schemeClr val="accent6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Tx/>
              <a:buSzPct val="80000"/>
              <a:buFont typeface="Arial" panose="020B0604020202020204" pitchFamily="34" charset="0"/>
              <a:buChar char="―"/>
              <a:defRPr kumimoji="0" sz="1800" kern="1200">
                <a:solidFill>
                  <a:schemeClr val="accent6"/>
                </a:solidFill>
                <a:latin typeface="Geneva" charset="0"/>
                <a:ea typeface="Geneva" charset="0"/>
                <a:cs typeface="Geneva" charset="0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600" kern="1200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4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4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asd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9FD00-4882-634B-BA90-CDD0C9F17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" y="993946"/>
            <a:ext cx="9144000" cy="509496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CA7701-B0C3-414D-BB05-9A43EC407F29}"/>
              </a:ext>
            </a:extLst>
          </p:cNvPr>
          <p:cNvSpPr/>
          <p:nvPr/>
        </p:nvSpPr>
        <p:spPr>
          <a:xfrm>
            <a:off x="4439478" y="1789043"/>
            <a:ext cx="2411896" cy="43957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22ADADD1-164C-554A-BD3C-B05EB1843D82}"/>
              </a:ext>
            </a:extLst>
          </p:cNvPr>
          <p:cNvSpPr/>
          <p:nvPr/>
        </p:nvSpPr>
        <p:spPr>
          <a:xfrm>
            <a:off x="6495875" y="3935895"/>
            <a:ext cx="710997" cy="336875"/>
          </a:xfrm>
          <a:prstGeom prst="left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B965AA69-77CB-0241-80A6-6B4A9FF894A4}"/>
              </a:ext>
            </a:extLst>
          </p:cNvPr>
          <p:cNvSpPr/>
          <p:nvPr/>
        </p:nvSpPr>
        <p:spPr>
          <a:xfrm>
            <a:off x="4037913" y="3935895"/>
            <a:ext cx="710997" cy="336875"/>
          </a:xfrm>
          <a:prstGeom prst="left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9AEAF29D-848B-114D-97C3-D2B3E3ACEE5B}"/>
              </a:ext>
            </a:extLst>
          </p:cNvPr>
          <p:cNvSpPr/>
          <p:nvPr/>
        </p:nvSpPr>
        <p:spPr>
          <a:xfrm>
            <a:off x="1881810" y="1985236"/>
            <a:ext cx="2833655" cy="336875"/>
          </a:xfrm>
          <a:prstGeom prst="left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9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D1D7-A611-5349-B9B8-939FC21D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to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FB54B-452B-1C43-AAC0-33F6935CE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Integrate new hardware</a:t>
            </a:r>
          </a:p>
          <a:p>
            <a:pPr lvl="1"/>
            <a:r>
              <a:rPr lang="en-US" dirty="0"/>
              <a:t>New operational scenarios, higher level parameters</a:t>
            </a:r>
          </a:p>
          <a:p>
            <a:pPr lvl="1"/>
            <a:r>
              <a:rPr lang="en-US" dirty="0"/>
              <a:t>Define/prepare software, cover all interfaces (interlocks, timing, settings generation,...)</a:t>
            </a:r>
          </a:p>
          <a:p>
            <a:pPr lvl="1"/>
            <a:r>
              <a:rPr lang="en-US" dirty="0"/>
              <a:t>Define test procedures</a:t>
            </a:r>
          </a:p>
          <a:p>
            <a:pPr lvl="1"/>
            <a:endParaRPr lang="en-US" dirty="0"/>
          </a:p>
          <a:p>
            <a:r>
              <a:rPr lang="en-US" b="1" dirty="0"/>
              <a:t>Tools</a:t>
            </a:r>
          </a:p>
          <a:p>
            <a:pPr lvl="1"/>
            <a:r>
              <a:rPr lang="en-US" dirty="0"/>
              <a:t>Next generation settings management in injectors: model based settings generation and correction</a:t>
            </a:r>
          </a:p>
          <a:p>
            <a:pPr lvl="1"/>
            <a:r>
              <a:rPr lang="en-US" dirty="0"/>
              <a:t>New timing system approach </a:t>
            </a:r>
          </a:p>
          <a:p>
            <a:pPr lvl="1"/>
            <a:endParaRPr lang="en-US" dirty="0"/>
          </a:p>
          <a:p>
            <a:r>
              <a:rPr lang="en-US" dirty="0"/>
              <a:t>Ensure readiness of plans and procedures for commissioning</a:t>
            </a:r>
          </a:p>
          <a:p>
            <a:endParaRPr lang="en-US" dirty="0"/>
          </a:p>
          <a:p>
            <a:r>
              <a:rPr lang="en-US" dirty="0"/>
              <a:t>Establish teams and responsibilities</a:t>
            </a:r>
          </a:p>
          <a:p>
            <a:endParaRPr lang="en-US" dirty="0"/>
          </a:p>
          <a:p>
            <a:r>
              <a:rPr lang="en-US" dirty="0"/>
              <a:t>Organize, execute, analyze dry runs/reliability runs/hardware commissioning, beam commissioning to deliver beam parameters according to predefined time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84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9340-51B7-5949-B332-CD9BA997C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structure -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7DD2-F88F-8E44-9663-B4D8D023C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FB944-8B09-FF4C-A367-37FC3FBA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407"/>
            <a:ext cx="9144000" cy="35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8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F4C7-3EA2-9C49-92B0-6ED28CDC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structure -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A696-835C-B64C-BB2C-3E74EB8F6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47C33-0876-4140-AC49-6560855D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316"/>
            <a:ext cx="9144000" cy="35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19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D404-FC6D-6948-8CE4-953939F4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Formalize existing commissioning experience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EE4FEA-5498-2E41-A2FF-759928CADA0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24700"/>
          <a:ext cx="8461419" cy="5212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9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5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 Objectives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36000" indent="0">
                        <a:buNone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Formalize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beam commissioning </a:t>
                      </a:r>
                      <a:r>
                        <a:rPr lang="en-US" b="0" dirty="0"/>
                        <a:t>with 2018</a:t>
                      </a:r>
                      <a:r>
                        <a:rPr lang="en-US" b="0" baseline="0" dirty="0"/>
                        <a:t> start-up</a:t>
                      </a:r>
                      <a:r>
                        <a:rPr lang="en-US" b="0" dirty="0"/>
                        <a:t> </a:t>
                      </a:r>
                    </a:p>
                    <a:p>
                      <a:pPr marL="321750" indent="-285750">
                        <a:buFont typeface="Arial" charset="0"/>
                        <a:buChar char="•"/>
                      </a:pPr>
                      <a:r>
                        <a:rPr lang="en-US" b="0" dirty="0"/>
                        <a:t>Add</a:t>
                      </a:r>
                      <a:r>
                        <a:rPr lang="en-US" b="0" baseline="0" dirty="0"/>
                        <a:t> beam commissioning to </a:t>
                      </a:r>
                      <a:r>
                        <a:rPr lang="en-US" b="0" dirty="0"/>
                        <a:t>re-commissioning check lists</a:t>
                      </a:r>
                    </a:p>
                    <a:p>
                      <a:pPr marL="321750" indent="-285750">
                        <a:buFont typeface="Arial" charset="0"/>
                        <a:buChar char="•"/>
                      </a:pPr>
                      <a:r>
                        <a:rPr lang="en-US" b="0" dirty="0"/>
                        <a:t>Establish</a:t>
                      </a:r>
                      <a:r>
                        <a:rPr lang="en-US" b="0" baseline="0" dirty="0"/>
                        <a:t> p</a:t>
                      </a:r>
                      <a:r>
                        <a:rPr lang="en-US" b="0" dirty="0"/>
                        <a:t>lanning and time allocation of tests</a:t>
                      </a:r>
                    </a:p>
                    <a:p>
                      <a:pPr marL="321750" indent="-285750">
                        <a:buFont typeface="Arial" charset="0"/>
                        <a:buChar char="•"/>
                      </a:pPr>
                      <a:r>
                        <a:rPr lang="is-IS" b="0" dirty="0"/>
                        <a:t>Review approach and procedures afterwards</a:t>
                      </a:r>
                    </a:p>
                    <a:p>
                      <a:pPr marL="321750" indent="-285750">
                        <a:buFont typeface="Arial" charset="0"/>
                        <a:buChar char="•"/>
                      </a:pPr>
                      <a:r>
                        <a:rPr lang="is-IS" b="0" dirty="0"/>
                        <a:t>Take reference</a:t>
                      </a:r>
                      <a:r>
                        <a:rPr lang="is-IS" b="0" baseline="0" dirty="0"/>
                        <a:t> measurements</a:t>
                      </a:r>
                    </a:p>
                    <a:p>
                      <a:pPr marL="36000" indent="0">
                        <a:buFont typeface="Arial" charset="0"/>
                        <a:buNone/>
                      </a:pPr>
                      <a:r>
                        <a:rPr lang="is-IS" b="0" baseline="0" dirty="0"/>
                        <a:t>LEIR will already have all LIU upgrades</a:t>
                      </a:r>
                      <a:endParaRPr lang="is-IS" b="0" dirty="0"/>
                    </a:p>
                    <a:p>
                      <a:pPr marL="36000" indent="0">
                        <a:buFont typeface="Arial" charset="0"/>
                        <a:buNone/>
                      </a:pPr>
                      <a:r>
                        <a:rPr lang="is-IS" b="1" dirty="0">
                          <a:solidFill>
                            <a:srgbClr val="FF0000"/>
                          </a:solidFill>
                        </a:rPr>
                        <a:t>This will serve as template for after LS2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666">
                <a:tc vMerge="1"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is-IS" b="1" dirty="0">
                          <a:solidFill>
                            <a:srgbClr val="FF0000"/>
                          </a:solidFill>
                        </a:rPr>
                        <a:t>Tools: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is-IS" dirty="0"/>
                        <a:t>Launch injector </a:t>
                      </a:r>
                      <a:r>
                        <a:rPr lang="is-IS" b="1" dirty="0"/>
                        <a:t>settings management </a:t>
                      </a:r>
                      <a:r>
                        <a:rPr lang="is-IS" dirty="0"/>
                        <a:t>working group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b="1" dirty="0"/>
                        <a:t>Establish prioritized list of tools to be prepared/upgraded for after LS2 per machine; define</a:t>
                      </a:r>
                      <a:r>
                        <a:rPr lang="en-US" b="1" baseline="0" dirty="0"/>
                        <a:t> resources and deadlines </a:t>
                      </a:r>
                      <a:endParaRPr lang="en-US" b="1" dirty="0"/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Develop further </a:t>
                      </a:r>
                      <a:r>
                        <a:rPr lang="en-US" b="1" dirty="0"/>
                        <a:t>online beam parameter (and performance) analysis and tracking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Prepare list of methods/algorithms</a:t>
                      </a:r>
                      <a:r>
                        <a:rPr lang="en-US" baseline="0" dirty="0"/>
                        <a:t> to test during </a:t>
                      </a:r>
                      <a:r>
                        <a:rPr lang="en-US" dirty="0"/>
                        <a:t>2018 run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31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indent="0">
                        <a:buNone/>
                      </a:pPr>
                      <a:r>
                        <a:rPr lang="en-US" dirty="0"/>
                        <a:t>How to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commission main new LIU systems </a:t>
                      </a:r>
                      <a:r>
                        <a:rPr lang="en-US" dirty="0"/>
                        <a:t>in the different machines?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Which beams, which entry conditions, which infrastructure, which steps, which procedures, which tools?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Include</a:t>
                      </a:r>
                      <a:r>
                        <a:rPr lang="en-US" baseline="0" dirty="0"/>
                        <a:t> in beam commissioning check lists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53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65DD-949D-F44A-AAE7-4889E6C0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Tools for preparation and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BC61E-F8AD-C649-AF23-98E2895F9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25" y="861017"/>
            <a:ext cx="8833150" cy="4525963"/>
          </a:xfrm>
        </p:spPr>
        <p:txBody>
          <a:bodyPr/>
          <a:lstStyle/>
          <a:p>
            <a:r>
              <a:rPr lang="en-US" b="1" dirty="0"/>
              <a:t>Planning</a:t>
            </a:r>
            <a:r>
              <a:rPr lang="en-US" dirty="0"/>
              <a:t> IST &amp; HWC: </a:t>
            </a:r>
            <a:r>
              <a:rPr lang="en-US" b="1" u="sng" dirty="0">
                <a:sym typeface="Wingdings" pitchFamily="2" charset="2"/>
              </a:rPr>
              <a:t>MS project</a:t>
            </a:r>
            <a:r>
              <a:rPr lang="en-US" dirty="0">
                <a:sym typeface="Wingdings" pitchFamily="2" charset="2"/>
              </a:rPr>
              <a:t>; collaboration between EN/ACE – BE/OP</a:t>
            </a:r>
          </a:p>
          <a:p>
            <a:pPr lvl="1"/>
            <a:r>
              <a:rPr lang="en-US" dirty="0">
                <a:sym typeface="Wingdings" pitchFamily="2" charset="2"/>
              </a:rPr>
              <a:t>Allows resource loaded planning</a:t>
            </a:r>
          </a:p>
          <a:p>
            <a:pPr lvl="1"/>
            <a:r>
              <a:rPr lang="en-US" dirty="0">
                <a:sym typeface="Wingdings" pitchFamily="2" charset="2"/>
              </a:rPr>
              <a:t>Logical as ISTs partially in shutdown and HWC</a:t>
            </a:r>
          </a:p>
          <a:p>
            <a:pPr lvl="1"/>
            <a:r>
              <a:rPr lang="en-US" dirty="0">
                <a:sym typeface="Wingdings" pitchFamily="2" charset="2"/>
              </a:rPr>
              <a:t>Responsibility: shutdown period planning  EN-ACE; HWC period planning  BE-OP</a:t>
            </a:r>
          </a:p>
          <a:p>
            <a:r>
              <a:rPr lang="en-US" b="1" dirty="0"/>
              <a:t>Planning</a:t>
            </a:r>
            <a:r>
              <a:rPr lang="en-US" dirty="0"/>
              <a:t> beam commissioning: Accelerator Schedule Management (ASM)</a:t>
            </a:r>
          </a:p>
          <a:p>
            <a:r>
              <a:rPr lang="en-US" b="1" dirty="0"/>
              <a:t>Tracking</a:t>
            </a:r>
            <a:r>
              <a:rPr lang="en-US" dirty="0"/>
              <a:t>: check list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8F370-0DAD-8545-8CA2-AD8AA213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44" y="3876628"/>
            <a:ext cx="3048874" cy="25766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49966-3B3B-C940-9080-C53C6C213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03" y="3858091"/>
            <a:ext cx="2894480" cy="25728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BD4D90-A6A8-CF4E-B55A-297FBB6E8E7A}"/>
              </a:ext>
            </a:extLst>
          </p:cNvPr>
          <p:cNvCxnSpPr/>
          <p:nvPr/>
        </p:nvCxnSpPr>
        <p:spPr>
          <a:xfrm flipV="1">
            <a:off x="3738283" y="5486400"/>
            <a:ext cx="1237129" cy="6397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899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5033-7798-2C4C-AEE7-C17E029C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FDD8A-8F79-3A4A-BC96-E237D99C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33" y="1048682"/>
            <a:ext cx="8291264" cy="4525963"/>
          </a:xfrm>
        </p:spPr>
        <p:txBody>
          <a:bodyPr/>
          <a:lstStyle/>
          <a:p>
            <a:r>
              <a:rPr lang="en-US" dirty="0"/>
              <a:t>Example 2017 check lists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97E1D-E1FC-4F4F-9F52-0141A641A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52" y="1892800"/>
            <a:ext cx="5970813" cy="43366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B2E965-6473-1040-AA0E-819E2162539C}"/>
              </a:ext>
            </a:extLst>
          </p:cNvPr>
          <p:cNvSpPr/>
          <p:nvPr/>
        </p:nvSpPr>
        <p:spPr>
          <a:xfrm>
            <a:off x="2028190" y="5503833"/>
            <a:ext cx="6643688" cy="928687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09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DD9A-7778-D145-B0A9-B11D3FE2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B71DD-A7EB-E344-B660-E1A02416A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2017 check lists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A3EB3-02E2-0443-AE10-1D0A3801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40" y="2365151"/>
            <a:ext cx="5984137" cy="39872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13900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5F64-33D4-234A-9FE6-0FE9A33FC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39F7-1BAA-6141-AA82-CCE5123CB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3CDAF-5361-5447-AAB0-FFD94386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" y="1569145"/>
            <a:ext cx="9144000" cy="22909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61C2F-90FA-684A-81B1-D646D5A1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58" y="1125322"/>
            <a:ext cx="5967628" cy="3536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0002CD-3067-B440-974D-E5BD53220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27" y="132522"/>
            <a:ext cx="6460840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B610C-9561-B145-A294-3C291B59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define what needs to be tested when?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6EE1-2F20-4947-9BF1-54AEF9A22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5130"/>
            <a:ext cx="8226854" cy="507862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HWC and beam commissioning</a:t>
            </a:r>
            <a:r>
              <a:rPr lang="en-US" dirty="0"/>
              <a:t>: BE-OP recommissioning coordinators and coordinators have experience from the past</a:t>
            </a:r>
          </a:p>
          <a:p>
            <a:pPr lvl="1"/>
            <a:r>
              <a:rPr lang="en-US" dirty="0"/>
              <a:t>Responsibility and safety well defined: machine is closed</a:t>
            </a:r>
          </a:p>
          <a:p>
            <a:pPr lvl="1"/>
            <a:r>
              <a:rPr lang="en-US" dirty="0"/>
              <a:t>Building on check lists of previous start-ups</a:t>
            </a:r>
          </a:p>
          <a:p>
            <a:pPr lvl="1"/>
            <a:r>
              <a:rPr lang="en-US" dirty="0"/>
              <a:t>LIU specificities and other special tests are being incorporated.</a:t>
            </a:r>
          </a:p>
          <a:p>
            <a:pPr lvl="1"/>
            <a:endParaRPr lang="en-US" dirty="0"/>
          </a:p>
          <a:p>
            <a:r>
              <a:rPr lang="en-US" b="1" dirty="0"/>
              <a:t>Individual System Test: </a:t>
            </a:r>
            <a:r>
              <a:rPr lang="en-US" dirty="0"/>
              <a:t>first time formalized</a:t>
            </a:r>
          </a:p>
          <a:p>
            <a:pPr lvl="1"/>
            <a:r>
              <a:rPr lang="en-US" dirty="0"/>
              <a:t>Workflow to establish list of ISTs with adequate detail and first planning was established and fine tuned</a:t>
            </a:r>
          </a:p>
          <a:p>
            <a:pPr lvl="2"/>
            <a:r>
              <a:rPr lang="en-US" dirty="0"/>
              <a:t>Beam and HW commissioning WG established list with equipment groups</a:t>
            </a:r>
          </a:p>
          <a:p>
            <a:pPr lvl="3"/>
            <a:r>
              <a:rPr lang="en-US" dirty="0"/>
              <a:t>Safety details included</a:t>
            </a:r>
          </a:p>
          <a:p>
            <a:pPr lvl="2"/>
            <a:r>
              <a:rPr lang="en-US" dirty="0"/>
              <a:t>Second iteration with equipment groups to </a:t>
            </a:r>
            <a:r>
              <a:rPr lang="en-US" b="1" dirty="0"/>
              <a:t>prepare planning </a:t>
            </a:r>
            <a:r>
              <a:rPr lang="en-US" dirty="0"/>
              <a:t>organized by facility coordinators</a:t>
            </a:r>
          </a:p>
          <a:p>
            <a:pPr lvl="2"/>
            <a:r>
              <a:rPr lang="en-US" b="1" u="sng" dirty="0"/>
              <a:t>Test procedures</a:t>
            </a:r>
            <a:r>
              <a:rPr lang="en-US" dirty="0"/>
              <a:t> are being written for safety critical ISTs during shutdown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6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192767" y="138488"/>
            <a:ext cx="2122920" cy="59545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LHC Run 2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64585" y="3903148"/>
            <a:ext cx="2103116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2015</a:t>
            </a:r>
          </a:p>
        </p:txBody>
      </p:sp>
      <p:grpSp>
        <p:nvGrpSpPr>
          <p:cNvPr id="28673" name="Group 28672"/>
          <p:cNvGrpSpPr/>
          <p:nvPr/>
        </p:nvGrpSpPr>
        <p:grpSpPr>
          <a:xfrm>
            <a:off x="83083" y="4195955"/>
            <a:ext cx="1294977" cy="1890765"/>
            <a:chOff x="1124008" y="4208481"/>
            <a:chExt cx="1294977" cy="1890765"/>
          </a:xfrm>
        </p:grpSpPr>
        <p:grpSp>
          <p:nvGrpSpPr>
            <p:cNvPr id="11" name="Group 10"/>
            <p:cNvGrpSpPr/>
            <p:nvPr/>
          </p:nvGrpSpPr>
          <p:grpSpPr>
            <a:xfrm>
              <a:off x="1124008" y="4208481"/>
              <a:ext cx="1067688" cy="1291851"/>
              <a:chOff x="752533" y="4572000"/>
              <a:chExt cx="1067688" cy="1291851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243340" y="4572000"/>
                <a:ext cx="0" cy="297976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52533" y="4909744"/>
                <a:ext cx="106768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+mj-lt"/>
                  </a:rPr>
                  <a:t>Easter,</a:t>
                </a:r>
              </a:p>
              <a:p>
                <a:r>
                  <a:rPr lang="en-US" sz="1400" dirty="0">
                    <a:latin typeface="+mj-lt"/>
                  </a:rPr>
                  <a:t>First beam circulating</a:t>
                </a:r>
                <a:br>
                  <a:rPr lang="en-US" sz="1400" dirty="0">
                    <a:latin typeface="+mj-lt"/>
                  </a:rPr>
                </a:br>
                <a:endParaRPr lang="en-US" sz="1400" dirty="0">
                  <a:latin typeface="+mj-lt"/>
                </a:endParaRPr>
              </a:p>
            </p:txBody>
          </p:sp>
        </p:grp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553" y="5257415"/>
              <a:ext cx="1261432" cy="84183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</p:pic>
      </p:grpSp>
      <p:grpSp>
        <p:nvGrpSpPr>
          <p:cNvPr id="28678" name="Group 28677"/>
          <p:cNvGrpSpPr/>
          <p:nvPr/>
        </p:nvGrpSpPr>
        <p:grpSpPr>
          <a:xfrm>
            <a:off x="607454" y="1801915"/>
            <a:ext cx="2016532" cy="2101233"/>
            <a:chOff x="581789" y="1797094"/>
            <a:chExt cx="2016532" cy="2101233"/>
          </a:xfrm>
        </p:grpSpPr>
        <p:grpSp>
          <p:nvGrpSpPr>
            <p:cNvPr id="7" name="Group 6"/>
            <p:cNvGrpSpPr/>
            <p:nvPr/>
          </p:nvGrpSpPr>
          <p:grpSpPr>
            <a:xfrm>
              <a:off x="581789" y="2831058"/>
              <a:ext cx="2016532" cy="1067269"/>
              <a:chOff x="703513" y="2797904"/>
              <a:chExt cx="2016532" cy="1464224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761390" y="3634484"/>
                <a:ext cx="0" cy="627644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03513" y="2797904"/>
                <a:ext cx="2016532" cy="717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+mj-lt"/>
                  </a:rPr>
                  <a:t>April 10</a:t>
                </a:r>
              </a:p>
              <a:p>
                <a:r>
                  <a:rPr lang="en-US" sz="1400" dirty="0">
                    <a:latin typeface="+mj-lt"/>
                  </a:rPr>
                  <a:t>   </a:t>
                </a:r>
                <a:r>
                  <a:rPr lang="en-US" sz="1400" dirty="0">
                    <a:solidFill>
                      <a:srgbClr val="D60093"/>
                    </a:solidFill>
                    <a:latin typeface="+mj-lt"/>
                  </a:rPr>
                  <a:t>First  beam at</a:t>
                </a:r>
              </a:p>
            </p:txBody>
          </p:sp>
        </p:grpSp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86" y="3390595"/>
              <a:ext cx="13906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23" y="1797094"/>
              <a:ext cx="1632099" cy="9180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</p:pic>
      </p:grpSp>
      <p:grpSp>
        <p:nvGrpSpPr>
          <p:cNvPr id="26" name="Group 25"/>
          <p:cNvGrpSpPr/>
          <p:nvPr/>
        </p:nvGrpSpPr>
        <p:grpSpPr>
          <a:xfrm>
            <a:off x="1186516" y="4205837"/>
            <a:ext cx="1863296" cy="1747401"/>
            <a:chOff x="1186516" y="4205837"/>
            <a:chExt cx="1863296" cy="1747401"/>
          </a:xfrm>
        </p:grpSpPr>
        <p:grpSp>
          <p:nvGrpSpPr>
            <p:cNvPr id="61" name="Group 60"/>
            <p:cNvGrpSpPr/>
            <p:nvPr/>
          </p:nvGrpSpPr>
          <p:grpSpPr>
            <a:xfrm>
              <a:off x="1186516" y="4205837"/>
              <a:ext cx="1742787" cy="788324"/>
              <a:chOff x="7828838" y="2347692"/>
              <a:chExt cx="1742787" cy="788324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7828838" y="2347692"/>
                <a:ext cx="1264" cy="440132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7881805" y="2397352"/>
                <a:ext cx="16898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+mj-lt"/>
                  </a:rPr>
                  <a:t>June 3,</a:t>
                </a:r>
              </a:p>
              <a:p>
                <a:r>
                  <a:rPr lang="en-US" sz="1400" dirty="0">
                    <a:latin typeface="+mj-lt"/>
                  </a:rPr>
                  <a:t>Start of physics operation for run 2</a:t>
                </a: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730" y="5012331"/>
              <a:ext cx="1470082" cy="94090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</p:pic>
      </p:grpSp>
      <p:sp>
        <p:nvSpPr>
          <p:cNvPr id="14" name="AutoShape 2" descr="https://home.web.cern.ch/sites/home.web.cern.ch/files/image/inline-images/coluanai/atla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4" descr="https://home.web.cern.ch/sites/home.web.cern.ch/files/image/inline-images/coluanai/atla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TextBox 51"/>
          <p:cNvSpPr txBox="1"/>
          <p:nvPr/>
        </p:nvSpPr>
        <p:spPr>
          <a:xfrm>
            <a:off x="2315687" y="3899038"/>
            <a:ext cx="21031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2016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94852" y="3903148"/>
            <a:ext cx="21031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2017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55837" y="3889860"/>
            <a:ext cx="21031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43630" y="4217828"/>
            <a:ext cx="2063970" cy="2013901"/>
            <a:chOff x="5149321" y="4015027"/>
            <a:chExt cx="2063970" cy="2013901"/>
          </a:xfrm>
        </p:grpSpPr>
        <p:grpSp>
          <p:nvGrpSpPr>
            <p:cNvPr id="29" name="Group 28"/>
            <p:cNvGrpSpPr/>
            <p:nvPr/>
          </p:nvGrpSpPr>
          <p:grpSpPr>
            <a:xfrm>
              <a:off x="5149321" y="4991993"/>
              <a:ext cx="1390914" cy="1036935"/>
              <a:chOff x="3833971" y="1400679"/>
              <a:chExt cx="3822542" cy="2628000"/>
            </a:xfrm>
          </p:grpSpPr>
          <p:pic>
            <p:nvPicPr>
              <p:cNvPr id="30" name="Content Placeholder 6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971" y="1400679"/>
                <a:ext cx="3822542" cy="2628000"/>
              </a:xfrm>
              <a:prstGeom prst="rect">
                <a:avLst/>
              </a:prstGeom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4486123" y="1723845"/>
                <a:ext cx="2592000" cy="1976284"/>
                <a:chOff x="4486123" y="1723845"/>
                <a:chExt cx="2592000" cy="197628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4486123" y="1792132"/>
                  <a:ext cx="2592000" cy="1907997"/>
                </a:xfrm>
                <a:prstGeom prst="ellipse">
                  <a:avLst/>
                </a:prstGeom>
                <a:solidFill>
                  <a:srgbClr val="FDEADA"/>
                </a:solidFill>
                <a:ln w="9525" cap="flat" cmpd="sng" algn="ctr">
                  <a:noFill/>
                  <a:prstDash val="solid"/>
                </a:ln>
                <a:effectLst>
                  <a:glow rad="101600">
                    <a:srgbClr val="F79646">
                      <a:lumMod val="40000"/>
                      <a:lumOff val="60000"/>
                      <a:alpha val="40000"/>
                    </a:srgbClr>
                  </a:glo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653784" y="2508189"/>
                  <a:ext cx="2377251" cy="369332"/>
                </a:xfrm>
                <a:prstGeom prst="rect">
                  <a:avLst/>
                </a:prstGeom>
                <a:solidFill>
                  <a:srgbClr val="FDEAD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5036519" y="2056286"/>
                  <a:ext cx="1438306" cy="923329"/>
                </a:xfrm>
                <a:prstGeom prst="rect">
                  <a:avLst/>
                </a:prstGeom>
                <a:solidFill>
                  <a:srgbClr val="FDEAD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5" name="Explosion 1 34"/>
                <p:cNvSpPr/>
                <p:nvPr/>
              </p:nvSpPr>
              <p:spPr>
                <a:xfrm>
                  <a:off x="4858206" y="1723845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Explosion 1 35"/>
                <p:cNvSpPr/>
                <p:nvPr/>
              </p:nvSpPr>
              <p:spPr>
                <a:xfrm>
                  <a:off x="5192021" y="1723845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Explosion 1 36"/>
                <p:cNvSpPr/>
                <p:nvPr/>
              </p:nvSpPr>
              <p:spPr>
                <a:xfrm>
                  <a:off x="5381601" y="1843292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Explosion 1 37"/>
                <p:cNvSpPr/>
                <p:nvPr/>
              </p:nvSpPr>
              <p:spPr>
                <a:xfrm>
                  <a:off x="5584726" y="1723845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Explosion 1 38"/>
                <p:cNvSpPr/>
                <p:nvPr/>
              </p:nvSpPr>
              <p:spPr>
                <a:xfrm>
                  <a:off x="5951443" y="1734314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Explosion 1 39"/>
                <p:cNvSpPr/>
                <p:nvPr/>
              </p:nvSpPr>
              <p:spPr>
                <a:xfrm>
                  <a:off x="6142647" y="1864616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xplosion 1 40"/>
                <p:cNvSpPr/>
                <p:nvPr/>
              </p:nvSpPr>
              <p:spPr>
                <a:xfrm>
                  <a:off x="6324062" y="1755638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xplosion 1 42"/>
                <p:cNvSpPr/>
                <p:nvPr/>
              </p:nvSpPr>
              <p:spPr>
                <a:xfrm>
                  <a:off x="4676790" y="1913043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5701613" y="2637330"/>
                  <a:ext cx="180000" cy="180000"/>
                </a:xfrm>
                <a:prstGeom prst="ellipse">
                  <a:avLst/>
                </a:prstGeom>
                <a:solidFill>
                  <a:srgbClr val="C0504D">
                    <a:lumMod val="7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5609571" y="2429906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514227" y="2791973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897942" y="2557299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804512" y="2384151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5459952" y="2543067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5708747" y="2838642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5897942" y="2791973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5383880" y="268297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5976307" y="2449578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633494" y="2710114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6100739" y="2828767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5752167" y="246438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568364" y="2603815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891352" y="3040094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5577006" y="281879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5952217" y="2903218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6100739" y="2637815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886759" y="259297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5919324" y="2642454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5764234" y="261067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5544441" y="240164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708747" y="298855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454053" y="294474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5457267" y="4147919"/>
              <a:ext cx="17560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+mj-lt"/>
                </a:rPr>
                <a:t>June,</a:t>
              </a:r>
            </a:p>
            <a:p>
              <a:r>
                <a:rPr lang="en-GB" sz="1400" dirty="0">
                  <a:solidFill>
                    <a:srgbClr val="002060"/>
                  </a:solidFill>
                  <a:latin typeface="+mj-lt"/>
                </a:rPr>
                <a:t>First signs of 16L2 beam loss events</a:t>
              </a:r>
            </a:p>
            <a:p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Intensity limitation 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5407562" y="4015027"/>
              <a:ext cx="1264" cy="44013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921064" y="1062246"/>
            <a:ext cx="2147777" cy="2829501"/>
            <a:chOff x="6042379" y="1088907"/>
            <a:chExt cx="2147777" cy="282950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8"/>
            <a:srcRect t="8182"/>
            <a:stretch/>
          </p:blipFill>
          <p:spPr>
            <a:xfrm>
              <a:off x="6172192" y="2147452"/>
              <a:ext cx="2017964" cy="1115620"/>
            </a:xfrm>
            <a:prstGeom prst="rect">
              <a:avLst/>
            </a:prstGeom>
            <a:ln>
              <a:noFill/>
            </a:ln>
            <a:effectLst>
              <a:outerShdw blurRad="203200" dist="2159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TextBox 59"/>
            <p:cNvSpPr txBox="1"/>
            <p:nvPr/>
          </p:nvSpPr>
          <p:spPr>
            <a:xfrm>
              <a:off x="6114590" y="1088907"/>
              <a:ext cx="18509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+mj-lt"/>
                </a:rPr>
                <a:t>April 25,</a:t>
              </a:r>
            </a:p>
            <a:p>
              <a:r>
                <a:rPr lang="en-GB" sz="1400" dirty="0">
                  <a:solidFill>
                    <a:srgbClr val="002060"/>
                  </a:solidFill>
                  <a:latin typeface="+mj-lt"/>
                </a:rPr>
                <a:t>SPS beam dump vacuum leak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,</a:t>
              </a:r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 limited bunch train length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042379" y="2872424"/>
              <a:ext cx="0" cy="1045984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433161" y="4191582"/>
            <a:ext cx="1749197" cy="1052139"/>
            <a:chOff x="3433161" y="4191582"/>
            <a:chExt cx="1749197" cy="1052139"/>
          </a:xfrm>
        </p:grpSpPr>
        <p:grpSp>
          <p:nvGrpSpPr>
            <p:cNvPr id="16" name="Group 15"/>
            <p:cNvGrpSpPr/>
            <p:nvPr/>
          </p:nvGrpSpPr>
          <p:grpSpPr>
            <a:xfrm>
              <a:off x="3442029" y="4191582"/>
              <a:ext cx="1646810" cy="666034"/>
              <a:chOff x="3442029" y="4191582"/>
              <a:chExt cx="1646810" cy="666034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H="1" flipV="1">
                <a:off x="3442029" y="4191582"/>
                <a:ext cx="1" cy="516359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3499942" y="4334396"/>
                <a:ext cx="15888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+mj-lt"/>
                  </a:rPr>
                  <a:t>July,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  <a:latin typeface="+mj-lt"/>
                  </a:rPr>
                  <a:t>Design luminosity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433161" y="4782056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008E40"/>
                  </a:solidFill>
                  <a:latin typeface="Brush Script MT" panose="03060802040406070304" pitchFamily="66" charset="0"/>
                </a:rPr>
                <a:t>L </a:t>
              </a:r>
              <a:r>
                <a:rPr lang="en-GB" b="1" dirty="0">
                  <a:solidFill>
                    <a:srgbClr val="008E40"/>
                  </a:solidFill>
                  <a:latin typeface="+mj-lt"/>
                </a:rPr>
                <a:t>&gt;10</a:t>
              </a:r>
              <a:r>
                <a:rPr lang="en-GB" b="1" baseline="30000" dirty="0">
                  <a:solidFill>
                    <a:srgbClr val="008E40"/>
                  </a:solidFill>
                  <a:latin typeface="+mj-lt"/>
                </a:rPr>
                <a:t>34</a:t>
              </a:r>
              <a:r>
                <a:rPr lang="en-GB" b="1" dirty="0">
                  <a:solidFill>
                    <a:srgbClr val="008E40"/>
                  </a:solidFill>
                  <a:latin typeface="+mj-lt"/>
                </a:rPr>
                <a:t>cm</a:t>
              </a:r>
              <a:r>
                <a:rPr lang="en-GB" b="1" baseline="30000" dirty="0">
                  <a:solidFill>
                    <a:srgbClr val="008E40"/>
                  </a:solidFill>
                  <a:latin typeface="+mj-lt"/>
                </a:rPr>
                <a:t>-2</a:t>
              </a:r>
              <a:r>
                <a:rPr lang="en-GB" b="1" dirty="0">
                  <a:solidFill>
                    <a:srgbClr val="008E40"/>
                  </a:solidFill>
                  <a:latin typeface="+mj-lt"/>
                </a:rPr>
                <a:t>s</a:t>
              </a:r>
              <a:r>
                <a:rPr lang="en-GB" b="1" baseline="30000" dirty="0">
                  <a:solidFill>
                    <a:srgbClr val="008E40"/>
                  </a:solidFill>
                  <a:latin typeface="+mj-lt"/>
                </a:rPr>
                <a:t>-1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51412" y="2161635"/>
            <a:ext cx="1904068" cy="1728225"/>
            <a:chOff x="6951412" y="2238689"/>
            <a:chExt cx="1904068" cy="1728225"/>
          </a:xfrm>
        </p:grpSpPr>
        <p:grpSp>
          <p:nvGrpSpPr>
            <p:cNvPr id="88" name="Group 87"/>
            <p:cNvGrpSpPr/>
            <p:nvPr/>
          </p:nvGrpSpPr>
          <p:grpSpPr>
            <a:xfrm>
              <a:off x="7464566" y="2238689"/>
              <a:ext cx="1390914" cy="1036935"/>
              <a:chOff x="3833971" y="1458146"/>
              <a:chExt cx="3822542" cy="2628000"/>
            </a:xfrm>
          </p:grpSpPr>
          <p:pic>
            <p:nvPicPr>
              <p:cNvPr id="91" name="Content Placeholder 6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971" y="1458146"/>
                <a:ext cx="3822542" cy="2628000"/>
              </a:xfrm>
              <a:prstGeom prst="rect">
                <a:avLst/>
              </a:prstGeom>
            </p:spPr>
          </p:pic>
          <p:grpSp>
            <p:nvGrpSpPr>
              <p:cNvPr id="92" name="Group 91"/>
              <p:cNvGrpSpPr/>
              <p:nvPr/>
            </p:nvGrpSpPr>
            <p:grpSpPr>
              <a:xfrm>
                <a:off x="4486123" y="1723845"/>
                <a:ext cx="2592000" cy="2031631"/>
                <a:chOff x="4486123" y="1723845"/>
                <a:chExt cx="2592000" cy="2031631"/>
              </a:xfrm>
            </p:grpSpPr>
            <p:sp>
              <p:nvSpPr>
                <p:cNvPr id="93" name="Oval 92"/>
                <p:cNvSpPr/>
                <p:nvPr/>
              </p:nvSpPr>
              <p:spPr>
                <a:xfrm>
                  <a:off x="4486123" y="1847480"/>
                  <a:ext cx="2592000" cy="1907996"/>
                </a:xfrm>
                <a:prstGeom prst="ellipse">
                  <a:avLst/>
                </a:prstGeom>
                <a:solidFill>
                  <a:srgbClr val="FDEADA"/>
                </a:solidFill>
                <a:ln w="9525" cap="flat" cmpd="sng" algn="ctr">
                  <a:noFill/>
                  <a:prstDash val="solid"/>
                </a:ln>
                <a:effectLst>
                  <a:glow rad="101600">
                    <a:srgbClr val="F79646">
                      <a:lumMod val="40000"/>
                      <a:lumOff val="60000"/>
                      <a:alpha val="40000"/>
                    </a:srgbClr>
                  </a:glo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4653784" y="2520116"/>
                  <a:ext cx="2377250" cy="369332"/>
                </a:xfrm>
                <a:prstGeom prst="rect">
                  <a:avLst/>
                </a:prstGeom>
                <a:solidFill>
                  <a:srgbClr val="FDEAD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 rot="16200000">
                  <a:off x="5036518" y="2068212"/>
                  <a:ext cx="1438306" cy="923330"/>
                </a:xfrm>
                <a:prstGeom prst="rect">
                  <a:avLst/>
                </a:prstGeom>
                <a:solidFill>
                  <a:srgbClr val="FDEAD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96" name="Explosion 1 95"/>
                <p:cNvSpPr/>
                <p:nvPr/>
              </p:nvSpPr>
              <p:spPr>
                <a:xfrm>
                  <a:off x="4858206" y="1723845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Explosion 1 96"/>
                <p:cNvSpPr/>
                <p:nvPr/>
              </p:nvSpPr>
              <p:spPr>
                <a:xfrm>
                  <a:off x="5192021" y="1723845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Explosion 1 97"/>
                <p:cNvSpPr/>
                <p:nvPr/>
              </p:nvSpPr>
              <p:spPr>
                <a:xfrm>
                  <a:off x="5381601" y="1843292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Explosion 1 98"/>
                <p:cNvSpPr/>
                <p:nvPr/>
              </p:nvSpPr>
              <p:spPr>
                <a:xfrm>
                  <a:off x="5584726" y="1723845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Explosion 1 99"/>
                <p:cNvSpPr/>
                <p:nvPr/>
              </p:nvSpPr>
              <p:spPr>
                <a:xfrm>
                  <a:off x="5951443" y="1734314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Explosion 1 100"/>
                <p:cNvSpPr/>
                <p:nvPr/>
              </p:nvSpPr>
              <p:spPr>
                <a:xfrm>
                  <a:off x="6142647" y="1864616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Explosion 1 101"/>
                <p:cNvSpPr/>
                <p:nvPr/>
              </p:nvSpPr>
              <p:spPr>
                <a:xfrm>
                  <a:off x="6324062" y="1755638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Explosion 1 102"/>
                <p:cNvSpPr/>
                <p:nvPr/>
              </p:nvSpPr>
              <p:spPr>
                <a:xfrm>
                  <a:off x="4676790" y="1913043"/>
                  <a:ext cx="362831" cy="314811"/>
                </a:xfrm>
                <a:prstGeom prst="irregularSeal1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5701613" y="2637330"/>
                  <a:ext cx="180000" cy="180000"/>
                </a:xfrm>
                <a:prstGeom prst="ellipse">
                  <a:avLst/>
                </a:prstGeom>
                <a:solidFill>
                  <a:srgbClr val="C0504D">
                    <a:lumMod val="7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5609571" y="2429906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5514227" y="2791973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5897942" y="2557299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5804512" y="2384151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5459952" y="2543067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5708747" y="2838642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5897942" y="2791973"/>
                  <a:ext cx="151970" cy="147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9646"/>
                    </a:gs>
                    <a:gs pos="100000">
                      <a:srgbClr val="F79646">
                        <a:lumMod val="20000"/>
                        <a:lumOff val="80000"/>
                      </a:srgbClr>
                    </a:gs>
                  </a:gsLst>
                  <a:lin ang="0" scaled="1"/>
                  <a:tileRect/>
                </a:gradFill>
                <a:ln w="9525" cap="flat" cmpd="sng" algn="ctr">
                  <a:solidFill>
                    <a:srgbClr val="C0504D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5383880" y="268297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5976307" y="2449578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5633494" y="2710114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100739" y="2828767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5752167" y="246438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5568364" y="2603815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891352" y="3040094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577006" y="281879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952217" y="2903218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100739" y="2637815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5886759" y="259297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5919324" y="2642454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5764234" y="261067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5544441" y="240164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5708747" y="2988556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5454053" y="2944740"/>
                  <a:ext cx="65130" cy="54277"/>
                </a:xfrm>
                <a:prstGeom prst="ellipse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9525" cap="flat" cmpd="sng" algn="ctr">
                  <a:solidFill>
                    <a:srgbClr val="4BACC6">
                      <a:lumMod val="7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9" name="TextBox 88"/>
            <p:cNvSpPr txBox="1"/>
            <p:nvPr/>
          </p:nvSpPr>
          <p:spPr>
            <a:xfrm>
              <a:off x="6996312" y="2929286"/>
              <a:ext cx="17626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+mj-lt"/>
                </a:rPr>
                <a:t>April,</a:t>
              </a:r>
            </a:p>
            <a:p>
              <a:r>
                <a:rPr lang="en-GB" sz="1400" dirty="0">
                  <a:solidFill>
                    <a:srgbClr val="002060"/>
                  </a:solidFill>
                  <a:latin typeface="+mj-lt"/>
                </a:rPr>
                <a:t>16L2 beam loss events are back !</a:t>
              </a:r>
            </a:p>
            <a:p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Intensity limitation 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 flipV="1">
              <a:off x="6951412" y="3061668"/>
              <a:ext cx="2732" cy="90524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58510" y="1784426"/>
            <a:ext cx="2198038" cy="2121763"/>
            <a:chOff x="5658510" y="1784426"/>
            <a:chExt cx="2198038" cy="2121763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68701" y="2244165"/>
              <a:ext cx="1241491" cy="1662024"/>
              <a:chOff x="3159037" y="5179049"/>
              <a:chExt cx="1241491" cy="1662024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>
                <a:off x="3476066" y="5942859"/>
                <a:ext cx="38" cy="898214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/>
              <p:cNvSpPr txBox="1"/>
              <p:nvPr/>
            </p:nvSpPr>
            <p:spPr>
              <a:xfrm>
                <a:off x="3159037" y="5179049"/>
                <a:ext cx="124149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+mj-lt"/>
                  </a:rPr>
                  <a:t>October,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  <a:latin typeface="+mj-lt"/>
                  </a:rPr>
                  <a:t>2 x design luminosity</a:t>
                </a:r>
              </a:p>
            </p:txBody>
          </p:sp>
        </p:grpSp>
        <p:sp>
          <p:nvSpPr>
            <p:cNvPr id="131" name="TextBox 130"/>
            <p:cNvSpPr txBox="1"/>
            <p:nvPr/>
          </p:nvSpPr>
          <p:spPr>
            <a:xfrm>
              <a:off x="5658510" y="1784426"/>
              <a:ext cx="2198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GB" sz="2400" b="1" dirty="0">
                  <a:solidFill>
                    <a:srgbClr val="008E40"/>
                  </a:solidFill>
                  <a:latin typeface="Brush Script MT" panose="03060802040406070304" pitchFamily="66" charset="0"/>
                </a:rPr>
                <a:t>L </a:t>
              </a:r>
              <a:r>
                <a:rPr lang="en-GB" b="1" dirty="0">
                  <a:solidFill>
                    <a:srgbClr val="008E40"/>
                  </a:solidFill>
                  <a:latin typeface="+mj-lt"/>
                </a:rPr>
                <a:t>&gt; 2 x </a:t>
              </a:r>
              <a:r>
                <a:rPr lang="en-GB" b="1" dirty="0">
                  <a:solidFill>
                    <a:srgbClr val="008E40"/>
                  </a:solidFill>
                  <a:latin typeface="Arial"/>
                </a:rPr>
                <a:t>10</a:t>
              </a:r>
              <a:r>
                <a:rPr lang="en-GB" b="1" baseline="30000" dirty="0">
                  <a:solidFill>
                    <a:srgbClr val="008E40"/>
                  </a:solidFill>
                  <a:latin typeface="Arial"/>
                </a:rPr>
                <a:t>34</a:t>
              </a:r>
              <a:r>
                <a:rPr lang="en-GB" b="1" dirty="0">
                  <a:solidFill>
                    <a:srgbClr val="008E40"/>
                  </a:solidFill>
                  <a:latin typeface="Arial"/>
                </a:rPr>
                <a:t>cm</a:t>
              </a:r>
              <a:r>
                <a:rPr lang="en-GB" b="1" baseline="30000" dirty="0">
                  <a:solidFill>
                    <a:srgbClr val="008E40"/>
                  </a:solidFill>
                  <a:latin typeface="Arial"/>
                </a:rPr>
                <a:t>-2</a:t>
              </a:r>
              <a:r>
                <a:rPr lang="en-GB" b="1" dirty="0">
                  <a:solidFill>
                    <a:srgbClr val="008E40"/>
                  </a:solidFill>
                  <a:latin typeface="Arial"/>
                </a:rPr>
                <a:t>s</a:t>
              </a:r>
              <a:r>
                <a:rPr lang="en-GB" b="1" baseline="30000" dirty="0">
                  <a:solidFill>
                    <a:srgbClr val="008E40"/>
                  </a:solidFill>
                  <a:latin typeface="Arial"/>
                </a:rPr>
                <a:t>-1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96266" y="4197100"/>
            <a:ext cx="1770175" cy="1418738"/>
            <a:chOff x="7296266" y="4197100"/>
            <a:chExt cx="1770175" cy="1418738"/>
          </a:xfrm>
        </p:grpSpPr>
        <p:sp>
          <p:nvSpPr>
            <p:cNvPr id="134" name="TextBox 133"/>
            <p:cNvSpPr txBox="1"/>
            <p:nvPr/>
          </p:nvSpPr>
          <p:spPr>
            <a:xfrm>
              <a:off x="7345971" y="4384870"/>
              <a:ext cx="1720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+mj-lt"/>
                </a:rPr>
                <a:t>July,</a:t>
              </a:r>
            </a:p>
            <a:p>
              <a:r>
                <a:rPr lang="en-GB" sz="1400" dirty="0">
                  <a:solidFill>
                    <a:srgbClr val="002060"/>
                  </a:solidFill>
                  <a:latin typeface="+mj-lt"/>
                </a:rPr>
                <a:t>150 fb</a:t>
              </a:r>
              <a:r>
                <a:rPr lang="en-GB" sz="1400" baseline="30000" dirty="0">
                  <a:solidFill>
                    <a:srgbClr val="002060"/>
                  </a:solidFill>
                  <a:latin typeface="+mj-lt"/>
                </a:rPr>
                <a:t>-1</a:t>
              </a:r>
              <a:r>
                <a:rPr lang="en-GB" sz="1400" dirty="0">
                  <a:solidFill>
                    <a:srgbClr val="002060"/>
                  </a:solidFill>
                  <a:latin typeface="+mj-lt"/>
                </a:rPr>
                <a:t> !</a:t>
              </a:r>
            </a:p>
          </p:txBody>
        </p:sp>
        <p:cxnSp>
          <p:nvCxnSpPr>
            <p:cNvPr id="135" name="Straight Connector 134"/>
            <p:cNvCxnSpPr/>
            <p:nvPr/>
          </p:nvCxnSpPr>
          <p:spPr>
            <a:xfrm>
              <a:off x="7296266" y="4197100"/>
              <a:ext cx="1264" cy="44013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040" y="4338910"/>
              <a:ext cx="718272" cy="1276928"/>
            </a:xfrm>
            <a:prstGeom prst="rect">
              <a:avLst/>
            </a:prstGeom>
          </p:spPr>
        </p:pic>
      </p:grpSp>
      <p:sp>
        <p:nvSpPr>
          <p:cNvPr id="132" name="TextBox 4"/>
          <p:cNvSpPr txBox="1">
            <a:spLocks noChangeArrowheads="1"/>
          </p:cNvSpPr>
          <p:nvPr/>
        </p:nvSpPr>
        <p:spPr bwMode="auto">
          <a:xfrm>
            <a:off x="2780887" y="199607"/>
            <a:ext cx="54869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After a recovery year in 2015, the LHC moved into production in 2016, </a:t>
            </a:r>
            <a:r>
              <a:rPr lang="en-US" sz="1600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pushing the performance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step by step from one year to the next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despite intensity limitations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447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BFB8-5287-8948-A779-AB3F059A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during shutdown?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42E6-54FF-C84B-B485-F373DB34A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Individual System Tests and Co-activity</a:t>
            </a:r>
          </a:p>
          <a:p>
            <a:r>
              <a:rPr lang="en-US" dirty="0"/>
              <a:t>Baseline strategy: all safety critical IST during HWC period.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BUT…</a:t>
            </a:r>
          </a:p>
          <a:p>
            <a:r>
              <a:rPr lang="en-US" dirty="0"/>
              <a:t>cross-machine interdependence</a:t>
            </a:r>
          </a:p>
          <a:p>
            <a:pPr lvl="1"/>
            <a:r>
              <a:rPr lang="en-US" dirty="0"/>
              <a:t>Switch yard that needs to be closed very early </a:t>
            </a:r>
            <a:r>
              <a:rPr lang="en-US" dirty="0">
                <a:sym typeface="Wingdings" pitchFamily="2" charset="2"/>
              </a:rPr>
              <a:t> LINAC4 LBE run</a:t>
            </a:r>
          </a:p>
          <a:p>
            <a:pPr lvl="2"/>
            <a:r>
              <a:rPr lang="en-US" dirty="0">
                <a:sym typeface="Wingdings" pitchFamily="2" charset="2"/>
              </a:rPr>
              <a:t>HWC with POPS testing does not (might not) allow co-activity: magnet patrol  issue for kicker, septa testing.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big machines, big numbers, limited number of available teams</a:t>
            </a:r>
          </a:p>
          <a:p>
            <a:pPr lvl="1"/>
            <a:r>
              <a:rPr lang="en-US" dirty="0">
                <a:sym typeface="Wingdings" pitchFamily="2" charset="2"/>
              </a:rPr>
              <a:t>E.g. COD converter renovation in the SPS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new equipment:</a:t>
            </a:r>
          </a:p>
          <a:p>
            <a:pPr lvl="1"/>
            <a:r>
              <a:rPr lang="en-US" dirty="0">
                <a:sym typeface="Wingdings" pitchFamily="2" charset="2"/>
              </a:rPr>
              <a:t>LIU system extended testing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38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AA21-07A5-EA4E-9CE7-7FEF05B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Testing during shutdown?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2749A-2573-F84C-9D39-EFBE5076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792481"/>
            <a:ext cx="8527312" cy="4873175"/>
          </a:xfrm>
        </p:spPr>
        <p:txBody>
          <a:bodyPr/>
          <a:lstStyle/>
          <a:p>
            <a:r>
              <a:rPr lang="en-US" sz="2000" b="1" dirty="0"/>
              <a:t>Individual System Tests and Co-activity</a:t>
            </a:r>
            <a:endParaRPr lang="en-US" sz="2000" dirty="0"/>
          </a:p>
          <a:p>
            <a:pPr lvl="1"/>
            <a:r>
              <a:rPr lang="en-US" sz="1800" dirty="0"/>
              <a:t>Safety critical ISTs during shutdown period need mitigation measures.</a:t>
            </a:r>
          </a:p>
          <a:p>
            <a:pPr lvl="1"/>
            <a:r>
              <a:rPr lang="en-US" sz="1800" dirty="0"/>
              <a:t>Systems typically concerned: kickers, septa, other magnets, RF, cryogenics</a:t>
            </a:r>
          </a:p>
          <a:p>
            <a:pPr lvl="1"/>
            <a:r>
              <a:rPr lang="en-US" sz="1800" dirty="0"/>
              <a:t>What work is possible in vicinity of IST? </a:t>
            </a:r>
            <a:r>
              <a:rPr lang="en-US" sz="1800" dirty="0">
                <a:sym typeface="Wingdings" pitchFamily="2" charset="2"/>
              </a:rPr>
              <a:t> input to establish planning.</a:t>
            </a:r>
          </a:p>
          <a:p>
            <a:pPr lvl="1"/>
            <a:r>
              <a:rPr lang="en-US" sz="1800" b="1" dirty="0"/>
              <a:t>Test procedure with details on hazard created and mitigation being prepared.</a:t>
            </a:r>
            <a:endParaRPr lang="en-US" sz="18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5BB18-33EE-2A4B-9C17-51C3AB5BA4F0}"/>
              </a:ext>
            </a:extLst>
          </p:cNvPr>
          <p:cNvSpPr txBox="1"/>
          <p:nvPr/>
        </p:nvSpPr>
        <p:spPr>
          <a:xfrm>
            <a:off x="4341278" y="5740396"/>
            <a:ext cx="384409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400" i="1" dirty="0" err="1">
                <a:latin typeface="+mn-lt"/>
              </a:rPr>
              <a:t>Funken</a:t>
            </a:r>
            <a:r>
              <a:rPr lang="en-US" sz="1400" i="1" dirty="0">
                <a:latin typeface="+mn-lt"/>
              </a:rPr>
              <a:t> (LIU Project Safety Officer ), </a:t>
            </a:r>
          </a:p>
          <a:p>
            <a:pPr marL="342900" indent="-342900">
              <a:buAutoNum type="alphaUcPeriod"/>
            </a:pPr>
            <a:r>
              <a:rPr lang="en-US" sz="1400" i="1" dirty="0">
                <a:latin typeface="+mn-lt"/>
              </a:rPr>
              <a:t>A.-P. </a:t>
            </a:r>
            <a:r>
              <a:rPr lang="en-US" sz="1400" i="1" dirty="0" err="1">
                <a:latin typeface="+mn-lt"/>
              </a:rPr>
              <a:t>Bernardes</a:t>
            </a:r>
            <a:r>
              <a:rPr lang="en-US" sz="1400" i="1" dirty="0">
                <a:latin typeface="+mn-lt"/>
              </a:rPr>
              <a:t> (Safety Support</a:t>
            </a:r>
            <a:r>
              <a:rPr lang="en-US" sz="1400" i="1" dirty="0"/>
              <a:t> Officer)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9130D-2CDD-5544-847C-D1AD4D0089F6}"/>
              </a:ext>
            </a:extLst>
          </p:cNvPr>
          <p:cNvSpPr txBox="1"/>
          <p:nvPr/>
        </p:nvSpPr>
        <p:spPr>
          <a:xfrm>
            <a:off x="5301205" y="3426519"/>
            <a:ext cx="3298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List of ISTs that need test procedure established by commissioning WG.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B9B309-7796-6E48-B13C-29E009F4A110}"/>
              </a:ext>
            </a:extLst>
          </p:cNvPr>
          <p:cNvSpPr/>
          <p:nvPr/>
        </p:nvSpPr>
        <p:spPr>
          <a:xfrm>
            <a:off x="4237396" y="5210217"/>
            <a:ext cx="4440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u="sng" dirty="0">
                <a:solidFill>
                  <a:srgbClr val="0645AD"/>
                </a:solidFill>
                <a:latin typeface="Calibri" panose="020F0502020204030204" pitchFamily="34" charset="0"/>
                <a:hlinkClick r:id="rId2"/>
              </a:rPr>
              <a:t>https://edms.cern.ch/document/2248909/1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C6B555-0EA2-364E-9E62-7402C0AE9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55" y="3659430"/>
            <a:ext cx="2081048" cy="29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5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99C41-64AC-A644-AC7C-3229CF13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 switch yard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3466A-42D1-1243-A7C6-63F0F5B7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94" y="989932"/>
            <a:ext cx="7446818" cy="49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54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8547-6BA4-B34A-9C0E-A19FAB31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B525A-028F-C34E-BC38-2AE4E56CE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9932"/>
            <a:ext cx="8226854" cy="4667421"/>
          </a:xfrm>
        </p:spPr>
        <p:txBody>
          <a:bodyPr/>
          <a:lstStyle/>
          <a:p>
            <a:r>
              <a:rPr lang="en-US" sz="2000" dirty="0"/>
              <a:t>LINAC4: standard (i.e. post YETS-type) re-commissioning</a:t>
            </a:r>
          </a:p>
          <a:p>
            <a:r>
              <a:rPr lang="en-US" sz="2000" dirty="0"/>
              <a:t>LINAC3 test run with beam: commissioning of TL BPMs, LINAC3 LLRF, source tests</a:t>
            </a:r>
          </a:p>
          <a:p>
            <a:r>
              <a:rPr lang="en-US" sz="2000" dirty="0"/>
              <a:t>PSB: testing from March, beam September</a:t>
            </a:r>
          </a:p>
          <a:p>
            <a:r>
              <a:rPr lang="en-US" sz="2000" dirty="0"/>
              <a:t>PS: testing from April, beam November</a:t>
            </a:r>
          </a:p>
          <a:p>
            <a:r>
              <a:rPr lang="en-US" sz="2000" dirty="0"/>
              <a:t>SPS: testing from February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EC3E6-2E85-D644-8A2F-CB125B015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72" t="29335" r="13421" b="30321"/>
          <a:stretch/>
        </p:blipFill>
        <p:spPr>
          <a:xfrm>
            <a:off x="2521526" y="3212656"/>
            <a:ext cx="3918582" cy="29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8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FE16-F0E4-3F49-A00C-BC80EFC1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LINAC4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60ECC-45A8-054C-9C68-07BDEF2F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989932"/>
            <a:ext cx="8527312" cy="5511468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dirty="0"/>
              <a:t>From the current master schedule: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r>
              <a:rPr lang="en-US" dirty="0">
                <a:sym typeface="Wingdings" pitchFamily="2" charset="2"/>
              </a:rPr>
              <a:t>LINAC4 in 2020: </a:t>
            </a:r>
            <a:r>
              <a:rPr lang="en-US" sz="1800" dirty="0">
                <a:sym typeface="Wingdings" pitchFamily="2" charset="2"/>
              </a:rPr>
              <a:t>different commissioning state compared to rest of complex</a:t>
            </a:r>
          </a:p>
          <a:p>
            <a:r>
              <a:rPr lang="en-US" dirty="0">
                <a:sym typeface="Wingdings" pitchFamily="2" charset="2"/>
              </a:rPr>
              <a:t>Test of “typical post-YETS” start-up. Re-use planning and check lists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Switch yard  closed from week 20. Beam week 23</a:t>
            </a:r>
            <a:endParaRPr lang="en-US" dirty="0"/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F3E91-CE16-B94F-8BE9-141F777E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495" y="1409648"/>
            <a:ext cx="4048896" cy="327515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B8F84A-C2CC-184C-935C-D64FC4DAF23A}"/>
              </a:ext>
            </a:extLst>
          </p:cNvPr>
          <p:cNvSpPr/>
          <p:nvPr/>
        </p:nvSpPr>
        <p:spPr>
          <a:xfrm>
            <a:off x="2419495" y="3892062"/>
            <a:ext cx="4048896" cy="8272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80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9A42A-E3B7-C644-9C70-5C0145A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LINAC4 2020 – 2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1892-86D3-B649-BA7E-12602F229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Phase 1: to LINAC4 dump </a:t>
            </a:r>
            <a:r>
              <a:rPr lang="en-US" sz="2000" dirty="0">
                <a:sym typeface="Wingdings" pitchFamily="2" charset="2"/>
              </a:rPr>
              <a:t> commissioning 2.5 weeks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36576" indent="0">
              <a:buNone/>
            </a:pPr>
            <a:endParaRPr lang="en-US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Phase 2: to LBE dump: 12 weeks</a:t>
            </a:r>
          </a:p>
          <a:p>
            <a:pPr lvl="1"/>
            <a:r>
              <a:rPr lang="en-US" dirty="0">
                <a:sym typeface="Wingdings" pitchFamily="2" charset="2"/>
              </a:rPr>
              <a:t>Running in; concentrated MDs for beam quality, automation, reproducibility. Detailed plan available at </a:t>
            </a:r>
            <a:r>
              <a:rPr lang="en-US" dirty="0">
                <a:sym typeface="Wingdings" pitchFamily="2" charset="2"/>
                <a:hlinkClick r:id="rId2"/>
              </a:rPr>
              <a:t>link</a:t>
            </a:r>
            <a:endParaRPr lang="en-US" b="1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Stripper foil test</a:t>
            </a:r>
          </a:p>
          <a:p>
            <a:pPr lvl="1"/>
            <a:r>
              <a:rPr lang="en-US" dirty="0">
                <a:sym typeface="Wingdings" pitchFamily="2" charset="2"/>
              </a:rPr>
              <a:t>Final beam preparation for injection into PSB</a:t>
            </a:r>
          </a:p>
          <a:p>
            <a:pPr lvl="1"/>
            <a:r>
              <a:rPr lang="en-US" dirty="0">
                <a:sym typeface="Wingdings" pitchFamily="2" charset="2"/>
              </a:rPr>
              <a:t>Co-activity to be managed  switch yard; PSB HWC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EE37B-0EF9-4D4B-847A-37D8C1EBE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3598"/>
            <a:ext cx="9144000" cy="932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F360F-BC87-9842-B8F1-6FA63A94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3170"/>
            <a:ext cx="9144000" cy="9328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24766A-1452-A345-B7A8-CFF7B95FEB32}"/>
              </a:ext>
            </a:extLst>
          </p:cNvPr>
          <p:cNvSpPr/>
          <p:nvPr/>
        </p:nvSpPr>
        <p:spPr>
          <a:xfrm>
            <a:off x="0" y="4520485"/>
            <a:ext cx="306971" cy="47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74D483-259E-B74F-A89E-A0FD7CBB581A}"/>
              </a:ext>
            </a:extLst>
          </p:cNvPr>
          <p:cNvSpPr/>
          <p:nvPr/>
        </p:nvSpPr>
        <p:spPr>
          <a:xfrm>
            <a:off x="-2746" y="1328997"/>
            <a:ext cx="306971" cy="47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9E136-3A27-2E42-A0A0-1D0B73F0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027" y="172224"/>
            <a:ext cx="7902330" cy="817708"/>
          </a:xfrm>
        </p:spPr>
        <p:txBody>
          <a:bodyPr>
            <a:noAutofit/>
          </a:bodyPr>
          <a:lstStyle/>
          <a:p>
            <a:r>
              <a:rPr lang="en-US" sz="2400" dirty="0"/>
              <a:t>LINAC4 – transfer line commissioning ongoing</a:t>
            </a:r>
            <a:br>
              <a:rPr lang="en-US" sz="2400" dirty="0"/>
            </a:br>
            <a:r>
              <a:rPr lang="en-US" sz="2400" dirty="0"/>
              <a:t>	 LBE run until mid Dec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C676D-6923-C34E-AE3D-156275D63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1" y="1155485"/>
            <a:ext cx="7792278" cy="4630716"/>
          </a:xfrm>
          <a:prstGeom prst="rect">
            <a:avLst/>
          </a:prstGeom>
          <a:ln w="15875">
            <a:solidFill>
              <a:schemeClr val="bg2">
                <a:lumMod val="1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68FAF-2BA6-D347-8F05-4DC6C1C5FF3C}"/>
              </a:ext>
            </a:extLst>
          </p:cNvPr>
          <p:cNvSpPr txBox="1"/>
          <p:nvPr/>
        </p:nvSpPr>
        <p:spPr>
          <a:xfrm rot="20687718">
            <a:off x="6892954" y="3101511"/>
            <a:ext cx="219803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Montreux workshop</a:t>
            </a:r>
          </a:p>
          <a:p>
            <a:pPr algn="ctr"/>
            <a:r>
              <a:rPr lang="en-US" dirty="0"/>
              <a:t>Feb’ 2019</a:t>
            </a:r>
          </a:p>
        </p:txBody>
      </p:sp>
    </p:spTree>
    <p:extLst>
      <p:ext uri="{BB962C8B-B14F-4D97-AF65-F5344CB8AC3E}">
        <p14:creationId xmlns:p14="http://schemas.microsoft.com/office/powerpoint/2010/main" val="1438177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A8F5-44FF-BE44-97DC-32DA9B19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LINAC4 in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819D-B8B7-F048-A97F-AB00715D7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ym typeface="Wingdings" pitchFamily="2" charset="2"/>
              </a:rPr>
              <a:t>January 2020: outcome of LBE run in 2019 will define what needs to be done during run in 2020</a:t>
            </a:r>
          </a:p>
          <a:p>
            <a:r>
              <a:rPr lang="en-US" sz="1800" dirty="0">
                <a:sym typeface="Wingdings" pitchFamily="2" charset="2"/>
              </a:rPr>
              <a:t>Proposal: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5A2D8-516F-B049-AAE2-DA5961BF5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35" y="2000861"/>
            <a:ext cx="3913722" cy="4132122"/>
          </a:xfrm>
          <a:prstGeom prst="rect">
            <a:avLst/>
          </a:prstGeom>
          <a:ln w="15875">
            <a:solidFill>
              <a:schemeClr val="bg2">
                <a:lumMod val="1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F6C45-BC7B-A84E-BA26-7488AA6DC5B0}"/>
              </a:ext>
            </a:extLst>
          </p:cNvPr>
          <p:cNvSpPr txBox="1"/>
          <p:nvPr/>
        </p:nvSpPr>
        <p:spPr>
          <a:xfrm>
            <a:off x="6335258" y="2040835"/>
            <a:ext cx="2808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latin typeface="+mn-lt"/>
                <a:sym typeface="Wingdings" pitchFamily="2" charset="2"/>
              </a:rPr>
              <a:t>Includes IST period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latin typeface="+mn-lt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latin typeface="+mn-lt"/>
                <a:sym typeface="Wingdings" pitchFamily="2" charset="2"/>
              </a:rPr>
              <a:t>Allows to reopen switch yard  ease PS commissioning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3693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5964-0256-544E-82E4-04F1AF71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LINAC3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3648-5CCF-934C-A48D-7A0D6E0C4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Early switch yard closure taken into account in planning</a:t>
            </a:r>
          </a:p>
          <a:p>
            <a:r>
              <a:rPr lang="en-US" sz="1800" dirty="0"/>
              <a:t>Partial DSO test of LEIR required for TL test w46-51: requirements defined</a:t>
            </a:r>
          </a:p>
          <a:p>
            <a:r>
              <a:rPr lang="en-US" sz="1800" dirty="0"/>
              <a:t>IST/HWC planning online. Extending HWC check lists for new LLRF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515AEE-0DBB-354D-B5F2-A6E18471C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69" y="2611515"/>
            <a:ext cx="7651376" cy="410996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063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FF6F-A27B-324C-960C-A44916D2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LINAC3 + LEIR Transfer Line – beam commissioning planning </a:t>
            </a:r>
            <a:r>
              <a:rPr lang="en-US" b="1" dirty="0"/>
              <a:t>2020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4A2E5A92-6026-8349-8FE4-6B78BDA1A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9" y="1227029"/>
            <a:ext cx="8527312" cy="4873175"/>
          </a:xfrm>
        </p:spPr>
        <p:txBody>
          <a:bodyPr>
            <a:normAutofit/>
          </a:bodyPr>
          <a:lstStyle/>
          <a:p>
            <a:r>
              <a:rPr lang="en-GB" sz="1800" dirty="0"/>
              <a:t>Linac3 source long term development has tests for new ideas, and consolidation of Low Level RF system</a:t>
            </a:r>
          </a:p>
          <a:p>
            <a:r>
              <a:rPr lang="en-GB" sz="1800" dirty="0">
                <a:sym typeface="Wingdings" pitchFamily="2" charset="2"/>
              </a:rPr>
              <a:t>Transfer line BPM commissioning</a:t>
            </a:r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Details under this </a:t>
            </a:r>
            <a:r>
              <a:rPr lang="en-US" sz="1800" dirty="0">
                <a:sym typeface="Wingdings" pitchFamily="2" charset="2"/>
                <a:hlinkClick r:id="rId2"/>
              </a:rPr>
              <a:t>link</a:t>
            </a:r>
            <a:endParaRPr lang="en-US" sz="1800" dirty="0">
              <a:sym typeface="Wingdings" pitchFamily="2" charset="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011289-2E39-6C44-8A8E-AC63E4E5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170" y="3044950"/>
            <a:ext cx="6821829" cy="330850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6535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2236" y="155384"/>
            <a:ext cx="3533260" cy="649964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3200" dirty="0"/>
              <a:t>LHC parameters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23525" y="3236975"/>
          <a:ext cx="6989712" cy="2595880"/>
        </p:xfrm>
        <a:graphic>
          <a:graphicData uri="http://schemas.openxmlformats.org/drawingml/2006/table">
            <a:tbl>
              <a:tblPr firstRow="1" bandRow="1">
                <a:effectLst>
                  <a:outerShdw blurRad="190500" dist="2159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28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774">
                  <a:extLst>
                    <a:ext uri="{9D8B030D-6E8A-4147-A177-3AD203B41FA5}">
                      <a16:colId xmlns:a16="http://schemas.microsoft.com/office/drawing/2014/main" val="1406194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Parameter`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Run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Bunch</a:t>
                      </a:r>
                      <a:r>
                        <a:rPr lang="en-US" sz="1600" b="1" baseline="0" dirty="0"/>
                        <a:t> population </a:t>
                      </a:r>
                      <a:r>
                        <a:rPr lang="en-US" sz="1600" b="1" baseline="0" dirty="0" err="1">
                          <a:solidFill>
                            <a:srgbClr val="0000FF"/>
                          </a:solidFill>
                        </a:rPr>
                        <a:t>N</a:t>
                      </a:r>
                      <a:r>
                        <a:rPr lang="en-US" sz="1600" b="1" baseline="-25000" dirty="0" err="1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600" b="1" baseline="0" dirty="0"/>
                        <a:t> (10</a:t>
                      </a:r>
                      <a:r>
                        <a:rPr lang="en-US" sz="1600" b="1" baseline="30000" dirty="0"/>
                        <a:t>11</a:t>
                      </a:r>
                      <a:r>
                        <a:rPr lang="en-US" sz="1600" b="1" baseline="0" dirty="0"/>
                        <a:t> p)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~1.1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~1.7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No. bunches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2556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~2700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Emittance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600" b="1" baseline="0" dirty="0"/>
                        <a:t> (mm </a:t>
                      </a:r>
                      <a:r>
                        <a:rPr lang="en-US" sz="1600" b="1" baseline="0" dirty="0" err="1"/>
                        <a:t>mrad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~1.8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1.5-2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*</a:t>
                      </a:r>
                      <a:r>
                        <a:rPr lang="en-US" sz="1600" b="1" dirty="0"/>
                        <a:t>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30 /</a:t>
                      </a:r>
                      <a:r>
                        <a:rPr lang="en-US" sz="1600" b="1" baseline="0" dirty="0">
                          <a:solidFill>
                            <a:srgbClr val="008E40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100-25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crossing angle</a:t>
                      </a:r>
                      <a:r>
                        <a:rPr lang="en-US" sz="1600" b="1" baseline="0" dirty="0"/>
                        <a:t> (</a:t>
                      </a:r>
                      <a:r>
                        <a:rPr lang="en-US" sz="1600" b="1" baseline="0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b="1" baseline="0" dirty="0" err="1"/>
                        <a:t>rad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285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320 -</a:t>
                      </a:r>
                      <a:r>
                        <a:rPr lang="en-US" sz="1600" b="1" baseline="0" dirty="0"/>
                        <a:t> 260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340-260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D60093"/>
                          </a:solidFill>
                        </a:rPr>
                        <a:t>Peak</a:t>
                      </a:r>
                      <a:r>
                        <a:rPr lang="en-US" sz="1600" b="1" baseline="0" dirty="0">
                          <a:solidFill>
                            <a:srgbClr val="D60093"/>
                          </a:solidFill>
                        </a:rPr>
                        <a:t> luminosity (10</a:t>
                      </a:r>
                      <a:r>
                        <a:rPr lang="en-US" sz="1600" b="1" baseline="30000" dirty="0">
                          <a:solidFill>
                            <a:srgbClr val="D60093"/>
                          </a:solidFill>
                        </a:rPr>
                        <a:t>34</a:t>
                      </a:r>
                      <a:r>
                        <a:rPr lang="en-US" sz="1600" b="1" baseline="0" dirty="0">
                          <a:solidFill>
                            <a:srgbClr val="D60093"/>
                          </a:solidFill>
                        </a:rPr>
                        <a:t> cm</a:t>
                      </a:r>
                      <a:r>
                        <a:rPr lang="en-US" sz="1600" b="1" baseline="30000" dirty="0">
                          <a:solidFill>
                            <a:srgbClr val="D60093"/>
                          </a:solidFill>
                        </a:rPr>
                        <a:t>-2</a:t>
                      </a:r>
                      <a:r>
                        <a:rPr lang="en-US" sz="1600" b="1" baseline="0" dirty="0">
                          <a:solidFill>
                            <a:srgbClr val="D60093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rgbClr val="D60093"/>
                          </a:solidFill>
                        </a:rPr>
                        <a:t>-1</a:t>
                      </a:r>
                      <a:r>
                        <a:rPr lang="en-US" sz="1600" b="1" baseline="0" dirty="0">
                          <a:solidFill>
                            <a:srgbClr val="D60093"/>
                          </a:solidFill>
                        </a:rPr>
                        <a:t>)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60093"/>
                          </a:solidFill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~2.1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~3-4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475" y="2017256"/>
            <a:ext cx="8157174" cy="9930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sz="20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Performance in 2018 compared to design and Run 3 estimate.</a:t>
            </a:r>
          </a:p>
          <a:p>
            <a:pPr marL="742950" lvl="1" indent="-285750">
              <a:spcBef>
                <a:spcPct val="200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−"/>
            </a:pPr>
            <a:r>
              <a:rPr lang="en-GB" sz="1600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Loss spikes and beam instabilities in one cell, most likely due to residual condensed gas (‘16L2’) limited the intensity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475" y="888742"/>
            <a:ext cx="8146410" cy="11285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sz="20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Between the 2015 and 2018, </a:t>
            </a:r>
            <a:r>
              <a:rPr lang="en-GB" sz="2000" kern="0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GB" sz="20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* was lowered from </a:t>
            </a:r>
            <a:r>
              <a:rPr lang="en-GB" sz="2000" b="1" kern="0" dirty="0">
                <a:solidFill>
                  <a:srgbClr val="0000FF"/>
                </a:solidFill>
                <a:latin typeface="+mn-lt"/>
              </a:rPr>
              <a:t>80 cm to 30 cm </a:t>
            </a:r>
            <a:r>
              <a:rPr lang="en-GB" sz="2000" kern="0" dirty="0">
                <a:solidFill>
                  <a:srgbClr val="0000FF"/>
                </a:solidFill>
                <a:latin typeface="+mn-lt"/>
              </a:rPr>
              <a:t>(25 cm at lower intensity)</a:t>
            </a:r>
            <a:r>
              <a:rPr lang="en-GB" sz="20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800100" lvl="1" indent="-342900">
              <a:spcBef>
                <a:spcPct val="200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−"/>
            </a:pPr>
            <a:r>
              <a:rPr lang="en-GB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Reflects the improved understanding of machine (aperture).</a:t>
            </a:r>
          </a:p>
        </p:txBody>
      </p:sp>
    </p:spTree>
    <p:extLst>
      <p:ext uri="{BB962C8B-B14F-4D97-AF65-F5344CB8AC3E}">
        <p14:creationId xmlns:p14="http://schemas.microsoft.com/office/powerpoint/2010/main" val="322044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4053-670C-E44B-8BA4-97945CCA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6E665-471A-4442-BCDF-24F6D6CA2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889267"/>
            <a:ext cx="8527312" cy="4873175"/>
          </a:xfrm>
        </p:spPr>
        <p:txBody>
          <a:bodyPr/>
          <a:lstStyle/>
          <a:p>
            <a:r>
              <a:rPr lang="en-US" sz="1800" dirty="0"/>
              <a:t>Early switch yard closure taken into account in planning</a:t>
            </a:r>
          </a:p>
          <a:p>
            <a:r>
              <a:rPr lang="en-US" sz="1800" dirty="0"/>
              <a:t>RF power system IST before IST period due to manpower situation</a:t>
            </a:r>
          </a:p>
          <a:p>
            <a:pPr lvl="1"/>
            <a:r>
              <a:rPr lang="en-US" sz="1800" dirty="0"/>
              <a:t>Safety impact being verified</a:t>
            </a:r>
          </a:p>
          <a:p>
            <a:r>
              <a:rPr lang="en-US" sz="1800" dirty="0"/>
              <a:t>IST planning online; HWC check lists being re-worked, first version of planning available. HWC checks partially automated.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95CB16-E7AC-5D41-95E4-71E8C689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80" y="2584090"/>
            <a:ext cx="7651376" cy="40487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64327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AF67-53B0-CB4B-90BD-CBFC7E65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LEIR – beam commissioning planning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A54585F-148C-4B40-87FC-F9871EDF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8" y="1236686"/>
            <a:ext cx="8527312" cy="4873175"/>
          </a:xfrm>
        </p:spPr>
        <p:txBody>
          <a:bodyPr/>
          <a:lstStyle/>
          <a:p>
            <a:r>
              <a:rPr lang="en-US" dirty="0"/>
              <a:t>Details under this </a:t>
            </a:r>
            <a:r>
              <a:rPr lang="en-US" dirty="0">
                <a:hlinkClick r:id="rId2"/>
              </a:rPr>
              <a:t>link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2662BA-EF76-B845-9779-00312CD76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" y="1624348"/>
            <a:ext cx="9144000" cy="1235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8D1EF-8817-DD4C-8AC3-EC4CA52E0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5288"/>
            <a:ext cx="9249508" cy="1203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A4F2DF-A1DE-0D41-8433-74E4E650C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4" y="3851408"/>
            <a:ext cx="9508789" cy="1267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CA301-86A5-EC45-A55A-9481BD833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16794"/>
            <a:ext cx="9249508" cy="12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6D6C1-066D-E846-AE3A-70F4CB5E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EDF08-02E9-DA40-9ABB-438405FB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3" y="966486"/>
            <a:ext cx="8772939" cy="4667421"/>
          </a:xfrm>
        </p:spPr>
        <p:txBody>
          <a:bodyPr>
            <a:normAutofit/>
          </a:bodyPr>
          <a:lstStyle/>
          <a:p>
            <a:r>
              <a:rPr lang="en-US" sz="1900" dirty="0"/>
              <a:t>DSO tests defined (switch yard, PSB)</a:t>
            </a:r>
          </a:p>
          <a:p>
            <a:r>
              <a:rPr lang="en-US" sz="1900" dirty="0"/>
              <a:t>Safety critical IST of FINEMET cavities, Beam transfer equipment and power converters during shutdown </a:t>
            </a:r>
            <a:r>
              <a:rPr lang="en-US" sz="1900" dirty="0">
                <a:sym typeface="Wingdings" pitchFamily="2" charset="2"/>
              </a:rPr>
              <a:t> </a:t>
            </a:r>
            <a:r>
              <a:rPr lang="en-US" sz="1900" dirty="0"/>
              <a:t>test procedures prepared;</a:t>
            </a:r>
          </a:p>
          <a:p>
            <a:pPr lvl="1"/>
            <a:r>
              <a:rPr lang="en-US" sz="1600" dirty="0"/>
              <a:t>Converter connection to magnets and consequent tests moved to the HW comm.</a:t>
            </a:r>
          </a:p>
          <a:p>
            <a:r>
              <a:rPr lang="en-US" sz="1900" dirty="0"/>
              <a:t>IST planning online, dates being fixed for BI tests</a:t>
            </a:r>
          </a:p>
          <a:p>
            <a:endParaRPr lang="en-US" sz="1900" dirty="0"/>
          </a:p>
          <a:p>
            <a:r>
              <a:rPr lang="en-US" sz="1900" dirty="0"/>
              <a:t>Check lists for HWC exist from past, no online planning yet: new systems to be integrated</a:t>
            </a:r>
          </a:p>
          <a:p>
            <a:pPr lvl="1"/>
            <a:r>
              <a:rPr lang="en-US" sz="1600" dirty="0"/>
              <a:t>More details required for RF, new LIU BI</a:t>
            </a:r>
          </a:p>
          <a:p>
            <a:r>
              <a:rPr lang="en-US" sz="1900" dirty="0"/>
              <a:t>Interlock tests for BIS/WIC/SIS/external conditions are</a:t>
            </a:r>
            <a:r>
              <a:rPr lang="en-US" dirty="0"/>
              <a:t> </a:t>
            </a:r>
            <a:r>
              <a:rPr lang="en-US" sz="1900" dirty="0"/>
              <a:t>already scheduled during HWC period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3AB60B-BE8A-2149-99C7-84972B741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" t="1697"/>
          <a:stretch/>
        </p:blipFill>
        <p:spPr>
          <a:xfrm>
            <a:off x="231973" y="4916958"/>
            <a:ext cx="8452081" cy="17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8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83EC-3B81-0643-A8CB-ADC1496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PSB – beam commissioning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8A045-1B3B-3842-AA7F-0982F80C4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989933"/>
            <a:ext cx="8527312" cy="5038728"/>
          </a:xfrm>
        </p:spPr>
        <p:txBody>
          <a:bodyPr/>
          <a:lstStyle/>
          <a:p>
            <a:r>
              <a:rPr lang="en-US" dirty="0"/>
              <a:t>As presented </a:t>
            </a:r>
            <a:r>
              <a:rPr lang="en-US" dirty="0">
                <a:hlinkClick r:id="rId3"/>
              </a:rPr>
              <a:t>here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E6639D-0CBA-A747-B004-90608A560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8731"/>
            <a:ext cx="9144000" cy="883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99097E-FD4B-7340-BA62-3AC73382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3" y="2433058"/>
            <a:ext cx="9144000" cy="131044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D5943F-2867-3347-B4B5-3460FB1948CA}"/>
              </a:ext>
            </a:extLst>
          </p:cNvPr>
          <p:cNvSpPr/>
          <p:nvPr/>
        </p:nvSpPr>
        <p:spPr>
          <a:xfrm>
            <a:off x="576" y="2364782"/>
            <a:ext cx="5041900" cy="614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72D56B-F335-7842-8005-5D50779BB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95816"/>
            <a:ext cx="9144000" cy="8930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590353-DDBB-8149-AF62-FA067CE68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67340"/>
            <a:ext cx="9144000" cy="8930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C898ED-CEED-AC43-B3D8-863EA698E0D2}"/>
              </a:ext>
            </a:extLst>
          </p:cNvPr>
          <p:cNvSpPr/>
          <p:nvPr/>
        </p:nvSpPr>
        <p:spPr>
          <a:xfrm>
            <a:off x="0" y="1384300"/>
            <a:ext cx="306971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BBD360-48E0-FD48-AD50-4770B0A83FBE}"/>
              </a:ext>
            </a:extLst>
          </p:cNvPr>
          <p:cNvSpPr/>
          <p:nvPr/>
        </p:nvSpPr>
        <p:spPr>
          <a:xfrm>
            <a:off x="-1373" y="3811780"/>
            <a:ext cx="308344" cy="2102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55FA18-B2BF-314C-AB9D-3F9AAA512B84}"/>
              </a:ext>
            </a:extLst>
          </p:cNvPr>
          <p:cNvSpPr/>
          <p:nvPr/>
        </p:nvSpPr>
        <p:spPr>
          <a:xfrm>
            <a:off x="0" y="4902200"/>
            <a:ext cx="306971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8B95-E2B1-0547-8BD0-6C5AE999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PSB – beam preparation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7CE3F-05C7-4248-B48B-BB0C4438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989932"/>
            <a:ext cx="8527312" cy="487317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B79395-5D58-814C-B07B-03E3039586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5101" y="1505879"/>
          <a:ext cx="8834282" cy="4333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1999">
                  <a:extLst>
                    <a:ext uri="{9D8B030D-6E8A-4147-A177-3AD203B41FA5}">
                      <a16:colId xmlns:a16="http://schemas.microsoft.com/office/drawing/2014/main" val="1532296029"/>
                    </a:ext>
                  </a:extLst>
                </a:gridCol>
                <a:gridCol w="3302545">
                  <a:extLst>
                    <a:ext uri="{9D8B030D-6E8A-4147-A177-3AD203B41FA5}">
                      <a16:colId xmlns:a16="http://schemas.microsoft.com/office/drawing/2014/main" val="2477174949"/>
                    </a:ext>
                  </a:extLst>
                </a:gridCol>
                <a:gridCol w="3499738">
                  <a:extLst>
                    <a:ext uri="{9D8B030D-6E8A-4147-A177-3AD203B41FA5}">
                      <a16:colId xmlns:a16="http://schemas.microsoft.com/office/drawing/2014/main" val="2936546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Beams Milestone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764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 Nov.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2020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dirty="0"/>
                        <a:t>Week 48)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LHCPROBE/INDIV,</a:t>
                      </a:r>
                      <a:r>
                        <a:rPr lang="en-US" sz="1600" baseline="0" dirty="0"/>
                        <a:t> at least one ring</a:t>
                      </a:r>
                    </a:p>
                    <a:p>
                      <a:r>
                        <a:rPr lang="en-US" sz="1600" baseline="0" dirty="0"/>
                        <a:t>TOF @ 200-400E10 ppb, MTE @ 1E12 </a:t>
                      </a:r>
                      <a:r>
                        <a:rPr lang="en-US" sz="1600" baseline="0" dirty="0" err="1"/>
                        <a:t>ppp</a:t>
                      </a:r>
                      <a:r>
                        <a:rPr lang="en-US" sz="1600" baseline="0" dirty="0"/>
                        <a:t> (1.25E11 ppb).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TOF intensity</a:t>
                      </a:r>
                      <a:r>
                        <a:rPr lang="en-US" baseline="0" dirty="0"/>
                        <a:t> increasing with time. </a:t>
                      </a:r>
                    </a:p>
                    <a:p>
                      <a:r>
                        <a:rPr lang="en-US" baseline="0" dirty="0"/>
                        <a:t>MTE in H2 (H1 as a backup).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23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Beg</a:t>
                      </a:r>
                      <a:r>
                        <a:rPr lang="en-US" sz="1600" baseline="0" dirty="0"/>
                        <a:t>. Dec. 2020 (Week 50)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MTE @ 1E13 </a:t>
                      </a:r>
                      <a:r>
                        <a:rPr lang="en-US" sz="1600" dirty="0" err="1"/>
                        <a:t>ppp</a:t>
                      </a:r>
                      <a:r>
                        <a:rPr lang="en-US" sz="1600" dirty="0"/>
                        <a:t> (1.25E12 ppb).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MTE in H2 (H1 as a backup)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3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Mid. Dec. </a:t>
                      </a:r>
                      <a:r>
                        <a:rPr lang="en-US" sz="1600" dirty="0"/>
                        <a:t>202</a:t>
                      </a:r>
                      <a:r>
                        <a:rPr lang="en-US" sz="1600" baseline="0" dirty="0"/>
                        <a:t>0 (Week 51)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LHC multi-bunch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793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</a:t>
                      </a:r>
                      <a:r>
                        <a:rPr lang="en-US" sz="1600" baseline="0" dirty="0"/>
                        <a:t> Jan. 2021 (Week 5)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22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Mid. Feb. 2021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dirty="0"/>
                        <a:t>Week 7)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MTE @ 2E1</a:t>
                      </a:r>
                      <a:r>
                        <a:rPr lang="en-US" sz="1600" baseline="0" dirty="0"/>
                        <a:t>3 </a:t>
                      </a:r>
                      <a:r>
                        <a:rPr lang="en-US" sz="1600" baseline="0" dirty="0" err="1"/>
                        <a:t>ppp</a:t>
                      </a:r>
                      <a:r>
                        <a:rPr lang="en-US" sz="1600" baseline="0" dirty="0"/>
                        <a:t> (2.5E12 ppb).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3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 Mar. 2021 (Week</a:t>
                      </a:r>
                      <a:r>
                        <a:rPr lang="en-US" sz="1600" baseline="0" dirty="0"/>
                        <a:t> 13)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ISOLDE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56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211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9BF4-EDFF-E34D-BE76-37EB562B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AD60-CD8C-0D43-8937-FD9D51026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989932"/>
            <a:ext cx="8814734" cy="4667421"/>
          </a:xfrm>
        </p:spPr>
        <p:txBody>
          <a:bodyPr/>
          <a:lstStyle/>
          <a:p>
            <a:r>
              <a:rPr lang="en-US" sz="2000" dirty="0"/>
              <a:t>Early closing of switch yard big challenge: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POPS testing early, too short IST in switch yard.</a:t>
            </a:r>
          </a:p>
          <a:p>
            <a:r>
              <a:rPr lang="en-US" sz="2000" dirty="0"/>
              <a:t>Baseline: provide planning to allow for current planning LINAC4/LBE</a:t>
            </a:r>
          </a:p>
          <a:p>
            <a:endParaRPr lang="en-US" sz="2000" dirty="0"/>
          </a:p>
          <a:p>
            <a:r>
              <a:rPr lang="en-US" sz="2000" dirty="0"/>
              <a:t>Input for ISTs from all systems available</a:t>
            </a:r>
          </a:p>
          <a:p>
            <a:r>
              <a:rPr lang="en-US" dirty="0"/>
              <a:t>D</a:t>
            </a:r>
            <a:r>
              <a:rPr lang="en-US" sz="2000" dirty="0"/>
              <a:t>raft planning available – details for  power converter test to be finalized</a:t>
            </a:r>
          </a:p>
          <a:p>
            <a:r>
              <a:rPr lang="en-US" sz="2000" dirty="0"/>
              <a:t>List of safety critical ISTs during shutdown </a:t>
            </a:r>
            <a:r>
              <a:rPr lang="en-US" dirty="0"/>
              <a:t>being prepared</a:t>
            </a:r>
            <a:endParaRPr lang="en-US" sz="2000" dirty="0"/>
          </a:p>
          <a:p>
            <a:r>
              <a:rPr lang="en-US" sz="2000" dirty="0"/>
              <a:t>HWC planning only started </a:t>
            </a:r>
          </a:p>
          <a:p>
            <a:endParaRPr lang="en-US" dirty="0"/>
          </a:p>
        </p:txBody>
      </p:sp>
      <p:pic>
        <p:nvPicPr>
          <p:cNvPr id="9" name="Picture 8" descr="ISTs.png">
            <a:extLst>
              <a:ext uri="{FF2B5EF4-FFF2-40B4-BE49-F238E27FC236}">
                <a16:creationId xmlns:a16="http://schemas.microsoft.com/office/drawing/2014/main" id="{98BAE613-CC81-924F-91B2-96B9ABD0F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9" y="3878682"/>
            <a:ext cx="8718896" cy="275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56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0E7B-837F-0F49-9C0A-00848FE3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 – beam commissioning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40726-62BA-274F-9C06-34A16887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1155485"/>
            <a:ext cx="8527312" cy="4873175"/>
          </a:xfrm>
        </p:spPr>
        <p:txBody>
          <a:bodyPr/>
          <a:lstStyle/>
          <a:p>
            <a:r>
              <a:rPr lang="en-US" dirty="0"/>
              <a:t>6 weeks stand alone commissioning, Christmas stop after week 4</a:t>
            </a:r>
          </a:p>
          <a:p>
            <a:r>
              <a:rPr lang="en-US" dirty="0"/>
              <a:t>Details of commissioning plan </a:t>
            </a:r>
            <a:r>
              <a:rPr lang="en-US" dirty="0">
                <a:hlinkClick r:id="rId2"/>
              </a:rPr>
              <a:t>here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093C-0DB9-D941-BE6E-A154ECEB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" y="1884517"/>
            <a:ext cx="9144000" cy="866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67722-82AA-524D-B33A-60C9CDAA9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2763569"/>
            <a:ext cx="9144000" cy="866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E2117-D46E-3647-8536-9528D89F7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5648"/>
            <a:ext cx="9144000" cy="866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7F1D9-DDB9-5346-BAE9-790641962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05"/>
          <a:stretch/>
        </p:blipFill>
        <p:spPr>
          <a:xfrm>
            <a:off x="-1373" y="4765282"/>
            <a:ext cx="9144000" cy="848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157C10-50BA-AC4D-8DC9-1F1834EED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05"/>
          <a:stretch/>
        </p:blipFill>
        <p:spPr>
          <a:xfrm>
            <a:off x="0" y="5787364"/>
            <a:ext cx="9144000" cy="8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7048-66C8-1A40-B9D9-8BA71A71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 – beam preparation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B0DDF-E177-224A-B93C-DC65F2050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in accordance with required commissioning steps of PS and SPS downstream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2AA8B-5A1E-C646-9194-DC126ACE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2712"/>
            <a:ext cx="9144000" cy="12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0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A936-38C9-CB46-ADE5-D6F49F90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602D-AD9B-2D48-9AA8-605293F0D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IST: solid planning online. Several iterations with equipment groups incorporated.</a:t>
            </a:r>
          </a:p>
          <a:p>
            <a:pPr lvl="1"/>
            <a:r>
              <a:rPr lang="en-US" dirty="0"/>
              <a:t>Transfer line power converter testing negotiated with LHC.</a:t>
            </a:r>
          </a:p>
          <a:p>
            <a:r>
              <a:rPr lang="en-US" dirty="0"/>
              <a:t>Outstanding: </a:t>
            </a:r>
          </a:p>
          <a:p>
            <a:pPr lvl="1"/>
            <a:r>
              <a:rPr lang="en-US" dirty="0"/>
              <a:t>Access system tests during IST period compatible with fire safety testing?</a:t>
            </a:r>
          </a:p>
          <a:p>
            <a:pPr lvl="1"/>
            <a:r>
              <a:rPr lang="en-US" dirty="0"/>
              <a:t>Testing BHZ magnet (PS equipment) with SPS beam dump and injection interlock.</a:t>
            </a:r>
          </a:p>
          <a:p>
            <a:pPr lvl="1"/>
            <a:r>
              <a:rPr lang="en-US" dirty="0"/>
              <a:t>IST test procedure to be prepared and approved for:</a:t>
            </a:r>
          </a:p>
          <a:p>
            <a:pPr lvl="2"/>
            <a:r>
              <a:rPr lang="en-US" dirty="0"/>
              <a:t>Power converters </a:t>
            </a:r>
          </a:p>
          <a:p>
            <a:pPr lvl="2"/>
            <a:r>
              <a:rPr lang="en-US" dirty="0"/>
              <a:t>Beam transfer equipment</a:t>
            </a:r>
          </a:p>
          <a:p>
            <a:r>
              <a:rPr lang="en-US" dirty="0"/>
              <a:t>HWC planning: first version online in MS project</a:t>
            </a:r>
          </a:p>
          <a:p>
            <a:pPr lvl="1"/>
            <a:r>
              <a:rPr lang="en-US" dirty="0"/>
              <a:t>DSO tests “defined”</a:t>
            </a:r>
          </a:p>
          <a:p>
            <a:pPr lvl="1"/>
            <a:r>
              <a:rPr lang="en-US" dirty="0"/>
              <a:t>Assumes earlier SPS closure date: 15/9 instead of 18/9</a:t>
            </a:r>
          </a:p>
          <a:p>
            <a:pPr lvl="2"/>
            <a:r>
              <a:rPr lang="en-US" dirty="0"/>
              <a:t>Approval of advancement March 2020</a:t>
            </a:r>
          </a:p>
          <a:p>
            <a:pPr lvl="1"/>
            <a:r>
              <a:rPr lang="en-US" dirty="0"/>
              <a:t>To be finalized: RF testing, testing of scenarios (COAST, FFA,…) and dry runs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25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31A5-8387-7B4E-992B-819A2DAB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26F6D8-D406-D24B-9F75-4A40B33D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4" y="989932"/>
            <a:ext cx="8565237" cy="51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F4D8EBF-FDDB-4B4C-BA41-A5E53C34861A}"/>
              </a:ext>
            </a:extLst>
          </p:cNvPr>
          <p:cNvSpPr txBox="1">
            <a:spLocks/>
          </p:cNvSpPr>
          <p:nvPr/>
        </p:nvSpPr>
        <p:spPr>
          <a:xfrm>
            <a:off x="457200" y="233493"/>
            <a:ext cx="8226854" cy="5589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GB" sz="3200" dirty="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rPr>
              <a:t>Luminosity production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D4544-5671-1245-A13F-82E211E3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70" y="844945"/>
            <a:ext cx="5613400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214B4-4EB7-FC4E-90C5-013A6DADA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68875"/>
            <a:ext cx="3990000" cy="34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B863F7-45C0-BB48-9107-E00DF0AD2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"/>
          <a:stretch/>
        </p:blipFill>
        <p:spPr>
          <a:xfrm>
            <a:off x="4447200" y="2742805"/>
            <a:ext cx="4551601" cy="30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4910B-0866-8C4C-B300-9B9566E32252}"/>
              </a:ext>
            </a:extLst>
          </p:cNvPr>
          <p:cNvSpPr txBox="1"/>
          <p:nvPr/>
        </p:nvSpPr>
        <p:spPr>
          <a:xfrm>
            <a:off x="955878" y="5808375"/>
            <a:ext cx="772817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Run2 pp physics ended on 24 October morning at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6:01am</a:t>
            </a:r>
            <a:r>
              <a:rPr lang="en-US" dirty="0">
                <a:latin typeface="+mn-lt"/>
              </a:rPr>
              <a:t> with (manual) dump of fill 7334 after 13.4 hours of Stable Beams</a:t>
            </a:r>
          </a:p>
        </p:txBody>
      </p:sp>
    </p:spTree>
    <p:extLst>
      <p:ext uri="{BB962C8B-B14F-4D97-AF65-F5344CB8AC3E}">
        <p14:creationId xmlns:p14="http://schemas.microsoft.com/office/powerpoint/2010/main" val="420544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3732-85F3-E848-8EA3-9AED742F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69AD1-2ACE-4440-9914-8E2D43CEC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3184"/>
            <a:ext cx="8226854" cy="4879844"/>
          </a:xfrm>
        </p:spPr>
        <p:txBody>
          <a:bodyPr/>
          <a:lstStyle/>
          <a:p>
            <a:r>
              <a:rPr lang="en-US" sz="2000" dirty="0"/>
              <a:t>Extract of part of the planning at beginning of HWC period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5A7D5-C45F-A146-A3EB-261918AE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4406"/>
            <a:ext cx="9144000" cy="49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042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BD15-0723-4E45-A287-ABC57D2D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SPS – beam commissioning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0A53C-BED8-9149-B0B4-6511B088A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9932"/>
            <a:ext cx="8226854" cy="5066311"/>
          </a:xfrm>
        </p:spPr>
        <p:txBody>
          <a:bodyPr/>
          <a:lstStyle/>
          <a:p>
            <a:r>
              <a:rPr lang="en-US" dirty="0"/>
              <a:t>6 weeks of standalone commissioning</a:t>
            </a:r>
          </a:p>
          <a:p>
            <a:pPr lvl="1"/>
            <a:r>
              <a:rPr lang="en-US" dirty="0"/>
              <a:t>See details under this </a:t>
            </a:r>
            <a:r>
              <a:rPr lang="en-US" dirty="0">
                <a:hlinkClick r:id="rId2"/>
              </a:rPr>
              <a:t>link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907DA-27C0-0C41-899C-5E517DDE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" y="1350137"/>
            <a:ext cx="9144000" cy="49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0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5F12-FCFB-BE4D-A1A5-500E41460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standalone commissioning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6B0E5-D903-9E47-8FD4-55CF332C4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delivering LHC beams </a:t>
            </a:r>
            <a:r>
              <a:rPr lang="en-US" dirty="0">
                <a:sym typeface="Wingdings" pitchFamily="2" charset="2"/>
              </a:rPr>
              <a:t> beams to other facilities</a:t>
            </a:r>
          </a:p>
          <a:p>
            <a:r>
              <a:rPr lang="en-US" dirty="0">
                <a:sym typeface="Wingdings" pitchFamily="2" charset="2"/>
              </a:rPr>
              <a:t>Facility start-up dates defined in collaboration between machines experimental areas and facilities</a:t>
            </a:r>
          </a:p>
          <a:p>
            <a:r>
              <a:rPr lang="en-US" dirty="0">
                <a:sym typeface="Wingdings" pitchFamily="2" charset="2"/>
              </a:rPr>
              <a:t> First version for discussion of </a:t>
            </a:r>
            <a:r>
              <a:rPr lang="en-US" b="1" dirty="0">
                <a:sym typeface="Wingdings" pitchFamily="2" charset="2"/>
              </a:rPr>
              <a:t>injector schedule 2021</a:t>
            </a:r>
            <a:endParaRPr lang="en-US" b="1" dirty="0"/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C3047-44C3-D14B-897C-A62969B6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" y="3126090"/>
            <a:ext cx="9144000" cy="32432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FF24A4-BB44-E746-A7B6-37090407F98E}"/>
              </a:ext>
            </a:extLst>
          </p:cNvPr>
          <p:cNvSpPr/>
          <p:nvPr/>
        </p:nvSpPr>
        <p:spPr>
          <a:xfrm>
            <a:off x="-1373" y="2990729"/>
            <a:ext cx="2978079" cy="668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D74CF-A9C3-AE49-9F40-3E62E9245828}"/>
              </a:ext>
            </a:extLst>
          </p:cNvPr>
          <p:cNvSpPr txBox="1"/>
          <p:nvPr/>
        </p:nvSpPr>
        <p:spPr>
          <a:xfrm>
            <a:off x="303412" y="3126090"/>
            <a:ext cx="106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 Q1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61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D5F2-5273-2341-82AA-B26A28EB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standalone commissioning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20909-BF60-8944-A229-388C46259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1" y="1529650"/>
            <a:ext cx="8527312" cy="4873175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Foresee slots for AWAKE and </a:t>
            </a:r>
            <a:r>
              <a:rPr lang="en-US" dirty="0" err="1"/>
              <a:t>HiRadMat</a:t>
            </a:r>
            <a:endParaRPr lang="en-US" dirty="0"/>
          </a:p>
          <a:p>
            <a:pPr lvl="1"/>
            <a:r>
              <a:rPr lang="en-US" dirty="0"/>
              <a:t>Runs to be confirmed</a:t>
            </a:r>
          </a:p>
          <a:p>
            <a:r>
              <a:rPr lang="en-US" dirty="0"/>
              <a:t>MDs proposed to start in May 2021</a:t>
            </a:r>
          </a:p>
          <a:p>
            <a:pPr lvl="1"/>
            <a:r>
              <a:rPr lang="en-US" dirty="0"/>
              <a:t>Currently also foresee parallel long MDs</a:t>
            </a:r>
          </a:p>
          <a:p>
            <a:r>
              <a:rPr lang="en-US" dirty="0"/>
              <a:t>Schedule will be updated after Christmas council meeting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5D9AA-3C5E-284B-8865-62FB0A4F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" y="1072110"/>
            <a:ext cx="9144000" cy="2870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19BBE0-462C-984F-BBA2-39F258A56862}"/>
              </a:ext>
            </a:extLst>
          </p:cNvPr>
          <p:cNvSpPr txBox="1"/>
          <p:nvPr/>
        </p:nvSpPr>
        <p:spPr>
          <a:xfrm>
            <a:off x="0" y="998000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 Q2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26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BE1F-A13A-F249-9640-02C7A173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Commissioning of ions in the 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65494-EF23-5F45-9B96-DDB2753B8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25" y="1150778"/>
            <a:ext cx="7781952" cy="48731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Post-LS2 ion commissioning in the SPS: in blocks 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Foresee week dedicated to standard ion commissioning: week 24.</a:t>
            </a:r>
          </a:p>
          <a:p>
            <a:pPr lvl="2"/>
            <a:r>
              <a:rPr lang="en-US" dirty="0">
                <a:sym typeface="Wingdings" pitchFamily="2" charset="2"/>
              </a:rPr>
              <a:t>Most certainly only LHC ion beams need to be commissioned,     probably no FT ion program in 2021</a:t>
            </a:r>
          </a:p>
          <a:p>
            <a:pPr lvl="1"/>
            <a:r>
              <a:rPr lang="en-US" dirty="0">
                <a:sym typeface="Wingdings" pitchFamily="2" charset="2"/>
              </a:rPr>
              <a:t>Spare commissioning week: week 30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Details to be established for slip stacking commissioning </a:t>
            </a:r>
          </a:p>
          <a:p>
            <a:pPr lvl="1"/>
            <a:r>
              <a:rPr lang="en-US" dirty="0"/>
              <a:t>Same principle for initial commissioning: in dedicated blocks</a:t>
            </a:r>
          </a:p>
          <a:p>
            <a:pPr lvl="1"/>
            <a:r>
              <a:rPr lang="en-US" dirty="0"/>
              <a:t>Tentative first block week 35</a:t>
            </a:r>
          </a:p>
          <a:p>
            <a:pPr lvl="1"/>
            <a:r>
              <a:rPr lang="en-US" dirty="0"/>
              <a:t>Commissioning with all injections </a:t>
            </a:r>
            <a:r>
              <a:rPr lang="en-US" dirty="0">
                <a:sym typeface="Wingdings" pitchFamily="2" charset="2"/>
              </a:rPr>
              <a:t> dedicated MD slots</a:t>
            </a:r>
          </a:p>
          <a:p>
            <a:pPr lvl="1"/>
            <a:r>
              <a:rPr lang="en-US" dirty="0">
                <a:sym typeface="Wingdings" pitchFamily="2" charset="2"/>
              </a:rPr>
              <a:t>First details to be presented at LIU workshop in January 2020</a:t>
            </a:r>
          </a:p>
          <a:p>
            <a:pPr lvl="2"/>
            <a:r>
              <a:rPr lang="en-US" dirty="0">
                <a:sym typeface="Wingdings" pitchFamily="2" charset="2"/>
              </a:rPr>
              <a:t>Including commissioning strategy, tools, estimate of required time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1DD61-C4AC-984E-8BC7-C520BDA00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77" y="1401670"/>
            <a:ext cx="933541" cy="166153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6550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08D68-80BF-B94B-A651-96907585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25" y="233493"/>
            <a:ext cx="8528629" cy="558988"/>
          </a:xfrm>
        </p:spPr>
        <p:txBody>
          <a:bodyPr>
            <a:noAutofit/>
          </a:bodyPr>
          <a:lstStyle/>
          <a:p>
            <a:r>
              <a:rPr lang="en-US" sz="2400" dirty="0"/>
              <a:t>Tools for commissioning towards LIU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EDFF-387C-A748-A80F-C7D8C2717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Generic </a:t>
            </a:r>
            <a:r>
              <a:rPr lang="en-US" b="1" dirty="0"/>
              <a:t>performance tracking </a:t>
            </a:r>
            <a:r>
              <a:rPr lang="en-US" dirty="0"/>
              <a:t>tool required</a:t>
            </a:r>
          </a:p>
          <a:p>
            <a:r>
              <a:rPr lang="en-US" dirty="0"/>
              <a:t>Established plan with controls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484AC-0795-E544-8218-1113E1755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50" y="1966646"/>
            <a:ext cx="5228944" cy="39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4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4C6C-AEF6-1140-B624-9F74CE93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tracking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52532-D57A-9E4A-A0E7-E319782D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7" y="1146072"/>
            <a:ext cx="6108620" cy="456959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B6B87FF-BB22-4D43-B041-AFC0F742948B}"/>
              </a:ext>
            </a:extLst>
          </p:cNvPr>
          <p:cNvSpPr/>
          <p:nvPr/>
        </p:nvSpPr>
        <p:spPr>
          <a:xfrm>
            <a:off x="5266481" y="1863523"/>
            <a:ext cx="335666" cy="1053296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225B1-D463-7643-86B4-DA4E2F048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01" y="1535784"/>
            <a:ext cx="2838499" cy="1565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638A9-444B-384A-A841-1F71A18D9847}"/>
              </a:ext>
            </a:extLst>
          </p:cNvPr>
          <p:cNvSpPr txBox="1"/>
          <p:nvPr/>
        </p:nvSpPr>
        <p:spPr>
          <a:xfrm>
            <a:off x="6653204" y="2732153"/>
            <a:ext cx="229582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Feedback by CO </a:t>
            </a:r>
            <a:r>
              <a:rPr lang="en-US" dirty="0">
                <a:latin typeface="+mn-lt"/>
                <a:sym typeface="Wingdings" pitchFamily="2" charset="2"/>
              </a:rPr>
              <a:t>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sym typeface="Wingdings" pitchFamily="2" charset="2"/>
              </a:rPr>
              <a:t>Request will be fulfilled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sym typeface="Wingdings" pitchFamily="2" charset="2"/>
              </a:rPr>
              <a:t>Work ongoing</a:t>
            </a:r>
            <a:endParaRPr lang="en-US" sz="1400" dirty="0">
              <a:latin typeface="+mn-lt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968E7CA-D14D-614D-8486-C74569E4E794}"/>
              </a:ext>
            </a:extLst>
          </p:cNvPr>
          <p:cNvSpPr/>
          <p:nvPr/>
        </p:nvSpPr>
        <p:spPr>
          <a:xfrm>
            <a:off x="6189819" y="3798425"/>
            <a:ext cx="335666" cy="1053296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986E5-1E70-D548-96BC-1C975CFA495D}"/>
              </a:ext>
            </a:extLst>
          </p:cNvPr>
          <p:cNvSpPr txBox="1"/>
          <p:nvPr/>
        </p:nvSpPr>
        <p:spPr>
          <a:xfrm>
            <a:off x="6605915" y="3815373"/>
            <a:ext cx="22749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Exists in SPS already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No commitment yet </a:t>
            </a:r>
          </a:p>
          <a:p>
            <a:r>
              <a:rPr lang="en-US" dirty="0">
                <a:latin typeface="+mn-lt"/>
              </a:rPr>
              <a:t>for rest of complex.</a:t>
            </a:r>
          </a:p>
          <a:p>
            <a:r>
              <a:rPr lang="en-US" dirty="0">
                <a:latin typeface="+mn-lt"/>
              </a:rPr>
              <a:t>Feedback mid 2020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6093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670B-E50D-1D42-A0EB-21214F40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to the next phase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7B0E31-BCB9-6948-9EEE-B765CF96A74E}"/>
              </a:ext>
            </a:extLst>
          </p:cNvPr>
          <p:cNvSpPr txBox="1">
            <a:spLocks/>
          </p:cNvSpPr>
          <p:nvPr/>
        </p:nvSpPr>
        <p:spPr>
          <a:xfrm>
            <a:off x="103496" y="989932"/>
            <a:ext cx="8226854" cy="516582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chemeClr val="tx1"/>
              </a:buClr>
              <a:buSzPct val="75000"/>
              <a:buFont typeface="Lucida Grande"/>
              <a:buChar char="►"/>
              <a:defRPr kumimoji="0" sz="24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Lucida Grande"/>
              <a:buChar char="►"/>
              <a:defRPr kumimoji="0" sz="20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8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Adequate structure for beam commissioning?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From study/installation/preparation configuration to global commissioning and performance optimization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Discussions only started: proposal to be clear for next LIU workshop (January 2020)</a:t>
            </a:r>
          </a:p>
          <a:p>
            <a:pPr marL="36576" indent="0" fontAlgn="auto">
              <a:spcAft>
                <a:spcPts val="0"/>
              </a:spcAft>
              <a:buFont typeface="Lucida Grande"/>
              <a:buNone/>
            </a:pPr>
            <a:endParaRPr lang="en-US" dirty="0"/>
          </a:p>
          <a:p>
            <a:pPr fontAlgn="auto">
              <a:spcAft>
                <a:spcPts val="0"/>
              </a:spcAft>
              <a:buFont typeface="Wingdings" pitchFamily="2" charset="2"/>
              <a:buChar char="à"/>
            </a:pPr>
            <a:r>
              <a:rPr lang="en-US" dirty="0"/>
              <a:t>IST coordination with LS2 coordination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à"/>
            </a:pPr>
            <a:r>
              <a:rPr lang="en-US" dirty="0"/>
              <a:t>HWC through re-commissioning coordinators, informal           control room meetings</a:t>
            </a:r>
          </a:p>
          <a:p>
            <a:pPr marL="448056" lvl="1" indent="0" fontAlgn="auto">
              <a:spcAft>
                <a:spcPts val="0"/>
              </a:spcAft>
              <a:buFont typeface="Lucida Grande"/>
              <a:buNone/>
            </a:pPr>
            <a:endParaRPr lang="en-US" dirty="0"/>
          </a:p>
          <a:p>
            <a:pPr marL="36576" indent="0" fontAlgn="auto">
              <a:spcAft>
                <a:spcPts val="0"/>
              </a:spcAft>
              <a:buFont typeface="Lucida Grande"/>
              <a:buNone/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E6A69-6670-6046-B18D-4BE6B320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189" y="2073424"/>
            <a:ext cx="2525032" cy="1448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E80DF-3838-E143-8E0B-796E841B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43" y="2073423"/>
            <a:ext cx="2473628" cy="1389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E493C5-87E5-2446-87AF-DD09ADADC3D3}"/>
              </a:ext>
            </a:extLst>
          </p:cNvPr>
          <p:cNvCxnSpPr/>
          <p:nvPr/>
        </p:nvCxnSpPr>
        <p:spPr>
          <a:xfrm>
            <a:off x="4105934" y="2797658"/>
            <a:ext cx="463826" cy="0"/>
          </a:xfrm>
          <a:prstGeom prst="straightConnector1">
            <a:avLst/>
          </a:prstGeom>
          <a:ln w="28575">
            <a:solidFill>
              <a:srgbClr val="0C377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Brace 7">
            <a:extLst>
              <a:ext uri="{FF2B5EF4-FFF2-40B4-BE49-F238E27FC236}">
                <a16:creationId xmlns:a16="http://schemas.microsoft.com/office/drawing/2014/main" id="{C0AF61DA-3068-844D-93EB-F2DD57F5A6AC}"/>
              </a:ext>
            </a:extLst>
          </p:cNvPr>
          <p:cNvSpPr/>
          <p:nvPr/>
        </p:nvSpPr>
        <p:spPr>
          <a:xfrm>
            <a:off x="7837872" y="4933858"/>
            <a:ext cx="381965" cy="1076446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2D038-8C44-634A-9809-75EF4367355E}"/>
              </a:ext>
            </a:extLst>
          </p:cNvPr>
          <p:cNvSpPr txBox="1"/>
          <p:nvPr/>
        </p:nvSpPr>
        <p:spPr>
          <a:xfrm>
            <a:off x="8226236" y="52874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As is…</a:t>
            </a:r>
          </a:p>
        </p:txBody>
      </p:sp>
    </p:spTree>
    <p:extLst>
      <p:ext uri="{BB962C8B-B14F-4D97-AF65-F5344CB8AC3E}">
        <p14:creationId xmlns:p14="http://schemas.microsoft.com/office/powerpoint/2010/main" val="2749683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B6C4-45B8-B54B-9DE4-F8291375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Moving to the next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355F7-8CC8-DD40-BCB6-16DFF72C8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81" y="932675"/>
            <a:ext cx="8226854" cy="50786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Will be addressed at the January 2020 LIU workshop 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/>
              <a:t>Proposal for beam commissioning and operation: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Per machine: upgraded </a:t>
            </a:r>
            <a:r>
              <a:rPr lang="en-US" b="1" dirty="0"/>
              <a:t>Machine Coordination meeting</a:t>
            </a:r>
            <a:r>
              <a:rPr lang="en-US" dirty="0"/>
              <a:t> to combine</a:t>
            </a:r>
          </a:p>
          <a:p>
            <a:pPr lvl="1"/>
            <a:r>
              <a:rPr lang="en-US" dirty="0"/>
              <a:t>Machine and technical coordination</a:t>
            </a:r>
          </a:p>
          <a:p>
            <a:pPr lvl="1"/>
            <a:r>
              <a:rPr lang="en-US" dirty="0"/>
              <a:t>Beam dynamics WG</a:t>
            </a:r>
          </a:p>
          <a:p>
            <a:pPr lvl="1"/>
            <a:r>
              <a:rPr lang="en-US" dirty="0"/>
              <a:t>Beam and hardware commission WG</a:t>
            </a:r>
          </a:p>
          <a:p>
            <a:pPr lvl="1"/>
            <a:r>
              <a:rPr lang="en-US" dirty="0"/>
              <a:t>Weekly</a:t>
            </a:r>
          </a:p>
          <a:p>
            <a:endParaRPr lang="en-US" dirty="0"/>
          </a:p>
          <a:p>
            <a:r>
              <a:rPr lang="en-US" dirty="0"/>
              <a:t>Across complex: </a:t>
            </a:r>
            <a:r>
              <a:rPr lang="en-US" b="1" dirty="0"/>
              <a:t>Accelerator/Injector Performance Meeting</a:t>
            </a:r>
          </a:p>
          <a:p>
            <a:pPr lvl="1"/>
            <a:r>
              <a:rPr lang="en-US" dirty="0"/>
              <a:t>Guide and lead overall commissioning and operation according to performance </a:t>
            </a:r>
            <a:endParaRPr lang="en-US" sz="1600" dirty="0"/>
          </a:p>
          <a:p>
            <a:pPr lvl="2"/>
            <a:r>
              <a:rPr lang="en-US" sz="1300" dirty="0"/>
              <a:t>−  </a:t>
            </a:r>
            <a:r>
              <a:rPr lang="en-US" dirty="0"/>
              <a:t>Peak and reproducibility </a:t>
            </a:r>
            <a:endParaRPr lang="en-US" sz="1400" dirty="0"/>
          </a:p>
          <a:p>
            <a:pPr lvl="2"/>
            <a:r>
              <a:rPr lang="en-US" sz="1300" dirty="0"/>
              <a:t>−  </a:t>
            </a:r>
            <a:r>
              <a:rPr lang="en-US" dirty="0"/>
              <a:t>Efficiency (e.g. LHC beam preparation, injector impact on LHC turn-around- time) </a:t>
            </a:r>
            <a:endParaRPr lang="en-US" sz="1400" dirty="0"/>
          </a:p>
          <a:p>
            <a:pPr lvl="1"/>
            <a:r>
              <a:rPr lang="en-US" dirty="0"/>
              <a:t>Target beam dynamics, operational aspects, software, algorithms, hardware </a:t>
            </a:r>
            <a:endParaRPr lang="en-US" sz="1600" dirty="0"/>
          </a:p>
          <a:p>
            <a:pPr lvl="1"/>
            <a:r>
              <a:rPr lang="en-US" dirty="0"/>
              <a:t>All beams</a:t>
            </a:r>
          </a:p>
          <a:p>
            <a:pPr lvl="1"/>
            <a:r>
              <a:rPr lang="en-US" dirty="0"/>
              <a:t>Bi-weekly 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7564DCA-AD95-BB4A-B64E-F7546B8302BF}"/>
              </a:ext>
            </a:extLst>
          </p:cNvPr>
          <p:cNvSpPr/>
          <p:nvPr/>
        </p:nvSpPr>
        <p:spPr>
          <a:xfrm>
            <a:off x="7260350" y="2315255"/>
            <a:ext cx="344455" cy="996226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BD17-4AFE-A245-A053-91E97BE5AFB4}"/>
              </a:ext>
            </a:extLst>
          </p:cNvPr>
          <p:cNvSpPr txBox="1"/>
          <p:nvPr/>
        </p:nvSpPr>
        <p:spPr>
          <a:xfrm>
            <a:off x="7604805" y="2520980"/>
            <a:ext cx="171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Already in practice @ LEIR </a:t>
            </a:r>
          </a:p>
        </p:txBody>
      </p:sp>
    </p:spTree>
    <p:extLst>
      <p:ext uri="{BB962C8B-B14F-4D97-AF65-F5344CB8AC3E}">
        <p14:creationId xmlns:p14="http://schemas.microsoft.com/office/powerpoint/2010/main" val="8331885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THe</a:t>
            </a:r>
            <a:r>
              <a:rPr lang="en-US" dirty="0"/>
              <a:t> end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3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41158"/>
            <a:ext cx="8291264" cy="18370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Run 3 = 7 </a:t>
            </a:r>
            <a:r>
              <a:rPr lang="en-US" dirty="0" err="1"/>
              <a:t>TeV</a:t>
            </a:r>
            <a:r>
              <a:rPr lang="en-US" dirty="0"/>
              <a:t>, first step towards HL-LHC: LHC Injector Upgrade (LIU) </a:t>
            </a:r>
          </a:p>
          <a:p>
            <a:endParaRPr lang="en-US" dirty="0"/>
          </a:p>
          <a:p>
            <a:r>
              <a:rPr lang="en-US" dirty="0"/>
              <a:t>HL-LHC = increase luminosity by a factor 5 and integrated luminosity by a factor 10 to 3000 fb</a:t>
            </a:r>
            <a:r>
              <a:rPr lang="en-US" baseline="30000" dirty="0"/>
              <a:t>-1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250 fb</a:t>
            </a:r>
            <a:r>
              <a:rPr lang="en-US" baseline="30000" dirty="0"/>
              <a:t>-1</a:t>
            </a:r>
            <a:r>
              <a:rPr lang="en-US" dirty="0"/>
              <a:t> per year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017"/>
            <a:ext cx="9144000" cy="38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3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E270CD5-1F56-AE49-998D-EDD69F06D336}"/>
              </a:ext>
            </a:extLst>
          </p:cNvPr>
          <p:cNvSpPr txBox="1">
            <a:spLocks/>
          </p:cNvSpPr>
          <p:nvPr/>
        </p:nvSpPr>
        <p:spPr>
          <a:xfrm>
            <a:off x="1276836" y="-89334"/>
            <a:ext cx="7374574" cy="11430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600" b="1" u="sng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en-US" sz="2200" u="none" dirty="0">
                <a:solidFill>
                  <a:srgbClr val="08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 timeline of post-LS2 beam commissioning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9C4E38-1B18-6240-9226-998A4A3FA33B}"/>
              </a:ext>
            </a:extLst>
          </p:cNvPr>
          <p:cNvSpPr txBox="1">
            <a:spLocks/>
          </p:cNvSpPr>
          <p:nvPr/>
        </p:nvSpPr>
        <p:spPr>
          <a:xfrm>
            <a:off x="234022" y="1012288"/>
            <a:ext cx="8674184" cy="3203576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defPPr>
              <a:defRPr lang="en-US"/>
            </a:defPPr>
            <a:lvl1pPr marL="180000" indent="-187200">
              <a:spcBef>
                <a:spcPts val="1600"/>
              </a:spcBef>
              <a:buClr>
                <a:srgbClr val="0055A0"/>
              </a:buClr>
              <a:buSzPct val="80000"/>
              <a:buFont typeface="Arial"/>
              <a:buChar char="•"/>
              <a:defRPr kumimoji="0" sz="1700" b="1">
                <a:solidFill>
                  <a:srgbClr val="0055A0"/>
                </a:solidFill>
                <a:latin typeface="Arial"/>
                <a:cs typeface="Arial"/>
              </a:defRPr>
            </a:lvl1pPr>
            <a:lvl2pPr marL="381600" lvl="1" indent="-194400"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Arial"/>
              <a:buChar char="•"/>
              <a:defRPr kumimoji="0" sz="1600">
                <a:latin typeface="Arial"/>
                <a:cs typeface="Arial"/>
              </a:defRPr>
            </a:lvl2pPr>
            <a:lvl3pPr indent="-2520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5000"/>
              <a:buFont typeface="Lucida Grande"/>
              <a:buChar char="−"/>
              <a:defRPr kumimoji="0">
                <a:latin typeface="Calibri"/>
                <a:cs typeface="Calibri"/>
              </a:defRPr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>
                <a:latin typeface="Calibri"/>
                <a:cs typeface="Calibri"/>
              </a:defRPr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>
                <a:latin typeface="Calibri"/>
                <a:cs typeface="Calibri"/>
              </a:defRPr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US" dirty="0"/>
              <a:t>The first year of Run 3 (2021) will have to be fully devoted to</a:t>
            </a:r>
          </a:p>
          <a:p>
            <a:pPr lvl="1"/>
            <a:r>
              <a:rPr lang="en-US" dirty="0"/>
              <a:t>The recovery of the pre-LS2 beams (protons) with LIU equipment, both for LHC and FT physics </a:t>
            </a:r>
          </a:p>
          <a:p>
            <a:pPr lvl="1"/>
            <a:r>
              <a:rPr lang="en-US" dirty="0"/>
              <a:t>The production of the </a:t>
            </a:r>
            <a:r>
              <a:rPr lang="en-US" dirty="0" err="1"/>
              <a:t>Pb</a:t>
            </a:r>
            <a:r>
              <a:rPr lang="en-US" dirty="0"/>
              <a:t> ion beams to the full LIU performance with slip stacking in SPS for the 2021 ion run</a:t>
            </a:r>
          </a:p>
          <a:p>
            <a:r>
              <a:rPr lang="en-US" dirty="0"/>
              <a:t>2022 should be devoted to accelerating 2e11 p/b injected in the SPS</a:t>
            </a:r>
          </a:p>
          <a:p>
            <a:pPr lvl="1"/>
            <a:r>
              <a:rPr lang="en-US" dirty="0"/>
              <a:t>Already injected in 2017 with 70% of the target bunch intensity, brightness and train length</a:t>
            </a:r>
          </a:p>
          <a:p>
            <a:pPr lvl="1"/>
            <a:r>
              <a:rPr lang="en-US" dirty="0"/>
              <a:t>Still marginally stable in the PS and affected by instabilities in the SPS</a:t>
            </a:r>
          </a:p>
          <a:p>
            <a:r>
              <a:rPr lang="en-US" dirty="0"/>
              <a:t>Further intensity steps (additional 15% and 10%) to be made in 2023 and 2024</a:t>
            </a:r>
          </a:p>
          <a:p>
            <a:pPr lvl="1"/>
            <a:r>
              <a:rPr lang="en-US" sz="1500" dirty="0"/>
              <a:t>These steps are unprecedented and will require dedicated scrubbing runs in the SPS and fine transverse and longitudinal </a:t>
            </a:r>
            <a:r>
              <a:rPr lang="en-US" sz="1500" dirty="0" err="1"/>
              <a:t>optimisations</a:t>
            </a:r>
            <a:endParaRPr lang="en-US" sz="1500" dirty="0"/>
          </a:p>
          <a:p>
            <a:pPr lvl="1"/>
            <a:r>
              <a:rPr lang="en-US" sz="1500" dirty="0"/>
              <a:t>While high intensity is being commissioned, corrective actions compatible with YETS could be applied, if needed. </a:t>
            </a:r>
          </a:p>
        </p:txBody>
      </p:sp>
      <p:graphicFrame>
        <p:nvGraphicFramePr>
          <p:cNvPr id="20" name="Diagramma 21">
            <a:extLst>
              <a:ext uri="{FF2B5EF4-FFF2-40B4-BE49-F238E27FC236}">
                <a16:creationId xmlns:a16="http://schemas.microsoft.com/office/drawing/2014/main" id="{285C5886-3377-4A4C-B03A-DF5831D60291}"/>
              </a:ext>
            </a:extLst>
          </p:cNvPr>
          <p:cNvGraphicFramePr/>
          <p:nvPr>
            <p:extLst/>
          </p:nvPr>
        </p:nvGraphicFramePr>
        <p:xfrm>
          <a:off x="69007" y="4453594"/>
          <a:ext cx="8839199" cy="98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3E480712-CECC-2D4F-80A8-4D575A08346D}"/>
              </a:ext>
            </a:extLst>
          </p:cNvPr>
          <p:cNvGrpSpPr/>
          <p:nvPr/>
        </p:nvGrpSpPr>
        <p:grpSpPr>
          <a:xfrm>
            <a:off x="1048317" y="5746612"/>
            <a:ext cx="4259026" cy="900000"/>
            <a:chOff x="4290539" y="0"/>
            <a:chExt cx="1877299" cy="988305"/>
          </a:xfrm>
        </p:grpSpPr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9A1AA496-7900-6D44-8DFC-0620812E5D0A}"/>
                </a:ext>
              </a:extLst>
            </p:cNvPr>
            <p:cNvSpPr/>
            <p:nvPr/>
          </p:nvSpPr>
          <p:spPr>
            <a:xfrm>
              <a:off x="4290539" y="0"/>
              <a:ext cx="1877299" cy="988305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vron 4">
              <a:extLst>
                <a:ext uri="{FF2B5EF4-FFF2-40B4-BE49-F238E27FC236}">
                  <a16:creationId xmlns:a16="http://schemas.microsoft.com/office/drawing/2014/main" id="{A7CBD7A2-1B61-5E45-9B20-7D2794D71107}"/>
                </a:ext>
              </a:extLst>
            </p:cNvPr>
            <p:cNvSpPr/>
            <p:nvPr/>
          </p:nvSpPr>
          <p:spPr>
            <a:xfrm>
              <a:off x="4453300" y="0"/>
              <a:ext cx="1603735" cy="988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>
                  <a:solidFill>
                    <a:srgbClr val="1F497D"/>
                  </a:solidFill>
                  <a:latin typeface="Calibri"/>
                </a:rPr>
                <a:t>Commissioning of 2.1 10</a:t>
              </a:r>
              <a:r>
                <a:rPr lang="en-US" sz="1500" b="1" baseline="30000" dirty="0">
                  <a:solidFill>
                    <a:srgbClr val="1F497D"/>
                  </a:solidFill>
                  <a:latin typeface="Calibri"/>
                </a:rPr>
                <a:t>11</a:t>
              </a:r>
              <a:r>
                <a:rPr lang="en-US" sz="1500" b="1" dirty="0">
                  <a:solidFill>
                    <a:srgbClr val="1F497D"/>
                  </a:solidFill>
                  <a:latin typeface="Calibri"/>
                </a:rPr>
                <a:t> p/b up to SPS extraction and tests of higher intensity at least up to the SPS injection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B11869-37C6-3D42-83F7-6668CEF70E19}"/>
              </a:ext>
            </a:extLst>
          </p:cNvPr>
          <p:cNvGrpSpPr/>
          <p:nvPr/>
        </p:nvGrpSpPr>
        <p:grpSpPr>
          <a:xfrm>
            <a:off x="4879310" y="5745982"/>
            <a:ext cx="4138843" cy="900000"/>
            <a:chOff x="5844979" y="0"/>
            <a:chExt cx="2607285" cy="988305"/>
          </a:xfrm>
        </p:grpSpPr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9EC616FA-F13F-BA4C-89DA-89F9624375A4}"/>
                </a:ext>
              </a:extLst>
            </p:cNvPr>
            <p:cNvSpPr/>
            <p:nvPr/>
          </p:nvSpPr>
          <p:spPr>
            <a:xfrm>
              <a:off x="5844979" y="0"/>
              <a:ext cx="2607285" cy="988305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Chevron 4">
              <a:extLst>
                <a:ext uri="{FF2B5EF4-FFF2-40B4-BE49-F238E27FC236}">
                  <a16:creationId xmlns:a16="http://schemas.microsoft.com/office/drawing/2014/main" id="{00685283-4EBD-BB4E-AEDF-6457665D8ED9}"/>
                </a:ext>
              </a:extLst>
            </p:cNvPr>
            <p:cNvSpPr/>
            <p:nvPr/>
          </p:nvSpPr>
          <p:spPr>
            <a:xfrm>
              <a:off x="6200143" y="0"/>
              <a:ext cx="1943048" cy="9883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Commissioning of 2.3 10</a:t>
              </a:r>
              <a:r>
                <a:rPr lang="en-US" sz="1500" b="1" baseline="30000" dirty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11</a:t>
              </a:r>
              <a:r>
                <a:rPr lang="en-US" sz="1500" b="1" dirty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 p/b up to SPS extraction with the desired brightness and loss budgets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9045F92-EAA3-3A4B-8DB4-241259BED4AC}"/>
              </a:ext>
            </a:extLst>
          </p:cNvPr>
          <p:cNvSpPr/>
          <p:nvPr/>
        </p:nvSpPr>
        <p:spPr>
          <a:xfrm>
            <a:off x="333847" y="4205860"/>
            <a:ext cx="8285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GB" sz="1500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2020-21</a:t>
            </a:r>
            <a:endParaRPr lang="en-GB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478E1A-8747-EC47-B776-418684C786A0}"/>
              </a:ext>
            </a:extLst>
          </p:cNvPr>
          <p:cNvSpPr/>
          <p:nvPr/>
        </p:nvSpPr>
        <p:spPr>
          <a:xfrm>
            <a:off x="5256333" y="4205860"/>
            <a:ext cx="5746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GB" sz="1500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2022</a:t>
            </a:r>
            <a:endParaRPr lang="en-GB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5452D6-FBDD-014A-90A6-B1CAE37A6C4D}"/>
              </a:ext>
            </a:extLst>
          </p:cNvPr>
          <p:cNvSpPr/>
          <p:nvPr/>
        </p:nvSpPr>
        <p:spPr>
          <a:xfrm>
            <a:off x="5095354" y="5473478"/>
            <a:ext cx="5822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GB" sz="1500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2024</a:t>
            </a:r>
            <a:endParaRPr lang="en-GB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3C5043-0769-C744-8494-0BE5A448FD61}"/>
              </a:ext>
            </a:extLst>
          </p:cNvPr>
          <p:cNvSpPr/>
          <p:nvPr/>
        </p:nvSpPr>
        <p:spPr>
          <a:xfrm>
            <a:off x="1276836" y="5473478"/>
            <a:ext cx="5746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GB" sz="1500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2023</a:t>
            </a:r>
            <a:endParaRPr lang="en-GB" sz="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99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ingredients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6329"/>
            <a:ext cx="8291264" cy="4887662"/>
          </a:xfrm>
        </p:spPr>
        <p:txBody>
          <a:bodyPr/>
          <a:lstStyle/>
          <a:p>
            <a:r>
              <a:rPr lang="en-US" dirty="0"/>
              <a:t>LIU beams</a:t>
            </a:r>
          </a:p>
          <a:p>
            <a:r>
              <a:rPr lang="en-US" dirty="0"/>
              <a:t>Availability, reduce effect of crossing angle,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832" y="0"/>
            <a:ext cx="2425700" cy="123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13" y="1861142"/>
            <a:ext cx="6680032" cy="4938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414" y="-13796"/>
            <a:ext cx="1089221" cy="1321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721" y="1047280"/>
            <a:ext cx="173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LHC Injector Upgrade</a:t>
            </a:r>
          </a:p>
        </p:txBody>
      </p:sp>
    </p:spTree>
    <p:extLst>
      <p:ext uri="{BB962C8B-B14F-4D97-AF65-F5344CB8AC3E}">
        <p14:creationId xmlns:p14="http://schemas.microsoft.com/office/powerpoint/2010/main" val="202896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6735" y="1079053"/>
            <a:ext cx="6613406" cy="16537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standard LHC beam with 25 ns bunch spacing is obtained in the Proton Synchrotron by splitting of 6 booster bunches into </a:t>
            </a:r>
            <a:r>
              <a:rPr lang="en-GB" b="1" kern="0" dirty="0">
                <a:solidFill>
                  <a:srgbClr val="0000FF"/>
                </a:solidFill>
                <a:latin typeface="+mn-lt"/>
              </a:rPr>
              <a:t>72 bunches</a:t>
            </a: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at extraction.</a:t>
            </a:r>
          </a:p>
          <a:p>
            <a:pPr marL="627063" lvl="1" indent="-2635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―"/>
            </a:pPr>
            <a:r>
              <a:rPr lang="en-GB" sz="1600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Triple splitting at low energy, 2x double splitting at high energy.</a:t>
            </a:r>
          </a:p>
          <a:p>
            <a:pPr marL="627063" lvl="1" indent="-2635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―"/>
            </a:pPr>
            <a:r>
              <a:rPr lang="en-GB" sz="1600" b="1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Emittance at injection into LHC ~ 2.8 </a:t>
            </a:r>
            <a:r>
              <a:rPr lang="en-GB" sz="1600" b="1" i="1" kern="0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1600" b="1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</a:t>
            </a:r>
            <a:r>
              <a:rPr lang="en-GB" sz="1600" i="1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83015" y="4903857"/>
            <a:ext cx="1532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10000"/>
                  </a:schemeClr>
                </a:solidFill>
                <a:latin typeface="Calibri"/>
                <a:cs typeface="Calibri"/>
              </a:rPr>
              <a:t>BCMS (8 PSB b.)</a:t>
            </a:r>
          </a:p>
        </p:txBody>
      </p:sp>
      <p:pic>
        <p:nvPicPr>
          <p:cNvPr id="12" name="Picture 3" descr="C:\Heiko\Presentations\2014-11_RFUpgradesHB2014\2012-01_LHCBeamSlides\LHC25\inj2all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47" y="3110215"/>
            <a:ext cx="1792146" cy="1724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489277" y="4846597"/>
            <a:ext cx="16622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10000"/>
                  </a:schemeClr>
                </a:solidFill>
                <a:latin typeface="Calibri"/>
                <a:cs typeface="Calibri"/>
              </a:rPr>
              <a:t>Standard (6 PSB b.)</a:t>
            </a:r>
          </a:p>
        </p:txBody>
      </p:sp>
      <p:pic>
        <p:nvPicPr>
          <p:cNvPr id="16" name="Picture 5" descr="C:\Heiko\Presentations\2014-11_RFUpgradesHB2014\2012-01_LHCBeamSlides\LHC25\foursplitb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77" y="700824"/>
            <a:ext cx="1981759" cy="1949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1728" y="3006545"/>
            <a:ext cx="4794534" cy="307776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 lower emittance variant is obtained from 8 booster bunches that are first compressed and merged longitudinally into 4 bunches (Batch Compression Merging and Splitting, BCMS), followed by splitting into </a:t>
            </a:r>
            <a:r>
              <a:rPr lang="en-GB" b="1" kern="0" dirty="0">
                <a:solidFill>
                  <a:srgbClr val="0000FF"/>
                </a:solidFill>
                <a:latin typeface="+mn-lt"/>
              </a:rPr>
              <a:t>48 bunches</a:t>
            </a:r>
            <a:r>
              <a:rPr lang="en-GB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at extraction.</a:t>
            </a:r>
          </a:p>
          <a:p>
            <a:pPr marL="627063" lvl="1" indent="-2635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―"/>
            </a:pPr>
            <a:r>
              <a:rPr lang="en-GB" sz="1600" b="1" i="1" kern="0" dirty="0">
                <a:solidFill>
                  <a:srgbClr val="4D4D4D">
                    <a:lumMod val="50000"/>
                  </a:srgbClr>
                </a:solidFill>
                <a:latin typeface="Arial"/>
              </a:rPr>
              <a:t>Emittance at injection into LHC ~ 1.5 </a:t>
            </a:r>
            <a:r>
              <a:rPr lang="en-GB" sz="1600" b="1" i="1" kern="0" dirty="0">
                <a:solidFill>
                  <a:srgbClr val="4D4D4D">
                    <a:lumMod val="50000"/>
                  </a:srgbClr>
                </a:solidFill>
                <a:latin typeface="Symbol" panose="05050102010706020507" pitchFamily="18" charset="2"/>
              </a:rPr>
              <a:t>m</a:t>
            </a:r>
            <a:r>
              <a:rPr lang="en-GB" sz="1600" b="1" i="1" kern="0" dirty="0">
                <a:solidFill>
                  <a:srgbClr val="4D4D4D">
                    <a:lumMod val="50000"/>
                  </a:srgbClr>
                </a:solidFill>
                <a:latin typeface="Arial"/>
              </a:rPr>
              <a:t>m</a:t>
            </a:r>
            <a:r>
              <a:rPr lang="en-GB" sz="1600" i="1" kern="0" dirty="0">
                <a:solidFill>
                  <a:srgbClr val="4D4D4D">
                    <a:lumMod val="50000"/>
                  </a:srgbClr>
                </a:solidFill>
                <a:latin typeface="Arial"/>
              </a:rPr>
              <a:t>.</a:t>
            </a:r>
          </a:p>
          <a:p>
            <a:pPr marL="627063" lvl="1" indent="-263525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 panose="020B0604020202020204" pitchFamily="34" charset="0"/>
              <a:buChar char="―"/>
            </a:pPr>
            <a:r>
              <a:rPr lang="en-GB" sz="1600" i="1" kern="0" dirty="0">
                <a:solidFill>
                  <a:srgbClr val="4D4D4D">
                    <a:lumMod val="50000"/>
                  </a:srgbClr>
                </a:solidFill>
                <a:latin typeface="Arial"/>
              </a:rPr>
              <a:t>Shorter train length implies more ‘holes’ in the beam at the LHC, </a:t>
            </a:r>
            <a:r>
              <a:rPr lang="en-GB" sz="1600" i="1" kern="0" dirty="0">
                <a:solidFill>
                  <a:srgbClr val="FF0000"/>
                </a:solidFill>
                <a:latin typeface="Arial"/>
              </a:rPr>
              <a:t>loose ~150 bunches</a:t>
            </a:r>
            <a:r>
              <a:rPr lang="en-GB" sz="1600" i="1" kern="0" dirty="0">
                <a:solidFill>
                  <a:srgbClr val="4D4D4D">
                    <a:lumMod val="50000"/>
                  </a:srgbClr>
                </a:solidFill>
                <a:latin typeface="Arial"/>
              </a:rPr>
              <a:t>.</a:t>
            </a:r>
          </a:p>
          <a:p>
            <a:pPr marL="684213" lvl="1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kern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8" name="Picture 2" descr="C:\Heiko\Presentations\2013-10_InjectorChainExoticOptionsRLIUP\TomoscopeImages\PS\inj2all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16" y="3111136"/>
            <a:ext cx="1791189" cy="1724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>
            <a:endCxn id="16" idx="2"/>
          </p:cNvCxnSpPr>
          <p:nvPr/>
        </p:nvCxnSpPr>
        <p:spPr>
          <a:xfrm flipV="1">
            <a:off x="6794479" y="2650381"/>
            <a:ext cx="1222478" cy="459834"/>
          </a:xfrm>
          <a:prstGeom prst="line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6" idx="2"/>
          </p:cNvCxnSpPr>
          <p:nvPr/>
        </p:nvCxnSpPr>
        <p:spPr>
          <a:xfrm flipH="1" flipV="1">
            <a:off x="8016957" y="2650381"/>
            <a:ext cx="350347" cy="448394"/>
          </a:xfrm>
          <a:prstGeom prst="line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64949" y="164576"/>
            <a:ext cx="7686660" cy="69644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bg2">
                    <a:lumMod val="10000"/>
                  </a:schemeClr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LHC beams in the injectors</a:t>
            </a:r>
            <a:r>
              <a:rPr lang="is-IS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1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red 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41089</TotalTime>
  <Words>3842</Words>
  <Application>Microsoft Macintosh PowerPoint</Application>
  <PresentationFormat>On-screen Show (4:3)</PresentationFormat>
  <Paragraphs>629</Paragraphs>
  <Slides>70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Brush Script MT</vt:lpstr>
      <vt:lpstr>ＭＳ Ｐゴシック</vt:lpstr>
      <vt:lpstr>Arial</vt:lpstr>
      <vt:lpstr>Calibri</vt:lpstr>
      <vt:lpstr>Cambria</vt:lpstr>
      <vt:lpstr>Comic Sans MS</vt:lpstr>
      <vt:lpstr>Geneva</vt:lpstr>
      <vt:lpstr>Helvetica</vt:lpstr>
      <vt:lpstr>Lucida Grande</vt:lpstr>
      <vt:lpstr>Symbol</vt:lpstr>
      <vt:lpstr>Times New Roman</vt:lpstr>
      <vt:lpstr>Wingdings</vt:lpstr>
      <vt:lpstr>Theme1</vt:lpstr>
      <vt:lpstr>Fred 2</vt:lpstr>
      <vt:lpstr>Commissioning the LHC Injector Complex  V. Kain, CERN   </vt:lpstr>
      <vt:lpstr>The pre-LS2 LHC chain</vt:lpstr>
      <vt:lpstr>PowerPoint Presentation</vt:lpstr>
      <vt:lpstr>LHC Run 2</vt:lpstr>
      <vt:lpstr>LHC parameters</vt:lpstr>
      <vt:lpstr>PowerPoint Presentation</vt:lpstr>
      <vt:lpstr>What’s next?</vt:lpstr>
      <vt:lpstr>HL-LHC ingredients</vt:lpstr>
      <vt:lpstr>PowerPoint Presentation</vt:lpstr>
      <vt:lpstr>LHC beams in the injectors…</vt:lpstr>
      <vt:lpstr>Injector upgrade during LS2 (1)</vt:lpstr>
      <vt:lpstr>Injector upgrade during LS2 (2)</vt:lpstr>
      <vt:lpstr>LIU parameter goals</vt:lpstr>
      <vt:lpstr>Towards LIU…</vt:lpstr>
      <vt:lpstr>Bunch intensities from injectors post LS2 </vt:lpstr>
      <vt:lpstr>HL-LHC Parameters</vt:lpstr>
      <vt:lpstr>The Injector Chain</vt:lpstr>
      <vt:lpstr>The Non-LHC beams</vt:lpstr>
      <vt:lpstr>Commissioning the Injector Complex - the task</vt:lpstr>
      <vt:lpstr>Commissioning the Injector Complex - the task</vt:lpstr>
      <vt:lpstr>Don’t reinvent the wheel  LHC commissioning</vt:lpstr>
      <vt:lpstr>LHC injection tests </vt:lpstr>
      <vt:lpstr>LHC Injection tests</vt:lpstr>
      <vt:lpstr>Preparation is key</vt:lpstr>
      <vt:lpstr>Testing phase: What is done when?</vt:lpstr>
      <vt:lpstr>Equipment integration?</vt:lpstr>
      <vt:lpstr>Examples: new SPS LLRF</vt:lpstr>
      <vt:lpstr>Examples: new SPS LLRF</vt:lpstr>
      <vt:lpstr>Examples: new SPS LLRF</vt:lpstr>
      <vt:lpstr>LIU commissioning structure</vt:lpstr>
      <vt:lpstr>Aspects to cover</vt:lpstr>
      <vt:lpstr>Current structure - responsibilities</vt:lpstr>
      <vt:lpstr>Current structure - responsibilities</vt:lpstr>
      <vt:lpstr>Formalize existing commissioning experience</vt:lpstr>
      <vt:lpstr>Tools for preparation and coordination</vt:lpstr>
      <vt:lpstr>Check lists</vt:lpstr>
      <vt:lpstr>Check lists</vt:lpstr>
      <vt:lpstr>Check lists</vt:lpstr>
      <vt:lpstr>How to define what needs to be tested when?</vt:lpstr>
      <vt:lpstr>Testing during shutdown? </vt:lpstr>
      <vt:lpstr>Testing during shutdown? </vt:lpstr>
      <vt:lpstr>PS switch yard overview</vt:lpstr>
      <vt:lpstr>2020 </vt:lpstr>
      <vt:lpstr>LINAC4 </vt:lpstr>
      <vt:lpstr>LINAC4 2020 – 2 Phases</vt:lpstr>
      <vt:lpstr>LINAC4 – transfer line commissioning ongoing   LBE run until mid Dec 2019</vt:lpstr>
      <vt:lpstr>LINAC4 in 2020</vt:lpstr>
      <vt:lpstr>LINAC3</vt:lpstr>
      <vt:lpstr>LINAC3 + LEIR Transfer Line – beam commissioning planning 2020</vt:lpstr>
      <vt:lpstr>LEIR</vt:lpstr>
      <vt:lpstr>LEIR – beam commissioning planning</vt:lpstr>
      <vt:lpstr>PSB</vt:lpstr>
      <vt:lpstr>PSB – beam commissioning plan</vt:lpstr>
      <vt:lpstr>PSB – beam preparation schedule</vt:lpstr>
      <vt:lpstr>PS</vt:lpstr>
      <vt:lpstr>PS – beam commissioning planning</vt:lpstr>
      <vt:lpstr>PS – beam preparation schedule</vt:lpstr>
      <vt:lpstr>SPS</vt:lpstr>
      <vt:lpstr>SPS </vt:lpstr>
      <vt:lpstr>SPS</vt:lpstr>
      <vt:lpstr>SPS – beam commissioning plan</vt:lpstr>
      <vt:lpstr>Post standalone commissioning (1)</vt:lpstr>
      <vt:lpstr>Post standalone commissioning (2)</vt:lpstr>
      <vt:lpstr>Commissioning of ions in the SPS</vt:lpstr>
      <vt:lpstr>Tools for commissioning towards LIU performance</vt:lpstr>
      <vt:lpstr>Performance tracking </vt:lpstr>
      <vt:lpstr>Moving to the next phase</vt:lpstr>
      <vt:lpstr>Moving to the next phase</vt:lpstr>
      <vt:lpstr>THe end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 Wenninger</dc:creator>
  <cp:lastModifiedBy>Microsoft Office User</cp:lastModifiedBy>
  <cp:revision>7149</cp:revision>
  <cp:lastPrinted>2014-08-28T12:09:23Z</cp:lastPrinted>
  <dcterms:created xsi:type="dcterms:W3CDTF">1601-01-01T00:00:00Z</dcterms:created>
  <dcterms:modified xsi:type="dcterms:W3CDTF">2019-12-04T21:58:51Z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