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7" r:id="rId2"/>
    <p:sldId id="358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124" d="100"/>
          <a:sy n="124" d="100"/>
        </p:scale>
        <p:origin x="677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E814-8AC0-4622-B918-BDB5A7E0306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D4B4-EF37-41BC-BAF1-7F560CE3FC5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021-5805-42C3-9DA8-6D9AECE9015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C0-45C9-4D40-8757-8F39C4FFCC05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C70F-9025-40B4-AC90-B11BAAE4827D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8C7E-5514-4C17-AB2B-90B848F010A7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7687-83E6-41D1-8373-3BEF9B437F0C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08E4-EE29-4729-98D1-99D8BEE24401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8C8-8F8B-419B-B61D-A9D6E5A29D01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0C49-99F8-4F9C-AD1C-30E8D636E487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B908-B8F2-406E-A9C4-AC3E41CCF95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CBM. Design of cryogenic system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6612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11.2019,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BINP,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M.Kholopov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A.Bragin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AFE3-E394-493E-B776-98B0B08F881D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838" r="41338" b="10832"/>
          <a:stretch/>
        </p:blipFill>
        <p:spPr>
          <a:xfrm>
            <a:off x="5471898" y="980728"/>
            <a:ext cx="2728957" cy="5044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2231" r="42125" b="5238"/>
          <a:stretch/>
        </p:blipFill>
        <p:spPr>
          <a:xfrm>
            <a:off x="616282" y="836712"/>
            <a:ext cx="3028616" cy="5105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</a:t>
            </a:r>
            <a:r>
              <a:rPr lang="en-US" sz="2000" dirty="0" smtClean="0">
                <a:solidFill>
                  <a:srgbClr val="C00000"/>
                </a:solidFill>
              </a:rPr>
              <a:t>Feed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46386" y="4497901"/>
            <a:ext cx="827981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</a:t>
            </a:r>
            <a:r>
              <a:rPr lang="en-US" sz="1400" dirty="0">
                <a:solidFill>
                  <a:srgbClr val="FF0000"/>
                </a:solidFill>
              </a:rPr>
              <a:t>shell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512" y="3765525"/>
            <a:ext cx="987601" cy="732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Branch Box interface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1227" y="1200044"/>
            <a:ext cx="1026114" cy="669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Magnets </a:t>
            </a:r>
            <a:r>
              <a:rPr lang="en-US" sz="1400" dirty="0" err="1" smtClean="0">
                <a:solidFill>
                  <a:srgbClr val="FF0000"/>
                </a:solidFill>
              </a:rPr>
              <a:t>cryoctat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iterface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6262" y="4503839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Cu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311714" y="1869480"/>
            <a:ext cx="652570" cy="505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0"/>
          </p:cNvCxnSpPr>
          <p:nvPr/>
        </p:nvCxnSpPr>
        <p:spPr>
          <a:xfrm flipV="1">
            <a:off x="682313" y="3128479"/>
            <a:ext cx="92627" cy="637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 flipV="1">
            <a:off x="7596336" y="4628351"/>
            <a:ext cx="450050" cy="91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3"/>
          </p:cNvCxnSpPr>
          <p:nvPr/>
        </p:nvCxnSpPr>
        <p:spPr>
          <a:xfrm flipV="1">
            <a:off x="5546467" y="3540744"/>
            <a:ext cx="744221" cy="16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16854" y="3418744"/>
            <a:ext cx="929613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 Pipelines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8" idx="3"/>
          </p:cNvCxnSpPr>
          <p:nvPr/>
        </p:nvCxnSpPr>
        <p:spPr>
          <a:xfrm>
            <a:off x="5356381" y="4791871"/>
            <a:ext cx="629012" cy="83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3"/>
          </p:cNvCxnSpPr>
          <p:nvPr/>
        </p:nvCxnSpPr>
        <p:spPr>
          <a:xfrm>
            <a:off x="5669970" y="1487088"/>
            <a:ext cx="634371" cy="119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616854" y="1199056"/>
            <a:ext cx="105311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Pneumatic valves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9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Flowscheme</a:t>
            </a:r>
            <a:r>
              <a:rPr lang="en-US" sz="2000" dirty="0" smtClean="0">
                <a:solidFill>
                  <a:srgbClr val="C00000"/>
                </a:solidFill>
              </a:rPr>
              <a:t> of </a:t>
            </a:r>
            <a:r>
              <a:rPr lang="en-US" sz="2000" dirty="0" smtClean="0">
                <a:solidFill>
                  <a:srgbClr val="C00000"/>
                </a:solidFill>
              </a:rPr>
              <a:t>CBM </a:t>
            </a:r>
            <a:r>
              <a:rPr lang="en-US" sz="2000" dirty="0" smtClean="0">
                <a:solidFill>
                  <a:srgbClr val="C00000"/>
                </a:solidFill>
              </a:rPr>
              <a:t>Feed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200" t="19238" r="13776" b="16441"/>
          <a:stretch/>
        </p:blipFill>
        <p:spPr>
          <a:xfrm>
            <a:off x="683568" y="1340768"/>
            <a:ext cx="82402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0832" r="27951" b="12232"/>
          <a:stretch/>
        </p:blipFill>
        <p:spPr>
          <a:xfrm>
            <a:off x="363571" y="3581275"/>
            <a:ext cx="2862530" cy="2539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237" r="30313" b="8035"/>
          <a:stretch/>
        </p:blipFill>
        <p:spPr>
          <a:xfrm>
            <a:off x="5799172" y="1052803"/>
            <a:ext cx="2879057" cy="2231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0832" r="24801" b="17827"/>
          <a:stretch/>
        </p:blipFill>
        <p:spPr>
          <a:xfrm>
            <a:off x="2976208" y="1364701"/>
            <a:ext cx="2555759" cy="1889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839" r="25588" b="5237"/>
          <a:stretch/>
        </p:blipFill>
        <p:spPr>
          <a:xfrm>
            <a:off x="280811" y="1048059"/>
            <a:ext cx="2650942" cy="22974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6636" r="26879"/>
          <a:stretch/>
        </p:blipFill>
        <p:spPr>
          <a:xfrm>
            <a:off x="5195632" y="3748178"/>
            <a:ext cx="2766921" cy="2496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Feed</a:t>
            </a:r>
            <a:r>
              <a:rPr lang="en-US" sz="2000" dirty="0" smtClean="0">
                <a:solidFill>
                  <a:srgbClr val="C00000"/>
                </a:solidFill>
              </a:rPr>
              <a:t>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3554" y="908720"/>
            <a:ext cx="1112698" cy="514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</a:t>
            </a:r>
            <a:r>
              <a:rPr lang="en-US" sz="1400" dirty="0">
                <a:solidFill>
                  <a:srgbClr val="FF0000"/>
                </a:solidFill>
              </a:rPr>
              <a:t>shell. Top.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 flipH="1">
            <a:off x="2590800" y="1423531"/>
            <a:ext cx="529103" cy="73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1" idx="1"/>
          </p:cNvCxnSpPr>
          <p:nvPr/>
        </p:nvCxnSpPr>
        <p:spPr>
          <a:xfrm flipH="1" flipV="1">
            <a:off x="7339103" y="3168556"/>
            <a:ext cx="526212" cy="548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43" name="Прямая со стрелкой 42"/>
          <p:cNvCxnSpPr>
            <a:stCxn id="36" idx="2"/>
          </p:cNvCxnSpPr>
          <p:nvPr/>
        </p:nvCxnSpPr>
        <p:spPr>
          <a:xfrm>
            <a:off x="4421546" y="4576708"/>
            <a:ext cx="1086558" cy="234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1" idx="3"/>
          </p:cNvCxnSpPr>
          <p:nvPr/>
        </p:nvCxnSpPr>
        <p:spPr>
          <a:xfrm>
            <a:off x="4961605" y="5922047"/>
            <a:ext cx="2705373" cy="133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2"/>
          </p:cNvCxnSpPr>
          <p:nvPr/>
        </p:nvCxnSpPr>
        <p:spPr>
          <a:xfrm>
            <a:off x="3119903" y="1423531"/>
            <a:ext cx="117897" cy="99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865315" y="3428998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shield. Top.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81486" y="3822052"/>
            <a:ext cx="1080119" cy="754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shields suspension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051720" y="4589541"/>
            <a:ext cx="2411744" cy="430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881486" y="5544719"/>
            <a:ext cx="1080119" cy="754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shields spacer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>
            <a:stCxn id="41" idx="1"/>
          </p:cNvCxnSpPr>
          <p:nvPr/>
        </p:nvCxnSpPr>
        <p:spPr>
          <a:xfrm flipH="1" flipV="1">
            <a:off x="2339752" y="5589240"/>
            <a:ext cx="1541734" cy="332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1" idx="1"/>
          </p:cNvCxnSpPr>
          <p:nvPr/>
        </p:nvCxnSpPr>
        <p:spPr>
          <a:xfrm flipH="1" flipV="1">
            <a:off x="1115616" y="5661248"/>
            <a:ext cx="2765870" cy="26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Нижний колонтитул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CDR CBM 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838" r="38187" b="12231"/>
          <a:stretch/>
        </p:blipFill>
        <p:spPr>
          <a:xfrm>
            <a:off x="6053947" y="1223268"/>
            <a:ext cx="2908807" cy="4155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3838" r="38975" b="12231"/>
          <a:stretch/>
        </p:blipFill>
        <p:spPr>
          <a:xfrm>
            <a:off x="3123910" y="1274890"/>
            <a:ext cx="2588201" cy="3882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231" r="38187" b="26220"/>
          <a:stretch/>
        </p:blipFill>
        <p:spPr>
          <a:xfrm>
            <a:off x="254272" y="1957991"/>
            <a:ext cx="2589536" cy="27128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Feed</a:t>
            </a:r>
            <a:r>
              <a:rPr lang="en-US" sz="2000" dirty="0" smtClean="0">
                <a:solidFill>
                  <a:srgbClr val="C00000"/>
                </a:solidFill>
              </a:rPr>
              <a:t>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97598" y="1073761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50K </a:t>
            </a:r>
            <a:r>
              <a:rPr lang="en-US" sz="1400" dirty="0" smtClean="0">
                <a:solidFill>
                  <a:srgbClr val="FF0000"/>
                </a:solidFill>
              </a:rPr>
              <a:t>F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94184" y="6356350"/>
            <a:ext cx="2133600" cy="365125"/>
          </a:xfrm>
        </p:spPr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45" name="Прямая со стрелкой 44"/>
          <p:cNvCxnSpPr>
            <a:stCxn id="5" idx="1"/>
          </p:cNvCxnSpPr>
          <p:nvPr/>
        </p:nvCxnSpPr>
        <p:spPr>
          <a:xfrm flipH="1" flipV="1">
            <a:off x="1475656" y="4437112"/>
            <a:ext cx="2526646" cy="1592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2302" y="58755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metal</a:t>
            </a:r>
            <a:r>
              <a:rPr lang="ru-RU" sz="1400" dirty="0"/>
              <a:t> </a:t>
            </a:r>
            <a:r>
              <a:rPr lang="en-US" sz="1400" dirty="0" smtClean="0"/>
              <a:t>hose</a:t>
            </a:r>
            <a:r>
              <a:rPr lang="ru-RU" sz="1400" dirty="0" smtClean="0"/>
              <a:t>s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used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remove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load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valve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49820" y="1073761"/>
            <a:ext cx="1148179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</a:t>
            </a:r>
            <a:r>
              <a:rPr lang="en-US" sz="1400" dirty="0" smtClean="0">
                <a:solidFill>
                  <a:srgbClr val="FF0000"/>
                </a:solidFill>
              </a:rPr>
              <a:t>of discharge pipelines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3851920" y="4317120"/>
            <a:ext cx="150382" cy="1712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39552" y="1077636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4.5K 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>
            <a:stCxn id="5" idx="1"/>
          </p:cNvCxnSpPr>
          <p:nvPr/>
        </p:nvCxnSpPr>
        <p:spPr>
          <a:xfrm flipV="1">
            <a:off x="4002302" y="4365104"/>
            <a:ext cx="4086073" cy="166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37400"/>
          <a:stretch/>
        </p:blipFill>
        <p:spPr>
          <a:xfrm>
            <a:off x="6137008" y="1441949"/>
            <a:ext cx="2479871" cy="4220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440" r="37400" b="9434"/>
          <a:stretch/>
        </p:blipFill>
        <p:spPr>
          <a:xfrm>
            <a:off x="3247102" y="1638940"/>
            <a:ext cx="2693050" cy="3945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Feed</a:t>
            </a:r>
            <a:r>
              <a:rPr lang="en-US" sz="2000" dirty="0" smtClean="0">
                <a:solidFill>
                  <a:srgbClr val="C00000"/>
                </a:solidFill>
              </a:rPr>
              <a:t>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06015" y="734629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80K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7133" y="5760764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Thermal </a:t>
            </a:r>
            <a:r>
              <a:rPr lang="en-US" sz="1400" dirty="0" smtClean="0"/>
              <a:t>bridges</a:t>
            </a:r>
            <a:endParaRPr lang="ru-RU" sz="1400" dirty="0"/>
          </a:p>
        </p:txBody>
      </p:sp>
      <p:cxnSp>
        <p:nvCxnSpPr>
          <p:cNvPr id="33" name="Прямая со стрелкой 32"/>
          <p:cNvCxnSpPr>
            <a:stCxn id="5" idx="0"/>
          </p:cNvCxnSpPr>
          <p:nvPr/>
        </p:nvCxnSpPr>
        <p:spPr>
          <a:xfrm flipV="1">
            <a:off x="6221209" y="5117584"/>
            <a:ext cx="712046" cy="643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6760099" y="681817"/>
            <a:ext cx="1384441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</a:t>
            </a:r>
            <a:r>
              <a:rPr lang="en-US" sz="1400" dirty="0" smtClean="0">
                <a:solidFill>
                  <a:srgbClr val="FF0000"/>
                </a:solidFill>
              </a:rPr>
              <a:t> Middle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>
            <a:stCxn id="5" idx="0"/>
          </p:cNvCxnSpPr>
          <p:nvPr/>
        </p:nvCxnSpPr>
        <p:spPr>
          <a:xfrm flipV="1">
            <a:off x="6221209" y="4685536"/>
            <a:ext cx="750867" cy="1075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333953" y="5760764"/>
            <a:ext cx="1597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Threaded </a:t>
            </a:r>
            <a:r>
              <a:rPr lang="en-US" sz="1400" dirty="0" smtClean="0"/>
              <a:t>rivet M6</a:t>
            </a:r>
            <a:endParaRPr lang="ru-RU" sz="1400" dirty="0"/>
          </a:p>
        </p:txBody>
      </p:sp>
      <p:cxnSp>
        <p:nvCxnSpPr>
          <p:cNvPr id="34" name="Прямая со стрелкой 33"/>
          <p:cNvCxnSpPr>
            <a:stCxn id="29" idx="0"/>
          </p:cNvCxnSpPr>
          <p:nvPr/>
        </p:nvCxnSpPr>
        <p:spPr>
          <a:xfrm flipH="1" flipV="1">
            <a:off x="8100392" y="5013176"/>
            <a:ext cx="32090" cy="747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0"/>
          </p:cNvCxnSpPr>
          <p:nvPr/>
        </p:nvCxnSpPr>
        <p:spPr>
          <a:xfrm flipH="1" flipV="1">
            <a:off x="7740352" y="5157192"/>
            <a:ext cx="392130" cy="603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839" r="37400" b="10832"/>
          <a:stretch/>
        </p:blipFill>
        <p:spPr>
          <a:xfrm>
            <a:off x="511200" y="1650409"/>
            <a:ext cx="2735902" cy="388116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827584" y="681817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4.6K </a:t>
            </a:r>
            <a:r>
              <a:rPr lang="en-US" sz="1400" dirty="0">
                <a:solidFill>
                  <a:srgbClr val="FF0000"/>
                </a:solidFill>
              </a:rPr>
              <a:t>F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Feed</a:t>
            </a:r>
            <a:r>
              <a:rPr lang="en-US" sz="2000" dirty="0" smtClean="0">
                <a:solidFill>
                  <a:srgbClr val="C00000"/>
                </a:solidFill>
              </a:rPr>
              <a:t>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98196" y="750714"/>
            <a:ext cx="1578156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the </a:t>
            </a:r>
            <a:r>
              <a:rPr lang="en-US" sz="1400" dirty="0" smtClean="0">
                <a:solidFill>
                  <a:srgbClr val="FF0000"/>
                </a:solidFill>
              </a:rPr>
              <a:t>bottom of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25516" y="750438"/>
            <a:ext cx="1578156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the </a:t>
            </a:r>
            <a:r>
              <a:rPr lang="en-US" sz="1400" dirty="0" smtClean="0">
                <a:solidFill>
                  <a:srgbClr val="FF0000"/>
                </a:solidFill>
              </a:rPr>
              <a:t>bottom of </a:t>
            </a:r>
            <a:r>
              <a:rPr lang="en-US" sz="1400" dirty="0">
                <a:solidFill>
                  <a:srgbClr val="FF0000"/>
                </a:solidFill>
              </a:rPr>
              <a:t>Vacuum shell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41338" b="17827"/>
          <a:stretch/>
        </p:blipFill>
        <p:spPr>
          <a:xfrm>
            <a:off x="683568" y="1523482"/>
            <a:ext cx="2592288" cy="4614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2231" r="42913" b="5237"/>
          <a:stretch/>
        </p:blipFill>
        <p:spPr>
          <a:xfrm>
            <a:off x="5220072" y="1549232"/>
            <a:ext cx="2627312" cy="45591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19872" y="4293096"/>
            <a:ext cx="1997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all</a:t>
            </a:r>
            <a:r>
              <a:rPr lang="ru-RU" sz="1400" dirty="0"/>
              <a:t> </a:t>
            </a:r>
            <a:r>
              <a:rPr lang="ru-RU" sz="1400" dirty="0" err="1"/>
              <a:t>stages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Assembly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rules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vacuum</a:t>
            </a:r>
            <a:r>
              <a:rPr lang="ru-RU" sz="1400" dirty="0"/>
              <a:t> </a:t>
            </a:r>
            <a:r>
              <a:rPr lang="ru-RU" sz="1400" dirty="0" err="1"/>
              <a:t>hygiene</a:t>
            </a:r>
            <a:r>
              <a:rPr lang="ru-RU" sz="1400" dirty="0"/>
              <a:t>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fulfilled</a:t>
            </a:r>
            <a:r>
              <a:rPr lang="ru-RU" sz="1400" dirty="0"/>
              <a:t>. </a:t>
            </a:r>
            <a:r>
              <a:rPr lang="ru-RU" sz="1400" dirty="0" err="1"/>
              <a:t>During</a:t>
            </a:r>
            <a:r>
              <a:rPr lang="ru-RU" sz="1400" dirty="0"/>
              <a:t> </a:t>
            </a:r>
            <a:r>
              <a:rPr lang="ru-RU" sz="1400" dirty="0" err="1"/>
              <a:t>Assembly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Helium</a:t>
            </a:r>
            <a:r>
              <a:rPr lang="ru-RU" sz="1400" dirty="0"/>
              <a:t> </a:t>
            </a:r>
            <a:r>
              <a:rPr lang="ru-RU" sz="1400" dirty="0" err="1"/>
              <a:t>lines</a:t>
            </a:r>
            <a:r>
              <a:rPr lang="ru-RU" sz="1400" dirty="0"/>
              <a:t>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checked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vacuum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pressure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8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7890" b="8730"/>
          <a:stretch/>
        </p:blipFill>
        <p:spPr>
          <a:xfrm>
            <a:off x="120273" y="965619"/>
            <a:ext cx="6408712" cy="22135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4625" r="24013"/>
          <a:stretch/>
        </p:blipFill>
        <p:spPr>
          <a:xfrm>
            <a:off x="1550400" y="3302622"/>
            <a:ext cx="2905312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7256" r="30313"/>
          <a:stretch/>
        </p:blipFill>
        <p:spPr>
          <a:xfrm>
            <a:off x="6282515" y="2605435"/>
            <a:ext cx="2352166" cy="2387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</a:t>
            </a:r>
            <a:r>
              <a:rPr lang="en-US" sz="2000" dirty="0" smtClean="0">
                <a:solidFill>
                  <a:srgbClr val="C00000"/>
                </a:solidFill>
              </a:rPr>
              <a:t>Transfer line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6347" y="4803068"/>
            <a:ext cx="1152128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shell DN200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825990"/>
            <a:ext cx="1368152" cy="3547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Line part of TL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6347" y="3941787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Cu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V="1">
            <a:off x="6008475" y="4650045"/>
            <a:ext cx="651757" cy="37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3"/>
          </p:cNvCxnSpPr>
          <p:nvPr/>
        </p:nvCxnSpPr>
        <p:spPr>
          <a:xfrm>
            <a:off x="5785960" y="3165277"/>
            <a:ext cx="1522344" cy="24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56347" y="2877245"/>
            <a:ext cx="929613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 Pipes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8" idx="3"/>
          </p:cNvCxnSpPr>
          <p:nvPr/>
        </p:nvCxnSpPr>
        <p:spPr>
          <a:xfrm flipV="1">
            <a:off x="5936466" y="3902107"/>
            <a:ext cx="795774" cy="32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3"/>
          </p:cNvCxnSpPr>
          <p:nvPr/>
        </p:nvCxnSpPr>
        <p:spPr>
          <a:xfrm>
            <a:off x="5785960" y="2600235"/>
            <a:ext cx="1128208" cy="308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856347" y="2462161"/>
            <a:ext cx="929613" cy="276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Ball joint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04859" y="2324087"/>
            <a:ext cx="1025285" cy="276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G10 spacer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2"/>
          </p:cNvCxnSpPr>
          <p:nvPr/>
        </p:nvCxnSpPr>
        <p:spPr>
          <a:xfrm flipH="1">
            <a:off x="7804859" y="2600234"/>
            <a:ext cx="512643" cy="835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631" r="7476" b="17827"/>
          <a:stretch/>
        </p:blipFill>
        <p:spPr>
          <a:xfrm>
            <a:off x="323528" y="825990"/>
            <a:ext cx="4402775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7827" r="8263" b="17827"/>
          <a:stretch/>
        </p:blipFill>
        <p:spPr>
          <a:xfrm>
            <a:off x="3097573" y="3709708"/>
            <a:ext cx="5253880" cy="2279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</a:t>
            </a:r>
            <a:r>
              <a:rPr lang="en-US" sz="2000" dirty="0" smtClean="0">
                <a:solidFill>
                  <a:srgbClr val="C00000"/>
                </a:solidFill>
              </a:rPr>
              <a:t>Transfer line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0076" y="3709708"/>
            <a:ext cx="1152128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shell DN200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7486" y="848791"/>
            <a:ext cx="1368152" cy="3547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Angle part of TL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9204" y="5036965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Cu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7380312" y="4152782"/>
            <a:ext cx="695828" cy="867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3"/>
          </p:cNvCxnSpPr>
          <p:nvPr/>
        </p:nvCxnSpPr>
        <p:spPr>
          <a:xfrm>
            <a:off x="3210778" y="4496995"/>
            <a:ext cx="1522344" cy="24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281165" y="4208963"/>
            <a:ext cx="929613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 Pipes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8" idx="3"/>
          </p:cNvCxnSpPr>
          <p:nvPr/>
        </p:nvCxnSpPr>
        <p:spPr>
          <a:xfrm flipV="1">
            <a:off x="2779323" y="5180243"/>
            <a:ext cx="778996" cy="144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3"/>
          </p:cNvCxnSpPr>
          <p:nvPr/>
        </p:nvCxnSpPr>
        <p:spPr>
          <a:xfrm>
            <a:off x="3488109" y="3847782"/>
            <a:ext cx="1128208" cy="308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2558496" y="3709708"/>
            <a:ext cx="929613" cy="276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Ball joint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19569" y="5526278"/>
            <a:ext cx="1025285" cy="276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G10 spacer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0"/>
          </p:cNvCxnSpPr>
          <p:nvPr/>
        </p:nvCxnSpPr>
        <p:spPr>
          <a:xfrm flipV="1">
            <a:off x="5432212" y="4518472"/>
            <a:ext cx="778995" cy="1007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9" idx="0"/>
          </p:cNvCxnSpPr>
          <p:nvPr/>
        </p:nvCxnSpPr>
        <p:spPr>
          <a:xfrm flipH="1" flipV="1">
            <a:off x="4653216" y="4725144"/>
            <a:ext cx="778996" cy="8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9" idx="3"/>
          </p:cNvCxnSpPr>
          <p:nvPr/>
        </p:nvCxnSpPr>
        <p:spPr>
          <a:xfrm>
            <a:off x="5944854" y="5664352"/>
            <a:ext cx="1867506" cy="75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4821" r="20075" b="20625"/>
          <a:stretch/>
        </p:blipFill>
        <p:spPr>
          <a:xfrm>
            <a:off x="5652120" y="1247451"/>
            <a:ext cx="3188564" cy="1636237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342365" y="3314993"/>
            <a:ext cx="1026114" cy="669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Magnets </a:t>
            </a:r>
            <a:r>
              <a:rPr lang="en-US" sz="1400" dirty="0" err="1" smtClean="0">
                <a:solidFill>
                  <a:srgbClr val="FF0000"/>
                </a:solidFill>
              </a:rPr>
              <a:t>cryoctat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iterface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5" name="Прямая со стрелкой 34"/>
          <p:cNvCxnSpPr>
            <a:stCxn id="34" idx="0"/>
          </p:cNvCxnSpPr>
          <p:nvPr/>
        </p:nvCxnSpPr>
        <p:spPr>
          <a:xfrm flipH="1" flipV="1">
            <a:off x="724206" y="2752113"/>
            <a:ext cx="131216" cy="56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863500" y="3054424"/>
            <a:ext cx="1372795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Angle vacuum shell DN250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2"/>
          </p:cNvCxnSpPr>
          <p:nvPr/>
        </p:nvCxnSpPr>
        <p:spPr>
          <a:xfrm flipH="1">
            <a:off x="5857968" y="3497498"/>
            <a:ext cx="691930" cy="435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5778742" cy="1143000"/>
          </a:xfrm>
        </p:spPr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sz="6000" dirty="0" smtClean="0">
                <a:solidFill>
                  <a:srgbClr val="FF0000"/>
                </a:solidFill>
              </a:rPr>
              <a:t>T</a:t>
            </a:r>
            <a:r>
              <a:rPr lang="ru-RU" altLang="ru-RU" sz="6000" dirty="0" err="1">
                <a:solidFill>
                  <a:srgbClr val="FF0000"/>
                </a:solidFill>
              </a:rPr>
              <a:t>hank</a:t>
            </a:r>
            <a:r>
              <a:rPr lang="ru-RU" altLang="ru-RU" sz="6000" dirty="0">
                <a:solidFill>
                  <a:srgbClr val="FF0000"/>
                </a:solidFill>
              </a:rPr>
              <a:t> </a:t>
            </a:r>
            <a:r>
              <a:rPr lang="en-GB" altLang="ru-RU" sz="6000" dirty="0">
                <a:solidFill>
                  <a:srgbClr val="FF0000"/>
                </a:solidFill>
              </a:rPr>
              <a:t>you </a:t>
            </a:r>
            <a:r>
              <a:rPr lang="en-US" altLang="ru-RU" sz="6000" dirty="0">
                <a:solidFill>
                  <a:srgbClr val="FF0000"/>
                </a:solidFill>
              </a:rPr>
              <a:t>for </a:t>
            </a:r>
            <a:r>
              <a:rPr lang="ru-RU" altLang="ru-RU" sz="6000" dirty="0" err="1">
                <a:solidFill>
                  <a:srgbClr val="FF0000"/>
                </a:solidFill>
              </a:rPr>
              <a:t>you</a:t>
            </a:r>
            <a:r>
              <a:rPr lang="en-GB" altLang="ru-RU" sz="6000" dirty="0">
                <a:solidFill>
                  <a:srgbClr val="FF0000"/>
                </a:solidFill>
              </a:rPr>
              <a:t>r</a:t>
            </a:r>
            <a:r>
              <a:rPr lang="en-US" altLang="ru-RU" sz="6000" dirty="0">
                <a:solidFill>
                  <a:srgbClr val="FF0000"/>
                </a:solidFill>
              </a:rPr>
              <a:t> </a:t>
            </a:r>
            <a:r>
              <a:rPr lang="ru-RU" altLang="ru-RU" sz="6000" dirty="0" err="1">
                <a:solidFill>
                  <a:srgbClr val="FF0000"/>
                </a:solidFill>
              </a:rPr>
              <a:t>attention</a:t>
            </a:r>
            <a:r>
              <a:rPr lang="en-US" altLang="ru-RU" sz="6000" dirty="0">
                <a:solidFill>
                  <a:srgbClr val="FF0000"/>
                </a:solidFill>
              </a:rPr>
              <a:t>!</a:t>
            </a:r>
            <a:endParaRPr lang="ru-RU" sz="6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C8E7-AB73-4A52-BA42-C70EDABC18A5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611560" y="836712"/>
            <a:ext cx="8165730" cy="561662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0DC1-72B3-49B8-B988-413194B8BEA8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7476"/>
          <a:stretch/>
        </p:blipFill>
        <p:spPr>
          <a:xfrm>
            <a:off x="323528" y="620688"/>
            <a:ext cx="8582460" cy="5796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Magnet and </a:t>
            </a:r>
            <a:r>
              <a:rPr lang="en-US" sz="2000" dirty="0" err="1" smtClean="0">
                <a:solidFill>
                  <a:srgbClr val="C00000"/>
                </a:solidFill>
              </a:rPr>
              <a:t>cryosystem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5589240"/>
            <a:ext cx="151216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Iron Yoke &amp; supports </a:t>
            </a:r>
            <a:r>
              <a:rPr lang="en-US" sz="1200" dirty="0" smtClean="0">
                <a:solidFill>
                  <a:srgbClr val="FF0000"/>
                </a:solidFill>
              </a:rPr>
              <a:t>(m= 149712 kg)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4293096"/>
            <a:ext cx="1512168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Coil </a:t>
            </a:r>
            <a:r>
              <a:rPr lang="en-US" sz="1200" dirty="0" smtClean="0">
                <a:solidFill>
                  <a:srgbClr val="FF0000"/>
                </a:solidFill>
              </a:rPr>
              <a:t>(m=1479kg, D=2160mm, d=1160mm, h=482mm)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196752"/>
            <a:ext cx="180020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Feed Box </a:t>
            </a:r>
            <a:r>
              <a:rPr lang="de-DE" sz="1200" dirty="0" smtClean="0">
                <a:solidFill>
                  <a:srgbClr val="FF0000"/>
                </a:solidFill>
              </a:rPr>
              <a:t>(m=960kg, D=1100mm, H=2600mm)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3068960"/>
            <a:ext cx="172819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 transfer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Line </a:t>
            </a:r>
            <a:r>
              <a:rPr lang="en-US" sz="1200" dirty="0" smtClean="0">
                <a:solidFill>
                  <a:srgbClr val="FF0000"/>
                </a:solidFill>
              </a:rPr>
              <a:t>(30kg*m)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2420888"/>
            <a:ext cx="18722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Branch</a:t>
            </a:r>
            <a:r>
              <a:rPr lang="de-DE" dirty="0" smtClean="0">
                <a:solidFill>
                  <a:srgbClr val="FF0000"/>
                </a:solidFill>
              </a:rPr>
              <a:t> Box </a:t>
            </a:r>
            <a:r>
              <a:rPr lang="de-DE" sz="1200" dirty="0" smtClean="0">
                <a:solidFill>
                  <a:srgbClr val="FF0000"/>
                </a:solidFill>
              </a:rPr>
              <a:t>(m=1150kg, D=1100mm, H=2600mm)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491880" y="1916832"/>
            <a:ext cx="5400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1763688" y="4761148"/>
            <a:ext cx="1368152" cy="54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 flipV="1">
            <a:off x="2267744" y="5733256"/>
            <a:ext cx="936104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7596336" y="184482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4932040" y="256490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83568" y="1988840"/>
            <a:ext cx="1296144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Cryostat </a:t>
            </a:r>
            <a:r>
              <a:rPr lang="de-DE" sz="1200" dirty="0" smtClean="0">
                <a:solidFill>
                  <a:srgbClr val="FF0000"/>
                </a:solidFill>
              </a:rPr>
              <a:t>(m=430kg, D=700mm, </a:t>
            </a:r>
          </a:p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L=1650mm)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1331640" y="2852936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 descr="TL_EP_1.jpg"/>
          <p:cNvPicPr>
            <a:picLocks noChangeAspect="1"/>
          </p:cNvPicPr>
          <p:nvPr/>
        </p:nvPicPr>
        <p:blipFill>
          <a:blip r:embed="rId3" cstate="print"/>
          <a:srcRect l="24800" t="31804" r="11413" b="24221"/>
          <a:stretch>
            <a:fillRect/>
          </a:stretch>
        </p:blipFill>
        <p:spPr>
          <a:xfrm>
            <a:off x="5004048" y="4365104"/>
            <a:ext cx="3821390" cy="1368152"/>
          </a:xfrm>
          <a:prstGeom prst="rect">
            <a:avLst/>
          </a:prstGeom>
        </p:spPr>
      </p:pic>
      <p:cxnSp>
        <p:nvCxnSpPr>
          <p:cNvPr id="58" name="Прямая со стрелкой 57"/>
          <p:cNvCxnSpPr>
            <a:stCxn id="8" idx="2"/>
          </p:cNvCxnSpPr>
          <p:nvPr/>
        </p:nvCxnSpPr>
        <p:spPr>
          <a:xfrm>
            <a:off x="5364088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46850"/>
          <a:stretch/>
        </p:blipFill>
        <p:spPr>
          <a:xfrm>
            <a:off x="5814138" y="687860"/>
            <a:ext cx="2232248" cy="5147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46063"/>
          <a:stretch/>
        </p:blipFill>
        <p:spPr>
          <a:xfrm>
            <a:off x="1205626" y="825062"/>
            <a:ext cx="2448272" cy="5147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46386" y="4497901"/>
            <a:ext cx="827981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</a:t>
            </a:r>
            <a:r>
              <a:rPr lang="en-US" sz="1400" dirty="0">
                <a:solidFill>
                  <a:srgbClr val="FF0000"/>
                </a:solidFill>
              </a:rPr>
              <a:t>shell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512" y="3765525"/>
            <a:ext cx="987601" cy="5150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Input interface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898" y="2157512"/>
            <a:ext cx="1026114" cy="464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Feed Box </a:t>
            </a:r>
            <a:r>
              <a:rPr lang="en-US" sz="1400" dirty="0" err="1">
                <a:solidFill>
                  <a:srgbClr val="FF0000"/>
                </a:solidFill>
              </a:rPr>
              <a:t>iterface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1453" y="4577938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Cu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505385" y="2622498"/>
            <a:ext cx="652570" cy="505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 flipV="1">
            <a:off x="1176113" y="3584042"/>
            <a:ext cx="1314146" cy="439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 flipV="1">
            <a:off x="7596336" y="4628351"/>
            <a:ext cx="450050" cy="91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69522" y="1789336"/>
            <a:ext cx="972108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Hads</a:t>
            </a:r>
            <a:r>
              <a:rPr lang="en-US" sz="1400" dirty="0" smtClean="0">
                <a:solidFill>
                  <a:srgbClr val="FF0000"/>
                </a:solidFill>
              </a:rPr>
              <a:t> detectors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iterface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755576" y="2653432"/>
            <a:ext cx="702078" cy="559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3"/>
          </p:cNvCxnSpPr>
          <p:nvPr/>
        </p:nvCxnSpPr>
        <p:spPr>
          <a:xfrm flipV="1">
            <a:off x="5580111" y="3774659"/>
            <a:ext cx="744221" cy="16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50498" y="3652659"/>
            <a:ext cx="929613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 Pipelines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8" idx="3"/>
          </p:cNvCxnSpPr>
          <p:nvPr/>
        </p:nvCxnSpPr>
        <p:spPr>
          <a:xfrm>
            <a:off x="5751572" y="4865970"/>
            <a:ext cx="629012" cy="83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3"/>
          </p:cNvCxnSpPr>
          <p:nvPr/>
        </p:nvCxnSpPr>
        <p:spPr>
          <a:xfrm>
            <a:off x="5724128" y="1581448"/>
            <a:ext cx="47749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671012" y="1293416"/>
            <a:ext cx="105311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Pneumatic valves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3624" t="12893" r="11013" b="16909"/>
          <a:stretch/>
        </p:blipFill>
        <p:spPr>
          <a:xfrm>
            <a:off x="443488" y="1052736"/>
            <a:ext cx="7992888" cy="4718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Flowscheme</a:t>
            </a:r>
            <a:r>
              <a:rPr lang="en-US" sz="2000" dirty="0" smtClean="0">
                <a:solidFill>
                  <a:srgbClr val="C00000"/>
                </a:solidFill>
              </a:rPr>
              <a:t> of </a:t>
            </a:r>
            <a:r>
              <a:rPr lang="en-US" sz="2000" dirty="0" smtClean="0">
                <a:solidFill>
                  <a:srgbClr val="C00000"/>
                </a:solidFill>
              </a:rPr>
              <a:t>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6636" r="26879"/>
          <a:stretch/>
        </p:blipFill>
        <p:spPr>
          <a:xfrm>
            <a:off x="5195632" y="3748178"/>
            <a:ext cx="2766921" cy="24964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439" r="24013" b="3839"/>
          <a:stretch/>
        </p:blipFill>
        <p:spPr>
          <a:xfrm>
            <a:off x="1395413" y="3887717"/>
            <a:ext cx="2631454" cy="23825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3422" r="42125" b="26220"/>
          <a:stretch/>
        </p:blipFill>
        <p:spPr>
          <a:xfrm>
            <a:off x="5649864" y="932424"/>
            <a:ext cx="2880320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6375"/>
          <a:stretch/>
        </p:blipFill>
        <p:spPr>
          <a:xfrm>
            <a:off x="2900677" y="908720"/>
            <a:ext cx="2739283" cy="2797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3839" r="32675" b="5237"/>
          <a:stretch/>
        </p:blipFill>
        <p:spPr>
          <a:xfrm>
            <a:off x="386269" y="908720"/>
            <a:ext cx="2514408" cy="2770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3554" y="908720"/>
            <a:ext cx="1112698" cy="514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</a:t>
            </a:r>
            <a:r>
              <a:rPr lang="en-US" sz="1400" dirty="0">
                <a:solidFill>
                  <a:srgbClr val="FF0000"/>
                </a:solidFill>
              </a:rPr>
              <a:t>shell. Top.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 flipH="1">
            <a:off x="2590800" y="1423531"/>
            <a:ext cx="529103" cy="73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1" idx="1"/>
          </p:cNvCxnSpPr>
          <p:nvPr/>
        </p:nvCxnSpPr>
        <p:spPr>
          <a:xfrm flipH="1" flipV="1">
            <a:off x="7312807" y="3282083"/>
            <a:ext cx="526212" cy="548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43" name="Прямая со стрелкой 42"/>
          <p:cNvCxnSpPr>
            <a:stCxn id="36" idx="2"/>
          </p:cNvCxnSpPr>
          <p:nvPr/>
        </p:nvCxnSpPr>
        <p:spPr>
          <a:xfrm>
            <a:off x="4421546" y="4576708"/>
            <a:ext cx="1086558" cy="234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1" idx="3"/>
          </p:cNvCxnSpPr>
          <p:nvPr/>
        </p:nvCxnSpPr>
        <p:spPr>
          <a:xfrm>
            <a:off x="4961605" y="5922047"/>
            <a:ext cx="2705373" cy="133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2"/>
          </p:cNvCxnSpPr>
          <p:nvPr/>
        </p:nvCxnSpPr>
        <p:spPr>
          <a:xfrm>
            <a:off x="3119903" y="1423531"/>
            <a:ext cx="117897" cy="99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839019" y="3542525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shield. Top.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81486" y="3822052"/>
            <a:ext cx="1080119" cy="754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shields suspension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237800" y="4589541"/>
            <a:ext cx="1225663" cy="64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881486" y="5544719"/>
            <a:ext cx="1080119" cy="754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Thermal shields spacer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>
            <a:stCxn id="41" idx="1"/>
          </p:cNvCxnSpPr>
          <p:nvPr/>
        </p:nvCxnSpPr>
        <p:spPr>
          <a:xfrm flipH="1" flipV="1">
            <a:off x="3676252" y="5661248"/>
            <a:ext cx="205234" cy="26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1" idx="1"/>
          </p:cNvCxnSpPr>
          <p:nvPr/>
        </p:nvCxnSpPr>
        <p:spPr>
          <a:xfrm flipH="1">
            <a:off x="1833186" y="5922047"/>
            <a:ext cx="2048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Нижний колонтитул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CDR CBM cryogenic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8035" r="42125" b="3838"/>
          <a:stretch/>
        </p:blipFill>
        <p:spPr>
          <a:xfrm>
            <a:off x="3469638" y="984798"/>
            <a:ext cx="2736304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3839" r="41337" b="3839"/>
          <a:stretch/>
        </p:blipFill>
        <p:spPr>
          <a:xfrm>
            <a:off x="323528" y="1077637"/>
            <a:ext cx="2880320" cy="4526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" y="1077636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50K </a:t>
            </a:r>
            <a:r>
              <a:rPr lang="en-US" sz="1400" dirty="0" smtClean="0">
                <a:solidFill>
                  <a:srgbClr val="FF0000"/>
                </a:solidFill>
              </a:rPr>
              <a:t>F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45" name="Прямая со стрелкой 44"/>
          <p:cNvCxnSpPr>
            <a:stCxn id="5" idx="1"/>
          </p:cNvCxnSpPr>
          <p:nvPr/>
        </p:nvCxnSpPr>
        <p:spPr>
          <a:xfrm flipH="1" flipV="1">
            <a:off x="2267744" y="4797152"/>
            <a:ext cx="1734558" cy="123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2302" y="58755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metal</a:t>
            </a:r>
            <a:r>
              <a:rPr lang="ru-RU" sz="1400" dirty="0"/>
              <a:t> </a:t>
            </a:r>
            <a:r>
              <a:rPr lang="en-US" sz="1400" dirty="0" smtClean="0"/>
              <a:t>hose</a:t>
            </a:r>
            <a:r>
              <a:rPr lang="ru-RU" sz="1400" dirty="0" smtClean="0"/>
              <a:t>s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used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remove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load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valve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35273" y="1077636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4.6K F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002302" y="4883153"/>
            <a:ext cx="620267" cy="114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440" r="42125" b="-2440"/>
          <a:stretch/>
        </p:blipFill>
        <p:spPr>
          <a:xfrm>
            <a:off x="6226630" y="554770"/>
            <a:ext cx="2736304" cy="5147733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408942" y="1077636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4.5K 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>
            <a:stCxn id="5" idx="1"/>
          </p:cNvCxnSpPr>
          <p:nvPr/>
        </p:nvCxnSpPr>
        <p:spPr>
          <a:xfrm flipV="1">
            <a:off x="4002302" y="4841296"/>
            <a:ext cx="3592480" cy="118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r="46063" b="8035"/>
          <a:stretch/>
        </p:blipFill>
        <p:spPr>
          <a:xfrm>
            <a:off x="3646366" y="1105837"/>
            <a:ext cx="2304256" cy="4734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3839" r="42125" b="3839"/>
          <a:stretch/>
        </p:blipFill>
        <p:spPr>
          <a:xfrm>
            <a:off x="279325" y="1312493"/>
            <a:ext cx="2736304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8281" y="680519"/>
            <a:ext cx="1112698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pipelines </a:t>
            </a:r>
            <a:r>
              <a:rPr lang="en-US" sz="1400" dirty="0" smtClean="0">
                <a:solidFill>
                  <a:srgbClr val="FF0000"/>
                </a:solidFill>
              </a:rPr>
              <a:t>80K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45" name="Прямая со стрелкой 44"/>
          <p:cNvCxnSpPr>
            <a:stCxn id="5" idx="0"/>
          </p:cNvCxnSpPr>
          <p:nvPr/>
        </p:nvCxnSpPr>
        <p:spPr>
          <a:xfrm flipH="1" flipV="1">
            <a:off x="2771800" y="5517232"/>
            <a:ext cx="684076" cy="614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131273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Thermal </a:t>
            </a:r>
            <a:r>
              <a:rPr lang="en-US" sz="1400" dirty="0" smtClean="0"/>
              <a:t>bridges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00192" y="750714"/>
            <a:ext cx="2131191" cy="707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Fastening of thermal bridges and connection </a:t>
            </a:r>
            <a:r>
              <a:rPr lang="en-US" sz="1400" dirty="0" smtClean="0">
                <a:solidFill>
                  <a:srgbClr val="FF0000"/>
                </a:solidFill>
              </a:rPr>
              <a:t>of </a:t>
            </a:r>
            <a:r>
              <a:rPr lang="en-US" sz="1400" dirty="0">
                <a:solidFill>
                  <a:srgbClr val="FF0000"/>
                </a:solidFill>
              </a:rPr>
              <a:t>Thermal </a:t>
            </a:r>
            <a:r>
              <a:rPr lang="en-US" sz="1400" dirty="0" smtClean="0">
                <a:solidFill>
                  <a:srgbClr val="FF0000"/>
                </a:solidFill>
              </a:rPr>
              <a:t>shield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>
            <a:stCxn id="5" idx="0"/>
          </p:cNvCxnSpPr>
          <p:nvPr/>
        </p:nvCxnSpPr>
        <p:spPr>
          <a:xfrm flipV="1">
            <a:off x="3455876" y="5781562"/>
            <a:ext cx="865076" cy="349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677483" y="683116"/>
            <a:ext cx="1384441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</a:t>
            </a:r>
            <a:r>
              <a:rPr lang="en-US" sz="1400" dirty="0" smtClean="0">
                <a:solidFill>
                  <a:srgbClr val="FF0000"/>
                </a:solidFill>
              </a:rPr>
              <a:t> Middle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>
            <a:stCxn id="5" idx="0"/>
          </p:cNvCxnSpPr>
          <p:nvPr/>
        </p:nvCxnSpPr>
        <p:spPr>
          <a:xfrm flipV="1">
            <a:off x="3455876" y="4365104"/>
            <a:ext cx="684076" cy="176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44488"/>
          <a:stretch/>
        </p:blipFill>
        <p:spPr>
          <a:xfrm>
            <a:off x="7261919" y="2233963"/>
            <a:ext cx="936104" cy="290958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215302" y="5626894"/>
            <a:ext cx="1597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Threaded </a:t>
            </a:r>
            <a:r>
              <a:rPr lang="en-US" sz="1400" dirty="0" smtClean="0"/>
              <a:t>rivet M6</a:t>
            </a:r>
            <a:endParaRPr lang="ru-RU" sz="1400" dirty="0"/>
          </a:p>
        </p:txBody>
      </p:sp>
      <p:cxnSp>
        <p:nvCxnSpPr>
          <p:cNvPr id="34" name="Прямая со стрелкой 33"/>
          <p:cNvCxnSpPr>
            <a:stCxn id="29" idx="0"/>
          </p:cNvCxnSpPr>
          <p:nvPr/>
        </p:nvCxnSpPr>
        <p:spPr>
          <a:xfrm flipV="1">
            <a:off x="7013831" y="4861398"/>
            <a:ext cx="438489" cy="76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0"/>
          </p:cNvCxnSpPr>
          <p:nvPr/>
        </p:nvCxnSpPr>
        <p:spPr>
          <a:xfrm flipV="1">
            <a:off x="7013831" y="4095902"/>
            <a:ext cx="438489" cy="1530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4196" r="45663" b="2082"/>
          <a:stretch/>
        </p:blipFill>
        <p:spPr>
          <a:xfrm>
            <a:off x="439215" y="1387839"/>
            <a:ext cx="2304256" cy="4824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Stages of Assembly of </a:t>
            </a:r>
            <a:r>
              <a:rPr lang="en-US" sz="2000" dirty="0" smtClean="0">
                <a:solidFill>
                  <a:srgbClr val="C00000"/>
                </a:solidFill>
              </a:rPr>
              <a:t>the CBM </a:t>
            </a:r>
            <a:r>
              <a:rPr lang="en-US" sz="2000" dirty="0" smtClean="0">
                <a:solidFill>
                  <a:srgbClr val="C00000"/>
                </a:solidFill>
              </a:rPr>
              <a:t>Branch box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CDR CBM </a:t>
            </a:r>
            <a:r>
              <a:rPr lang="it-IT" dirty="0" smtClean="0"/>
              <a:t>cryogenic system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98196" y="750714"/>
            <a:ext cx="1578156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the </a:t>
            </a:r>
            <a:r>
              <a:rPr lang="en-US" sz="1400" dirty="0" smtClean="0">
                <a:solidFill>
                  <a:srgbClr val="FF0000"/>
                </a:solidFill>
              </a:rPr>
              <a:t>bottom of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57" r="46451" b="-1757"/>
          <a:stretch/>
        </p:blipFill>
        <p:spPr>
          <a:xfrm>
            <a:off x="3735333" y="1064642"/>
            <a:ext cx="2520280" cy="5147733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6325516" y="750438"/>
            <a:ext cx="1578156" cy="704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Installation of the </a:t>
            </a:r>
            <a:r>
              <a:rPr lang="en-US" sz="1400" dirty="0" smtClean="0">
                <a:solidFill>
                  <a:srgbClr val="FF0000"/>
                </a:solidFill>
              </a:rPr>
              <a:t>bottom of </a:t>
            </a:r>
            <a:r>
              <a:rPr lang="en-US" sz="1400" dirty="0">
                <a:solidFill>
                  <a:srgbClr val="FF0000"/>
                </a:solidFill>
              </a:rPr>
              <a:t>Vacuum shell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149080"/>
            <a:ext cx="1997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all</a:t>
            </a:r>
            <a:r>
              <a:rPr lang="ru-RU" sz="1400" dirty="0"/>
              <a:t> </a:t>
            </a:r>
            <a:r>
              <a:rPr lang="ru-RU" sz="1400" dirty="0" err="1"/>
              <a:t>stages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Assembly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rules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vacuum</a:t>
            </a:r>
            <a:r>
              <a:rPr lang="ru-RU" sz="1400" dirty="0"/>
              <a:t> </a:t>
            </a:r>
            <a:r>
              <a:rPr lang="ru-RU" sz="1400" dirty="0" err="1"/>
              <a:t>hygiene</a:t>
            </a:r>
            <a:r>
              <a:rPr lang="ru-RU" sz="1400" dirty="0"/>
              <a:t>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fulfilled</a:t>
            </a:r>
            <a:r>
              <a:rPr lang="ru-RU" sz="1400" dirty="0"/>
              <a:t>. </a:t>
            </a:r>
            <a:r>
              <a:rPr lang="ru-RU" sz="1400" dirty="0" err="1"/>
              <a:t>During</a:t>
            </a:r>
            <a:r>
              <a:rPr lang="ru-RU" sz="1400" dirty="0"/>
              <a:t> </a:t>
            </a:r>
            <a:r>
              <a:rPr lang="ru-RU" sz="1400" dirty="0" err="1"/>
              <a:t>Assembly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Helium</a:t>
            </a:r>
            <a:r>
              <a:rPr lang="ru-RU" sz="1400" dirty="0"/>
              <a:t> </a:t>
            </a:r>
            <a:r>
              <a:rPr lang="ru-RU" sz="1400" dirty="0" err="1"/>
              <a:t>lines</a:t>
            </a:r>
            <a:r>
              <a:rPr lang="ru-RU" sz="1400" dirty="0"/>
              <a:t>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checked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vacuum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pressure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9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4E1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4E1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572</Words>
  <Application>Microsoft Office PowerPoint</Application>
  <PresentationFormat>Экран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CBM. Design of cryogenic system</vt:lpstr>
      <vt:lpstr>FAIR</vt:lpstr>
      <vt:lpstr>3D Model of CBM Magnet and cryosystem</vt:lpstr>
      <vt:lpstr>3D Model of CBM Branch box</vt:lpstr>
      <vt:lpstr>Flowscheme of CBM Branch box</vt:lpstr>
      <vt:lpstr>Stages of Assembly of the CBM Branch box</vt:lpstr>
      <vt:lpstr>Stages of Assembly of the CBM Branch box</vt:lpstr>
      <vt:lpstr>Stages of Assembly of the CBM Branch box</vt:lpstr>
      <vt:lpstr>Stages of Assembly of the CBM Branch box</vt:lpstr>
      <vt:lpstr>3D Model of CBM Feed box</vt:lpstr>
      <vt:lpstr>Flowscheme of CBM Feed box</vt:lpstr>
      <vt:lpstr>Stages of Assembly of the CBM Feed box</vt:lpstr>
      <vt:lpstr>Stages of Assembly of the CBM Feed box</vt:lpstr>
      <vt:lpstr>Stages of Assembly of the CBM Feed box</vt:lpstr>
      <vt:lpstr>Stages of Assembly of the CBM Feed box</vt:lpstr>
      <vt:lpstr>3D Model of CBM Transfer line</vt:lpstr>
      <vt:lpstr>3D Model of CBM Transfer line</vt:lpstr>
      <vt:lpstr>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BINP User</cp:lastModifiedBy>
  <cp:revision>231</cp:revision>
  <dcterms:created xsi:type="dcterms:W3CDTF">2016-09-06T03:22:11Z</dcterms:created>
  <dcterms:modified xsi:type="dcterms:W3CDTF">2019-11-15T09:54:29Z</dcterms:modified>
</cp:coreProperties>
</file>