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57" r:id="rId2"/>
    <p:sldId id="358" r:id="rId3"/>
    <p:sldId id="362" r:id="rId4"/>
    <p:sldId id="373" r:id="rId5"/>
    <p:sldId id="372" r:id="rId6"/>
    <p:sldId id="374" r:id="rId7"/>
    <p:sldId id="388" r:id="rId8"/>
    <p:sldId id="389" r:id="rId9"/>
    <p:sldId id="396" r:id="rId10"/>
    <p:sldId id="397" r:id="rId11"/>
    <p:sldId id="398" r:id="rId12"/>
    <p:sldId id="390" r:id="rId13"/>
    <p:sldId id="401" r:id="rId14"/>
    <p:sldId id="402" r:id="rId15"/>
    <p:sldId id="403" r:id="rId16"/>
    <p:sldId id="404" r:id="rId17"/>
    <p:sldId id="399" r:id="rId18"/>
    <p:sldId id="400" r:id="rId19"/>
    <p:sldId id="391" r:id="rId20"/>
    <p:sldId id="395" r:id="rId21"/>
    <p:sldId id="392" r:id="rId22"/>
    <p:sldId id="393" r:id="rId23"/>
    <p:sldId id="394" r:id="rId24"/>
    <p:sldId id="379" r:id="rId25"/>
    <p:sldId id="385" r:id="rId26"/>
    <p:sldId id="27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33" autoAdjust="0"/>
  </p:normalViewPr>
  <p:slideViewPr>
    <p:cSldViewPr>
      <p:cViewPr varScale="1">
        <p:scale>
          <a:sx n="124" d="100"/>
          <a:sy n="124" d="100"/>
        </p:scale>
        <p:origin x="677" y="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4F22B-61D5-4F65-9869-1DC4D31E00D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8EE91-2CD5-4FBB-B0F5-26245504E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8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E814-8AC0-4622-B918-BDB5A7E03062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32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D4B4-EF37-41BC-BAF1-7F560CE3FC52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1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E021-5805-42C3-9DA8-6D9AECE9015A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7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D1C0-45C9-4D40-8757-8F39C4FFCC05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95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C70F-9025-40B4-AC90-B11BAAE4827D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3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8C7E-5514-4C17-AB2B-90B848F010A7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7687-83E6-41D1-8373-3BEF9B437F0C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0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552D-837E-4878-9F18-A9A4E397946A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1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08E4-EE29-4729-98D1-99D8BEE24401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2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08C8-8F8B-419B-B61D-A9D6E5A29D01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8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0C49-99F8-4F9C-AD1C-30E8D636E487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3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3B908-B8F2-406E-A9C4-AC3E41CCF95A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5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hyperlink" Target="Images/Content/0/Result_0_57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Images/Content/0/Load_0_0.png" TargetMode="External"/><Relationship Id="rId5" Type="http://schemas.openxmlformats.org/officeDocument/2006/relationships/image" Target="../media/image32.png"/><Relationship Id="rId4" Type="http://schemas.openxmlformats.org/officeDocument/2006/relationships/hyperlink" Target="Images/Content/0/Result_0_1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12" Type="http://schemas.openxmlformats.org/officeDocument/2006/relationships/image" Target="../media/image54.png"/><Relationship Id="rId2" Type="http://schemas.openxmlformats.org/officeDocument/2006/relationships/hyperlink" Target="../../AppData/Local/Temp/Images/Content/0/Load_0_1_rev.p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AppData/Local/Temp/Images/Content/0/Result_0_1.pn" TargetMode="External"/><Relationship Id="rId11" Type="http://schemas.openxmlformats.org/officeDocument/2006/relationships/hyperlink" Target="../../AppData/Local/Temp/Images/Content/0/Result_0_57.pn" TargetMode="External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hyperlink" Target="../../AppData/Local/Temp/Images/Content/0/Result_0_2.pn" TargetMode="External"/><Relationship Id="rId9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Images/Content/0/Result_0_2.pn" TargetMode="External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hyperlink" Target="Images/Content/0/Result_0_57.p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Images/Content/0/Result_0_1.pn" TargetMode="External"/><Relationship Id="rId5" Type="http://schemas.openxmlformats.org/officeDocument/2006/relationships/image" Target="../media/image56.png"/><Relationship Id="rId4" Type="http://schemas.openxmlformats.org/officeDocument/2006/relationships/hyperlink" Target="Images/Content/0/Load_0_3_rev.pn" TargetMode="External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INP logo клёво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1584176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CBM Iron yoke and support design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66124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2019, BINP,  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M.Kholopov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A.Bragin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Pivovarov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AFE3-E394-493E-B776-98B0B08F881D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P</a:t>
            </a:r>
            <a:r>
              <a:rPr lang="it-IT" dirty="0" smtClean="0"/>
              <a:t>DR CBM Dipole Magnet 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988" t="10848" r="16139"/>
          <a:stretch/>
        </p:blipFill>
        <p:spPr>
          <a:xfrm>
            <a:off x="899592" y="750542"/>
            <a:ext cx="7211144" cy="51085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5010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Iron Yoke production drawing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3626-6F21-4735-9FCF-BC8B27B727D2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0622" y="5905473"/>
            <a:ext cx="6703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 example of the implementation of the yoke of sheet material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836712"/>
            <a:ext cx="5760640" cy="374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Detail -</a:t>
            </a:r>
            <a:r>
              <a:rPr lang="en-US" sz="1400" dirty="0" smtClean="0">
                <a:solidFill>
                  <a:schemeClr val="tx1"/>
                </a:solidFill>
              </a:rPr>
              <a:t> Top </a:t>
            </a:r>
            <a:r>
              <a:rPr lang="en-US" sz="1400" dirty="0">
                <a:solidFill>
                  <a:schemeClr val="tx1"/>
                </a:solidFill>
              </a:rPr>
              <a:t>Beam to the </a:t>
            </a:r>
            <a:r>
              <a:rPr lang="en-US" sz="1400" dirty="0" smtClean="0">
                <a:solidFill>
                  <a:schemeClr val="tx1"/>
                </a:solidFill>
              </a:rPr>
              <a:t>machining, </a:t>
            </a:r>
            <a:r>
              <a:rPr lang="en-US" sz="1400" dirty="0">
                <a:solidFill>
                  <a:schemeClr val="tx1"/>
                </a:solidFill>
              </a:rPr>
              <a:t>allowance for processing 10 mm.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988" t="10848" r="16139"/>
          <a:stretch/>
        </p:blipFill>
        <p:spPr>
          <a:xfrm>
            <a:off x="873932" y="692696"/>
            <a:ext cx="7416824" cy="52542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5010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Iron Yoke production drawing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3626-6F21-4735-9FCF-BC8B27B727D2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0622" y="5905473"/>
            <a:ext cx="6703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 example of the implementation of the yoke of sheet material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44176" y="984424"/>
            <a:ext cx="2552763" cy="230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Cutting the blanks from a sheet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991043"/>
            <a:ext cx="912194" cy="2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First step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2420888"/>
            <a:ext cx="1084544" cy="2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Second step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11761" y="2432208"/>
            <a:ext cx="2160240" cy="230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End chamfer cutting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7030" y="3850733"/>
            <a:ext cx="2450994" cy="230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Cutting chamfers for welding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3457" y="3850733"/>
            <a:ext cx="1084544" cy="2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Third step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55904" y="5384374"/>
            <a:ext cx="864096" cy="276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Sheet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Magnet_supports2.jpg"/>
          <p:cNvPicPr>
            <a:picLocks noChangeAspect="1"/>
          </p:cNvPicPr>
          <p:nvPr/>
        </p:nvPicPr>
        <p:blipFill>
          <a:blip r:embed="rId2" cstate="print"/>
          <a:srcRect l="2751" t="9359" r="5113" b="14964"/>
          <a:stretch>
            <a:fillRect/>
          </a:stretch>
        </p:blipFill>
        <p:spPr>
          <a:xfrm>
            <a:off x="251520" y="836712"/>
            <a:ext cx="3887884" cy="17944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12162" r="3538" b="950"/>
          <a:stretch/>
        </p:blipFill>
        <p:spPr>
          <a:xfrm>
            <a:off x="3995936" y="4797152"/>
            <a:ext cx="2211700" cy="1594481"/>
          </a:xfrm>
          <a:prstGeom prst="rect">
            <a:avLst/>
          </a:prstGeom>
        </p:spPr>
      </p:pic>
      <p:pic>
        <p:nvPicPr>
          <p:cNvPr id="43" name="Рисунок 42" descr="CBM_magnet_installation_052019_411.jpg"/>
          <p:cNvPicPr>
            <a:picLocks noChangeAspect="1"/>
          </p:cNvPicPr>
          <p:nvPr/>
        </p:nvPicPr>
        <p:blipFill>
          <a:blip r:embed="rId4" cstate="print"/>
          <a:srcRect l="12988" t="13710" r="10626" b="6773"/>
          <a:stretch>
            <a:fillRect/>
          </a:stretch>
        </p:blipFill>
        <p:spPr>
          <a:xfrm>
            <a:off x="251520" y="3933056"/>
            <a:ext cx="3492388" cy="2088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9" r="12988"/>
          <a:stretch/>
        </p:blipFill>
        <p:spPr>
          <a:xfrm>
            <a:off x="4832035" y="573362"/>
            <a:ext cx="4237507" cy="33596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CBM Magnet support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7" name="Объект 3"/>
          <p:cNvSpPr>
            <a:spLocks noGrp="1"/>
          </p:cNvSpPr>
          <p:nvPr>
            <p:ph sz="half" idx="4294967295"/>
          </p:nvPr>
        </p:nvSpPr>
        <p:spPr>
          <a:xfrm>
            <a:off x="6444208" y="4221088"/>
            <a:ext cx="2520280" cy="231546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m= 4480</a:t>
            </a:r>
            <a:r>
              <a:rPr lang="ru-RU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smtClean="0">
                <a:solidFill>
                  <a:srgbClr val="7030A0"/>
                </a:solidFill>
              </a:rPr>
              <a:t>kg</a:t>
            </a:r>
            <a:endParaRPr lang="ru-RU" sz="1600" dirty="0">
              <a:solidFill>
                <a:srgbClr val="7030A0"/>
              </a:solidFill>
            </a:endParaRPr>
          </a:p>
          <a:p>
            <a:r>
              <a:rPr lang="en-US" sz="1600" dirty="0" smtClean="0">
                <a:solidFill>
                  <a:srgbClr val="7030A0"/>
                </a:solidFill>
              </a:rPr>
              <a:t>2022x3470x850mm</a:t>
            </a:r>
          </a:p>
          <a:p>
            <a:r>
              <a:rPr lang="en-US" sz="1600" dirty="0" smtClean="0">
                <a:solidFill>
                  <a:srgbClr val="7030A0"/>
                </a:solidFill>
              </a:rPr>
              <a:t>move in 3D ±40mm</a:t>
            </a:r>
          </a:p>
          <a:p>
            <a:r>
              <a:rPr lang="en-US" sz="1600" dirty="0" smtClean="0">
                <a:solidFill>
                  <a:srgbClr val="7030A0"/>
                </a:solidFill>
              </a:rPr>
              <a:t>Rotation top frame ±4⁰ </a:t>
            </a:r>
          </a:p>
          <a:p>
            <a:r>
              <a:rPr lang="en-US" sz="1600" dirty="0" smtClean="0">
                <a:solidFill>
                  <a:srgbClr val="7030A0"/>
                </a:solidFill>
              </a:rPr>
              <a:t>Loading capacity</a:t>
            </a:r>
            <a:r>
              <a:rPr lang="ru-RU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smtClean="0">
                <a:solidFill>
                  <a:srgbClr val="7030A0"/>
                </a:solidFill>
              </a:rPr>
              <a:t>200000 kg</a:t>
            </a:r>
          </a:p>
          <a:p>
            <a:r>
              <a:rPr lang="en-US" sz="1600" dirty="0" smtClean="0">
                <a:solidFill>
                  <a:srgbClr val="7030A0"/>
                </a:solidFill>
              </a:rPr>
              <a:t>strength class of fasteners - 8.8</a:t>
            </a:r>
            <a:endParaRPr lang="ru-RU" sz="1600" dirty="0" smtClean="0">
              <a:solidFill>
                <a:srgbClr val="7030A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65480" y="2549382"/>
            <a:ext cx="938587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Top frame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19" name="Прямая со стрелкой 18"/>
          <p:cNvCxnSpPr>
            <a:stCxn id="18" idx="3"/>
          </p:cNvCxnSpPr>
          <p:nvPr/>
        </p:nvCxnSpPr>
        <p:spPr>
          <a:xfrm flipV="1">
            <a:off x="4704067" y="1390615"/>
            <a:ext cx="819943" cy="1302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895499" y="4154704"/>
            <a:ext cx="1691208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Gimbal longitudinal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27" name="Прямая со стрелкой 26"/>
          <p:cNvCxnSpPr>
            <a:stCxn id="26" idx="2"/>
          </p:cNvCxnSpPr>
          <p:nvPr/>
        </p:nvCxnSpPr>
        <p:spPr>
          <a:xfrm flipH="1">
            <a:off x="1367644" y="4442736"/>
            <a:ext cx="373459" cy="5046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3779912" y="3454552"/>
            <a:ext cx="864096" cy="4413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Screw jack Rack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30" name="Прямая со стрелкой 29"/>
          <p:cNvCxnSpPr>
            <a:stCxn id="29" idx="3"/>
          </p:cNvCxnSpPr>
          <p:nvPr/>
        </p:nvCxnSpPr>
        <p:spPr>
          <a:xfrm flipV="1">
            <a:off x="4644008" y="3454552"/>
            <a:ext cx="1275391" cy="220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2663788" y="6021288"/>
            <a:ext cx="1188132" cy="2996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Cross gimbal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38" name="Прямая со стрелкой 37"/>
          <p:cNvCxnSpPr>
            <a:stCxn id="37" idx="3"/>
          </p:cNvCxnSpPr>
          <p:nvPr/>
        </p:nvCxnSpPr>
        <p:spPr>
          <a:xfrm flipV="1">
            <a:off x="3851920" y="5445224"/>
            <a:ext cx="936104" cy="7258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3766924" y="2956288"/>
            <a:ext cx="1224136" cy="426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Intermediate frame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40" name="Прямая со стрелкой 39"/>
          <p:cNvCxnSpPr>
            <a:stCxn id="39" idx="3"/>
          </p:cNvCxnSpPr>
          <p:nvPr/>
        </p:nvCxnSpPr>
        <p:spPr>
          <a:xfrm flipV="1">
            <a:off x="4991060" y="2348880"/>
            <a:ext cx="792549" cy="820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037D-61DD-488B-81BA-D2B0286F0AC0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779912" y="4005064"/>
            <a:ext cx="1296144" cy="2973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Sliding support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31" name="Прямая со стрелкой 30"/>
          <p:cNvCxnSpPr>
            <a:stCxn id="28" idx="1"/>
          </p:cNvCxnSpPr>
          <p:nvPr/>
        </p:nvCxnSpPr>
        <p:spPr>
          <a:xfrm flipH="1" flipV="1">
            <a:off x="3131840" y="4077072"/>
            <a:ext cx="648072" cy="766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7" idx="0"/>
          </p:cNvCxnSpPr>
          <p:nvPr/>
        </p:nvCxnSpPr>
        <p:spPr>
          <a:xfrm flipH="1" flipV="1">
            <a:off x="2915816" y="5085184"/>
            <a:ext cx="342038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28" idx="1"/>
          </p:cNvCxnSpPr>
          <p:nvPr/>
        </p:nvCxnSpPr>
        <p:spPr>
          <a:xfrm flipH="1">
            <a:off x="3419872" y="4153726"/>
            <a:ext cx="360040" cy="6434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282876" y="2704274"/>
            <a:ext cx="335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Magnet supports alignment tools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804248" y="3933056"/>
            <a:ext cx="168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Weight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size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971600" y="6021288"/>
            <a:ext cx="1368152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Swivel bearing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103" name="Прямая со стрелкой 102"/>
          <p:cNvCxnSpPr>
            <a:stCxn id="100" idx="0"/>
          </p:cNvCxnSpPr>
          <p:nvPr/>
        </p:nvCxnSpPr>
        <p:spPr>
          <a:xfrm flipH="1" flipV="1">
            <a:off x="1331640" y="5157192"/>
            <a:ext cx="324036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stCxn id="100" idx="0"/>
          </p:cNvCxnSpPr>
          <p:nvPr/>
        </p:nvCxnSpPr>
        <p:spPr>
          <a:xfrm flipV="1">
            <a:off x="1655676" y="4869160"/>
            <a:ext cx="396044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>
            <a:stCxn id="100" idx="0"/>
          </p:cNvCxnSpPr>
          <p:nvPr/>
        </p:nvCxnSpPr>
        <p:spPr>
          <a:xfrm flipV="1">
            <a:off x="1655676" y="4869160"/>
            <a:ext cx="1044116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5056046" y="566754"/>
            <a:ext cx="1125920" cy="41979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Iron yoke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Fixation plate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51" name="Прямая со стрелкой 50"/>
          <p:cNvCxnSpPr>
            <a:stCxn id="32" idx="2"/>
          </p:cNvCxnSpPr>
          <p:nvPr/>
        </p:nvCxnSpPr>
        <p:spPr>
          <a:xfrm>
            <a:off x="5619006" y="986547"/>
            <a:ext cx="690928" cy="30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6207636" y="776650"/>
            <a:ext cx="2215565" cy="24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7" name="Объект 3"/>
          <p:cNvSpPr>
            <a:spLocks noGrp="1"/>
          </p:cNvSpPr>
          <p:nvPr>
            <p:ph sz="half" idx="4294967295"/>
          </p:nvPr>
        </p:nvSpPr>
        <p:spPr>
          <a:xfrm>
            <a:off x="240539" y="3078627"/>
            <a:ext cx="3579026" cy="10142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/>
              <a:t>- Position accuracy: ± 0.5 mm (meeting in December 2018)</a:t>
            </a:r>
            <a:endParaRPr lang="ru-RU" sz="1100" dirty="0"/>
          </a:p>
          <a:p>
            <a:pPr marL="0" indent="0">
              <a:buNone/>
            </a:pPr>
            <a:r>
              <a:rPr lang="en-US" sz="1100" dirty="0"/>
              <a:t>- Orientation accuracy (roll): ± 0.5 </a:t>
            </a:r>
            <a:r>
              <a:rPr lang="en-US" sz="1100" dirty="0" err="1"/>
              <a:t>mrad</a:t>
            </a:r>
            <a:r>
              <a:rPr lang="en-US" sz="1100" dirty="0"/>
              <a:t> </a:t>
            </a:r>
            <a:endParaRPr lang="ru-RU" sz="1100" dirty="0"/>
          </a:p>
          <a:p>
            <a:pPr marL="0" indent="0">
              <a:buNone/>
            </a:pPr>
            <a:r>
              <a:rPr lang="en-US" sz="1100" dirty="0" smtClean="0"/>
              <a:t>-Also</a:t>
            </a:r>
            <a:r>
              <a:rPr lang="en-US" sz="1100" dirty="0"/>
              <a:t>, this design allows rotation around </a:t>
            </a:r>
            <a:r>
              <a:rPr lang="en-US" sz="1100" dirty="0" smtClean="0"/>
              <a:t>vertical axis </a:t>
            </a:r>
            <a:r>
              <a:rPr lang="en-US" sz="1100" dirty="0"/>
              <a:t>± </a:t>
            </a:r>
            <a:r>
              <a:rPr lang="en-US" sz="1100" dirty="0" smtClean="0"/>
              <a:t>0.5</a:t>
            </a:r>
            <a:r>
              <a:rPr lang="en-US" sz="1100" dirty="0">
                <a:solidFill>
                  <a:srgbClr val="7030A0"/>
                </a:solidFill>
              </a:rPr>
              <a:t> </a:t>
            </a:r>
            <a:r>
              <a:rPr lang="en-US" sz="1100" dirty="0" smtClean="0"/>
              <a:t>⁰</a:t>
            </a:r>
          </a:p>
          <a:p>
            <a:pPr marL="0" indent="0">
              <a:buNone/>
            </a:pPr>
            <a:r>
              <a:rPr lang="en-US" sz="1100" dirty="0" smtClean="0"/>
              <a:t>-The </a:t>
            </a:r>
            <a:r>
              <a:rPr lang="en-US" sz="1100" dirty="0"/>
              <a:t>gimbals has a fixation and alignment tool</a:t>
            </a:r>
            <a:endParaRPr lang="ru-RU" sz="1100" dirty="0"/>
          </a:p>
        </p:txBody>
      </p:sp>
      <p:sp>
        <p:nvSpPr>
          <p:cNvPr id="5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092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FCBMSD03020000AS_E_Magnet_support.jpg"/>
          <p:cNvPicPr>
            <a:picLocks noChangeAspect="1"/>
          </p:cNvPicPr>
          <p:nvPr/>
        </p:nvPicPr>
        <p:blipFill>
          <a:blip r:embed="rId2" cstate="print"/>
          <a:srcRect l="13776" t="3749" r="13775" b="3749"/>
          <a:stretch>
            <a:fillRect/>
          </a:stretch>
        </p:blipFill>
        <p:spPr>
          <a:xfrm>
            <a:off x="683568" y="620688"/>
            <a:ext cx="7992888" cy="5734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5010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Magnet supports drawing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3626-6F21-4735-9FCF-BC8B27B727D2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0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FCBMSD03020400AS_E_Bottom_support.jpg"/>
          <p:cNvPicPr>
            <a:picLocks noChangeAspect="1"/>
          </p:cNvPicPr>
          <p:nvPr/>
        </p:nvPicPr>
        <p:blipFill>
          <a:blip r:embed="rId2" cstate="print"/>
          <a:srcRect l="12865" t="4591" r="12670" b="4061"/>
          <a:stretch>
            <a:fillRect/>
          </a:stretch>
        </p:blipFill>
        <p:spPr>
          <a:xfrm>
            <a:off x="683568" y="764704"/>
            <a:ext cx="8064896" cy="56886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5010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Bottom supports drawing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3626-6F21-4735-9FCF-BC8B27B727D2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5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FCBMSD03020300AS_E_Intermediate_frame.jpg"/>
          <p:cNvPicPr>
            <a:picLocks noChangeAspect="1"/>
          </p:cNvPicPr>
          <p:nvPr/>
        </p:nvPicPr>
        <p:blipFill>
          <a:blip r:embed="rId2" cstate="print"/>
          <a:srcRect l="12846" t="4559" r="12847" b="4132"/>
          <a:stretch>
            <a:fillRect/>
          </a:stretch>
        </p:blipFill>
        <p:spPr>
          <a:xfrm>
            <a:off x="611560" y="620688"/>
            <a:ext cx="8208912" cy="5800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5010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Intermediate frame drawing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3626-6F21-4735-9FCF-BC8B27B727D2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CDR CBM Dipole Magnet  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7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5010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Top frame drawing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3626-6F21-4735-9FCF-BC8B27B727D2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Рисунок 6" descr="FCBMSD03020100AS_E_Top_frame.jpg"/>
          <p:cNvPicPr>
            <a:picLocks noChangeAspect="1"/>
          </p:cNvPicPr>
          <p:nvPr/>
        </p:nvPicPr>
        <p:blipFill>
          <a:blip r:embed="rId2" cstate="print"/>
          <a:srcRect l="8997" t="1204" r="11414" b="1304"/>
          <a:stretch>
            <a:fillRect/>
          </a:stretch>
        </p:blipFill>
        <p:spPr>
          <a:xfrm>
            <a:off x="755576" y="692696"/>
            <a:ext cx="7974219" cy="5616624"/>
          </a:xfrm>
          <a:prstGeom prst="rect">
            <a:avLst/>
          </a:prstGeom>
        </p:spPr>
      </p:pic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9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4464496" cy="3600400"/>
          </a:xfrm>
          <a:prstGeom prst="rect">
            <a:avLst/>
          </a:prstGeom>
        </p:spPr>
      </p:pic>
      <p:sp>
        <p:nvSpPr>
          <p:cNvPr id="23" name="Объект 3"/>
          <p:cNvSpPr>
            <a:spLocks noGrp="1"/>
          </p:cNvSpPr>
          <p:nvPr>
            <p:ph sz="half" idx="4294967295"/>
          </p:nvPr>
        </p:nvSpPr>
        <p:spPr>
          <a:xfrm>
            <a:off x="323528" y="4725144"/>
            <a:ext cx="8496944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 smtClean="0"/>
              <a:t>PTFE </a:t>
            </a:r>
            <a:r>
              <a:rPr lang="en-US" sz="1100" dirty="0"/>
              <a:t>bearings are maintenance-free, this also applies to </a:t>
            </a:r>
            <a:r>
              <a:rPr lang="en-US" sz="1100" dirty="0" smtClean="0"/>
              <a:t>lubricated </a:t>
            </a:r>
            <a:r>
              <a:rPr lang="en-US" sz="1100" dirty="0"/>
              <a:t>PTFE bearings; </a:t>
            </a:r>
          </a:p>
          <a:p>
            <a:pPr marL="0" indent="0">
              <a:buNone/>
            </a:pPr>
            <a:r>
              <a:rPr lang="en-US" sz="1100" dirty="0" smtClean="0"/>
              <a:t>Very </a:t>
            </a:r>
            <a:r>
              <a:rPr lang="en-US" sz="1100" dirty="0"/>
              <a:t>Low Friction Constant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For the sake of simplicity, the following friction constants may be assumed under optimum installation conditions:</a:t>
            </a:r>
          </a:p>
          <a:p>
            <a:pPr marL="0" indent="0">
              <a:buNone/>
            </a:pPr>
            <a:r>
              <a:rPr lang="en-US" sz="1100" dirty="0" smtClean="0"/>
              <a:t>PTFE </a:t>
            </a:r>
            <a:r>
              <a:rPr lang="en-US" sz="1100" dirty="0"/>
              <a:t>bearing, not lubricated about max. μ = </a:t>
            </a:r>
            <a:r>
              <a:rPr lang="en-US" sz="1100" dirty="0" smtClean="0"/>
              <a:t>0.1</a:t>
            </a:r>
          </a:p>
          <a:p>
            <a:pPr marL="0" indent="0">
              <a:buNone/>
            </a:pPr>
            <a:r>
              <a:rPr lang="en-US" sz="1100" dirty="0" smtClean="0"/>
              <a:t>PTFE </a:t>
            </a:r>
            <a:r>
              <a:rPr lang="en-US" sz="1100" dirty="0"/>
              <a:t>bearing, lubricated about max. μ = </a:t>
            </a:r>
            <a:r>
              <a:rPr lang="en-US" sz="1100" dirty="0" smtClean="0"/>
              <a:t>0.04</a:t>
            </a:r>
          </a:p>
          <a:p>
            <a:pPr marL="0" indent="0">
              <a:buNone/>
            </a:pPr>
            <a:r>
              <a:rPr lang="en-US" sz="1100" dirty="0"/>
              <a:t>The PTFE </a:t>
            </a:r>
            <a:r>
              <a:rPr lang="en-US" sz="1100" dirty="0" err="1"/>
              <a:t>slidingplates</a:t>
            </a:r>
            <a:r>
              <a:rPr lang="en-US" sz="1100" dirty="0"/>
              <a:t> are absolutely corrosion resistant, re-</a:t>
            </a:r>
            <a:r>
              <a:rPr lang="en-US" sz="1100" dirty="0" err="1"/>
              <a:t>sistant</a:t>
            </a:r>
            <a:r>
              <a:rPr lang="en-US" sz="1100" dirty="0"/>
              <a:t> against chemicals and aging. The steel parts of the bearings are by standard sandblasted and provided with a zinc phosphate coating. Upon request, all usual corrosion protection processes are of-</a:t>
            </a:r>
            <a:r>
              <a:rPr lang="en-US" sz="1100" dirty="0" err="1"/>
              <a:t>fered</a:t>
            </a:r>
            <a:r>
              <a:rPr lang="en-US" sz="1100" dirty="0"/>
              <a:t>, including hot galvanizing. Versions made of special steel alloys or stainless steel on request</a:t>
            </a:r>
            <a:endParaRPr lang="ru-RU" sz="1100" dirty="0" smtClean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268760"/>
            <a:ext cx="3753544" cy="30243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88640"/>
            <a:ext cx="7236296" cy="700287"/>
          </a:xfrm>
          <a:prstGeom prst="rect">
            <a:avLst/>
          </a:prstGeom>
        </p:spPr>
      </p:pic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037D-61DD-488B-81BA-D2B0286F0AC0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76275" y="4437112"/>
            <a:ext cx="3465512" cy="426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PTFE plate can be replaced with radiation resistant material. For example bronze with lubrication.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09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Fastener strength tablet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4176-6CD2-49B3-953C-BA643A86487E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8335353" cy="5172422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>
            <a:off x="3275856" y="1196752"/>
            <a:ext cx="7920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Work load,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kg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028384" y="1196752"/>
            <a:ext cx="720080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Work load,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kg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444208" y="1196752"/>
            <a:ext cx="720080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Work load,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kg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860032" y="1196752"/>
            <a:ext cx="7920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Work load,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kg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483768" y="1196752"/>
            <a:ext cx="7920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load,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236296" y="1196752"/>
            <a:ext cx="720080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load,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652120" y="1196752"/>
            <a:ext cx="7920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load,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067944" y="1196752"/>
            <a:ext cx="7920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load,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67544" y="1196752"/>
            <a:ext cx="648072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Thread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67544" y="836712"/>
            <a:ext cx="2016224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         class of fasteners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646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 descr="Rack_calc_052019zp.jpg"/>
          <p:cNvPicPr>
            <a:picLocks noChangeAspect="1"/>
          </p:cNvPicPr>
          <p:nvPr/>
        </p:nvPicPr>
        <p:blipFill>
          <a:blip r:embed="rId2" cstate="print"/>
          <a:srcRect t="6552" r="41338" b="13560"/>
          <a:stretch>
            <a:fillRect/>
          </a:stretch>
        </p:blipFill>
        <p:spPr>
          <a:xfrm>
            <a:off x="6156176" y="3861048"/>
            <a:ext cx="2843808" cy="2176005"/>
          </a:xfrm>
          <a:prstGeom prst="rect">
            <a:avLst/>
          </a:prstGeom>
        </p:spPr>
      </p:pic>
      <p:pic>
        <p:nvPicPr>
          <p:cNvPr id="31" name="Рисунок 30" descr="Rack_calc_052019d.jpg"/>
          <p:cNvPicPr>
            <a:picLocks noChangeAspect="1"/>
          </p:cNvPicPr>
          <p:nvPr/>
        </p:nvPicPr>
        <p:blipFill>
          <a:blip r:embed="rId3" cstate="print"/>
          <a:srcRect t="5606" r="41338" b="13105"/>
          <a:stretch>
            <a:fillRect/>
          </a:stretch>
        </p:blipFill>
        <p:spPr>
          <a:xfrm>
            <a:off x="3419872" y="3789040"/>
            <a:ext cx="2774528" cy="2160240"/>
          </a:xfrm>
          <a:prstGeom prst="rect">
            <a:avLst/>
          </a:prstGeom>
        </p:spPr>
      </p:pic>
      <p:pic>
        <p:nvPicPr>
          <p:cNvPr id="30" name="Рисунок 29" descr="Rack_calc_052019.jpg"/>
          <p:cNvPicPr>
            <a:picLocks noChangeAspect="1"/>
          </p:cNvPicPr>
          <p:nvPr/>
        </p:nvPicPr>
        <p:blipFill>
          <a:blip r:embed="rId4" cstate="print"/>
          <a:srcRect t="5606" r="41338" b="13105"/>
          <a:stretch>
            <a:fillRect/>
          </a:stretch>
        </p:blipFill>
        <p:spPr>
          <a:xfrm>
            <a:off x="251520" y="3573016"/>
            <a:ext cx="2880320" cy="22426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40550" b="10761"/>
          <a:stretch/>
        </p:blipFill>
        <p:spPr>
          <a:xfrm>
            <a:off x="7366248" y="1552380"/>
            <a:ext cx="1512168" cy="20487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950" r="21651"/>
          <a:stretch/>
        </p:blipFill>
        <p:spPr>
          <a:xfrm rot="4206193">
            <a:off x="4676597" y="1636781"/>
            <a:ext cx="1957071" cy="16665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2" b="11353"/>
          <a:stretch/>
        </p:blipFill>
        <p:spPr>
          <a:xfrm>
            <a:off x="179512" y="1052736"/>
            <a:ext cx="4688053" cy="20754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Screw jack Rack :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design and calculation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4" name="Прямая со стрелкой 33"/>
          <p:cNvCxnSpPr>
            <a:stCxn id="37" idx="2"/>
          </p:cNvCxnSpPr>
          <p:nvPr/>
        </p:nvCxnSpPr>
        <p:spPr>
          <a:xfrm flipH="1">
            <a:off x="4499992" y="1322532"/>
            <a:ext cx="392637" cy="1026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4130340" y="690275"/>
            <a:ext cx="1524578" cy="6322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Screw </a:t>
            </a:r>
            <a:r>
              <a:rPr lang="en-US" sz="1400" dirty="0" smtClean="0">
                <a:solidFill>
                  <a:srgbClr val="FF0000"/>
                </a:solidFill>
              </a:rPr>
              <a:t>jack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Osaka Jack Co JJ10011</a:t>
            </a:r>
          </a:p>
          <a:p>
            <a:pPr algn="ctr"/>
            <a:r>
              <a:rPr lang="de-DE" sz="1000" dirty="0" err="1">
                <a:solidFill>
                  <a:srgbClr val="FF0000"/>
                </a:solidFill>
              </a:rPr>
              <a:t>loading</a:t>
            </a:r>
            <a:r>
              <a:rPr lang="de-DE" sz="1000" dirty="0">
                <a:solidFill>
                  <a:srgbClr val="FF0000"/>
                </a:solidFill>
              </a:rPr>
              <a:t> </a:t>
            </a:r>
            <a:r>
              <a:rPr lang="de-DE" sz="1000" dirty="0" err="1">
                <a:solidFill>
                  <a:srgbClr val="FF0000"/>
                </a:solidFill>
              </a:rPr>
              <a:t>capacity</a:t>
            </a:r>
            <a:r>
              <a:rPr lang="de-DE" sz="1000" dirty="0">
                <a:solidFill>
                  <a:srgbClr val="FF0000"/>
                </a:solidFill>
              </a:rPr>
              <a:t> </a:t>
            </a:r>
            <a:r>
              <a:rPr lang="en-US" sz="1000" dirty="0" smtClean="0">
                <a:solidFill>
                  <a:srgbClr val="FF0000"/>
                </a:solidFill>
              </a:rPr>
              <a:t>1000kN</a:t>
            </a:r>
            <a:endParaRPr lang="ru-RU" sz="1000" dirty="0">
              <a:solidFill>
                <a:srgbClr val="FF0000"/>
              </a:solidFill>
            </a:endParaRPr>
          </a:p>
          <a:p>
            <a:pPr algn="ctr"/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55576" y="690274"/>
            <a:ext cx="792088" cy="3624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2767 kg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43" name="Прямая со стрелкой 42"/>
          <p:cNvCxnSpPr>
            <a:stCxn id="42" idx="2"/>
          </p:cNvCxnSpPr>
          <p:nvPr/>
        </p:nvCxnSpPr>
        <p:spPr>
          <a:xfrm>
            <a:off x="1151620" y="1052735"/>
            <a:ext cx="358851" cy="959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37" idx="2"/>
          </p:cNvCxnSpPr>
          <p:nvPr/>
        </p:nvCxnSpPr>
        <p:spPr>
          <a:xfrm>
            <a:off x="4892629" y="1322532"/>
            <a:ext cx="653138" cy="552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4176-6CD2-49B3-953C-BA643A86487E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84168" y="620688"/>
            <a:ext cx="1511393" cy="9576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>
                <a:solidFill>
                  <a:srgbClr val="FF0000"/>
                </a:solidFill>
              </a:rPr>
              <a:t>Spherical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bearings</a:t>
            </a:r>
            <a:endParaRPr lang="de-DE" sz="1400" dirty="0">
              <a:solidFill>
                <a:srgbClr val="FF0000"/>
              </a:solidFill>
            </a:endParaRPr>
          </a:p>
          <a:p>
            <a:pPr algn="ctr"/>
            <a:r>
              <a:rPr lang="de-DE" sz="900" dirty="0" smtClean="0">
                <a:solidFill>
                  <a:srgbClr val="FF0000"/>
                </a:solidFill>
              </a:rPr>
              <a:t>(GX120FDIN ISO12240-2) </a:t>
            </a:r>
            <a:r>
              <a:rPr lang="de-DE" sz="1000" dirty="0" err="1" smtClean="0">
                <a:solidFill>
                  <a:srgbClr val="FF0000"/>
                </a:solidFill>
              </a:rPr>
              <a:t>loading</a:t>
            </a:r>
            <a:r>
              <a:rPr lang="de-DE" sz="1000" dirty="0" smtClean="0">
                <a:solidFill>
                  <a:srgbClr val="FF0000"/>
                </a:solidFill>
              </a:rPr>
              <a:t> </a:t>
            </a:r>
            <a:r>
              <a:rPr lang="de-DE" sz="1000" dirty="0" err="1" smtClean="0">
                <a:solidFill>
                  <a:srgbClr val="FF0000"/>
                </a:solidFill>
              </a:rPr>
              <a:t>capacity</a:t>
            </a:r>
            <a:r>
              <a:rPr lang="de-DE" sz="1000" dirty="0" smtClean="0">
                <a:solidFill>
                  <a:srgbClr val="FF0000"/>
                </a:solidFill>
              </a:rPr>
              <a:t> </a:t>
            </a:r>
            <a:r>
              <a:rPr lang="en-US" sz="1000" dirty="0" smtClean="0">
                <a:solidFill>
                  <a:srgbClr val="FF0000"/>
                </a:solidFill>
              </a:rPr>
              <a:t>1430kN</a:t>
            </a:r>
            <a:endParaRPr lang="ru-RU" sz="1000" dirty="0">
              <a:solidFill>
                <a:srgbClr val="FF0000"/>
              </a:solidFill>
            </a:endParaRPr>
          </a:p>
        </p:txBody>
      </p:sp>
      <p:cxnSp>
        <p:nvCxnSpPr>
          <p:cNvPr id="35" name="Прямая со стрелкой 34"/>
          <p:cNvCxnSpPr>
            <a:stCxn id="32" idx="2"/>
          </p:cNvCxnSpPr>
          <p:nvPr/>
        </p:nvCxnSpPr>
        <p:spPr>
          <a:xfrm>
            <a:off x="6839865" y="1578290"/>
            <a:ext cx="1081182" cy="770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1907704" y="3284984"/>
            <a:ext cx="936104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375 </a:t>
            </a:r>
            <a:r>
              <a:rPr lang="en-US" sz="1400" dirty="0" err="1" smtClean="0">
                <a:solidFill>
                  <a:srgbClr val="FF0000"/>
                </a:solidFill>
              </a:rPr>
              <a:t>kN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1520" y="3284984"/>
            <a:ext cx="1224136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Stress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11560" y="5877272"/>
            <a:ext cx="2376264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200 </a:t>
            </a:r>
            <a:r>
              <a:rPr lang="en-US" sz="1400" dirty="0" err="1" smtClean="0">
                <a:solidFill>
                  <a:srgbClr val="FF0000"/>
                </a:solidFill>
              </a:rPr>
              <a:t>kN</a:t>
            </a:r>
            <a:r>
              <a:rPr lang="en-US" sz="1400" dirty="0" smtClean="0">
                <a:solidFill>
                  <a:srgbClr val="FF0000"/>
                </a:solidFill>
              </a:rPr>
              <a:t> (seismic load - 12%m)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38" name="Прямая со стрелкой 37"/>
          <p:cNvCxnSpPr>
            <a:stCxn id="26" idx="2"/>
          </p:cNvCxnSpPr>
          <p:nvPr/>
        </p:nvCxnSpPr>
        <p:spPr>
          <a:xfrm flipH="1">
            <a:off x="2051720" y="3573016"/>
            <a:ext cx="324036" cy="72008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26" idx="2"/>
          </p:cNvCxnSpPr>
          <p:nvPr/>
        </p:nvCxnSpPr>
        <p:spPr>
          <a:xfrm>
            <a:off x="2375756" y="3573016"/>
            <a:ext cx="324036" cy="93610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3" idx="0"/>
          </p:cNvCxnSpPr>
          <p:nvPr/>
        </p:nvCxnSpPr>
        <p:spPr>
          <a:xfrm flipV="1">
            <a:off x="1799692" y="4437112"/>
            <a:ext cx="684076" cy="144016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33" idx="0"/>
          </p:cNvCxnSpPr>
          <p:nvPr/>
        </p:nvCxnSpPr>
        <p:spPr>
          <a:xfrm flipV="1">
            <a:off x="1799692" y="4941168"/>
            <a:ext cx="1188132" cy="93610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Скругленный прямоугольник 66"/>
          <p:cNvSpPr/>
          <p:nvPr/>
        </p:nvSpPr>
        <p:spPr>
          <a:xfrm>
            <a:off x="899592" y="4077072"/>
            <a:ext cx="432048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G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68" name="Прямая со стрелкой 67"/>
          <p:cNvCxnSpPr>
            <a:stCxn id="67" idx="3"/>
          </p:cNvCxnSpPr>
          <p:nvPr/>
        </p:nvCxnSpPr>
        <p:spPr>
          <a:xfrm>
            <a:off x="1331640" y="4221088"/>
            <a:ext cx="360040" cy="64807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3347864" y="3284984"/>
            <a:ext cx="1440160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Deformation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216727" y="3541751"/>
            <a:ext cx="1008112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Margin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59634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err="1"/>
              <a:t>The</a:t>
            </a:r>
            <a:r>
              <a:rPr lang="ru-RU" sz="1200" dirty="0"/>
              <a:t> </a:t>
            </a:r>
            <a:r>
              <a:rPr lang="en-US" sz="1200" dirty="0" smtClean="0"/>
              <a:t>bottom</a:t>
            </a:r>
            <a:r>
              <a:rPr lang="ru-RU" sz="1200" dirty="0" smtClean="0"/>
              <a:t> </a:t>
            </a:r>
            <a:r>
              <a:rPr lang="ru-RU" sz="1200" dirty="0" err="1"/>
              <a:t>support</a:t>
            </a:r>
            <a:r>
              <a:rPr lang="ru-RU" sz="1200" dirty="0"/>
              <a:t> </a:t>
            </a:r>
            <a:r>
              <a:rPr lang="ru-RU" sz="1200" dirty="0" err="1"/>
              <a:t>is</a:t>
            </a:r>
            <a:r>
              <a:rPr lang="ru-RU" sz="1200" dirty="0"/>
              <a:t> </a:t>
            </a:r>
            <a:r>
              <a:rPr lang="ru-RU" sz="1200" dirty="0" err="1"/>
              <a:t>designed</a:t>
            </a:r>
            <a:r>
              <a:rPr lang="ru-RU" sz="1200" dirty="0"/>
              <a:t> </a:t>
            </a:r>
            <a:r>
              <a:rPr lang="ru-RU" sz="1200" dirty="0" err="1"/>
              <a:t>for</a:t>
            </a:r>
            <a:r>
              <a:rPr lang="ru-RU" sz="1200" dirty="0"/>
              <a:t> a </a:t>
            </a:r>
            <a:r>
              <a:rPr lang="ru-RU" sz="1200" dirty="0" err="1"/>
              <a:t>load</a:t>
            </a:r>
            <a:r>
              <a:rPr lang="ru-RU" sz="1200" dirty="0"/>
              <a:t> </a:t>
            </a:r>
            <a:r>
              <a:rPr lang="ru-RU" sz="1200" dirty="0" err="1"/>
              <a:t>of</a:t>
            </a:r>
            <a:r>
              <a:rPr lang="ru-RU" sz="1200" dirty="0"/>
              <a:t> 200 </a:t>
            </a:r>
            <a:r>
              <a:rPr lang="ru-RU" sz="1200" dirty="0" err="1"/>
              <a:t>tons</a:t>
            </a:r>
            <a:r>
              <a:rPr lang="ru-RU" sz="1200" dirty="0"/>
              <a:t> </a:t>
            </a:r>
            <a:r>
              <a:rPr lang="ru-RU" sz="1200" dirty="0" err="1"/>
              <a:t>and</a:t>
            </a:r>
            <a:r>
              <a:rPr lang="ru-RU" sz="1200" dirty="0"/>
              <a:t> </a:t>
            </a:r>
            <a:r>
              <a:rPr lang="ru-RU" sz="1200" dirty="0" err="1"/>
              <a:t>additionally</a:t>
            </a:r>
            <a:r>
              <a:rPr lang="ru-RU" sz="1200" dirty="0"/>
              <a:t> </a:t>
            </a:r>
            <a:r>
              <a:rPr lang="ru-RU" sz="1200" dirty="0" err="1"/>
              <a:t>added</a:t>
            </a:r>
            <a:r>
              <a:rPr lang="ru-RU" sz="1200" dirty="0"/>
              <a:t> </a:t>
            </a:r>
            <a:r>
              <a:rPr lang="ru-RU" sz="1200" dirty="0" err="1"/>
              <a:t>seismic</a:t>
            </a:r>
            <a:r>
              <a:rPr lang="ru-RU" sz="1200" dirty="0"/>
              <a:t> </a:t>
            </a:r>
            <a:r>
              <a:rPr lang="ru-RU" sz="1200" dirty="0" err="1" smtClean="0"/>
              <a:t>hazar</a:t>
            </a:r>
            <a:r>
              <a:rPr lang="en-US" sz="1200" dirty="0" smtClean="0"/>
              <a:t> (20 tons)</a:t>
            </a:r>
            <a:endParaRPr lang="ru-RU" sz="12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524901" y="690275"/>
            <a:ext cx="1466717" cy="4625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Bottom support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1515 kg</a:t>
            </a:r>
          </a:p>
        </p:txBody>
      </p:sp>
      <p:cxnSp>
        <p:nvCxnSpPr>
          <p:cNvPr id="41" name="Прямая со стрелкой 40"/>
          <p:cNvCxnSpPr>
            <a:stCxn id="40" idx="2"/>
          </p:cNvCxnSpPr>
          <p:nvPr/>
        </p:nvCxnSpPr>
        <p:spPr>
          <a:xfrm flipH="1">
            <a:off x="2756651" y="1152840"/>
            <a:ext cx="501609" cy="766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626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"/>
          <a:stretch/>
        </p:blipFill>
        <p:spPr>
          <a:xfrm>
            <a:off x="611560" y="836712"/>
            <a:ext cx="8165730" cy="5616624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0DC1-72B3-49B8-B988-413194B8BEA8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Рисунок 138" descr="C:\Images\Content\0\Result_0_57.pn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r="9838" b="26375"/>
          <a:stretch/>
        </p:blipFill>
        <p:spPr bwMode="auto">
          <a:xfrm>
            <a:off x="1780984" y="3689883"/>
            <a:ext cx="4753940" cy="226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Рисунок 73" descr="C:\Images\Content\0\Result_0_1.png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2201" r="5112" b="27950"/>
          <a:stretch/>
        </p:blipFill>
        <p:spPr bwMode="auto">
          <a:xfrm>
            <a:off x="4580571" y="1098394"/>
            <a:ext cx="4411456" cy="235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C:\Images\Content\0\Load_0_0.png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6" t="28178" r="11407" b="27722"/>
          <a:stretch/>
        </p:blipFill>
        <p:spPr bwMode="auto">
          <a:xfrm>
            <a:off x="269522" y="1063539"/>
            <a:ext cx="3888432" cy="201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Screw jack Rack : design and calculation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4176-6CD2-49B3-953C-BA643A86487E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55318" y="869513"/>
            <a:ext cx="936104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750 </a:t>
            </a:r>
            <a:r>
              <a:rPr lang="en-US" sz="1400" dirty="0" err="1" smtClean="0">
                <a:solidFill>
                  <a:srgbClr val="FF0000"/>
                </a:solidFill>
              </a:rPr>
              <a:t>kN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300192" y="1211292"/>
            <a:ext cx="1224136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Stress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38" name="Прямая со стрелкой 37"/>
          <p:cNvCxnSpPr>
            <a:stCxn id="26" idx="2"/>
          </p:cNvCxnSpPr>
          <p:nvPr/>
        </p:nvCxnSpPr>
        <p:spPr>
          <a:xfrm flipH="1">
            <a:off x="827584" y="1157545"/>
            <a:ext cx="595786" cy="37944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26" idx="3"/>
          </p:cNvCxnSpPr>
          <p:nvPr/>
        </p:nvCxnSpPr>
        <p:spPr>
          <a:xfrm>
            <a:off x="1891422" y="1013529"/>
            <a:ext cx="1312426" cy="16973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Скругленный прямоугольник 66"/>
          <p:cNvSpPr/>
          <p:nvPr/>
        </p:nvSpPr>
        <p:spPr>
          <a:xfrm>
            <a:off x="1472986" y="1327275"/>
            <a:ext cx="432048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G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68" name="Прямая со стрелкой 67"/>
          <p:cNvCxnSpPr>
            <a:stCxn id="67" idx="3"/>
          </p:cNvCxnSpPr>
          <p:nvPr/>
        </p:nvCxnSpPr>
        <p:spPr>
          <a:xfrm>
            <a:off x="1905034" y="1471291"/>
            <a:ext cx="705608" cy="49865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Скругленный прямоугольник 72"/>
          <p:cNvSpPr/>
          <p:nvPr/>
        </p:nvSpPr>
        <p:spPr>
          <a:xfrm>
            <a:off x="3653898" y="3738701"/>
            <a:ext cx="1008112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Margin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59634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err="1"/>
              <a:t>The</a:t>
            </a:r>
            <a:r>
              <a:rPr lang="ru-RU" sz="1200" dirty="0"/>
              <a:t> </a:t>
            </a:r>
            <a:r>
              <a:rPr lang="en-US" sz="1200" dirty="0" smtClean="0"/>
              <a:t>bottom</a:t>
            </a:r>
            <a:r>
              <a:rPr lang="ru-RU" sz="1200" dirty="0" smtClean="0"/>
              <a:t> </a:t>
            </a:r>
            <a:r>
              <a:rPr lang="ru-RU" sz="1200" dirty="0" err="1"/>
              <a:t>support</a:t>
            </a:r>
            <a:r>
              <a:rPr lang="ru-RU" sz="1200" dirty="0"/>
              <a:t> </a:t>
            </a:r>
            <a:r>
              <a:rPr lang="ru-RU" sz="1200" dirty="0" err="1"/>
              <a:t>is</a:t>
            </a:r>
            <a:r>
              <a:rPr lang="ru-RU" sz="1200" dirty="0"/>
              <a:t> </a:t>
            </a:r>
            <a:r>
              <a:rPr lang="ru-RU" sz="1200" dirty="0" err="1"/>
              <a:t>designed</a:t>
            </a:r>
            <a:r>
              <a:rPr lang="ru-RU" sz="1200" dirty="0"/>
              <a:t> </a:t>
            </a:r>
            <a:r>
              <a:rPr lang="ru-RU" sz="1200" dirty="0" err="1"/>
              <a:t>for</a:t>
            </a:r>
            <a:r>
              <a:rPr lang="ru-RU" sz="1200" dirty="0"/>
              <a:t> a </a:t>
            </a:r>
            <a:r>
              <a:rPr lang="ru-RU" sz="1200" dirty="0" err="1"/>
              <a:t>load</a:t>
            </a:r>
            <a:r>
              <a:rPr lang="ru-RU" sz="1200" dirty="0"/>
              <a:t> </a:t>
            </a:r>
            <a:r>
              <a:rPr lang="ru-RU" sz="1200" dirty="0" err="1"/>
              <a:t>of</a:t>
            </a:r>
            <a:r>
              <a:rPr lang="ru-RU" sz="1200" dirty="0"/>
              <a:t> 200 </a:t>
            </a:r>
            <a:r>
              <a:rPr lang="ru-RU" sz="1200" dirty="0" err="1"/>
              <a:t>tons</a:t>
            </a:r>
            <a:r>
              <a:rPr lang="ru-RU" sz="1200" dirty="0"/>
              <a:t> </a:t>
            </a:r>
            <a:r>
              <a:rPr lang="ru-RU" sz="1200" dirty="0" err="1"/>
              <a:t>and</a:t>
            </a:r>
            <a:r>
              <a:rPr lang="ru-RU" sz="1200" dirty="0"/>
              <a:t> </a:t>
            </a:r>
            <a:r>
              <a:rPr lang="ru-RU" sz="1200" dirty="0" err="1"/>
              <a:t>additionally</a:t>
            </a:r>
            <a:r>
              <a:rPr lang="ru-RU" sz="1200" dirty="0"/>
              <a:t> </a:t>
            </a:r>
            <a:r>
              <a:rPr lang="ru-RU" sz="1200" dirty="0" err="1"/>
              <a:t>added</a:t>
            </a:r>
            <a:r>
              <a:rPr lang="ru-RU" sz="1200" dirty="0"/>
              <a:t> </a:t>
            </a:r>
            <a:r>
              <a:rPr lang="ru-RU" sz="1200" dirty="0" err="1"/>
              <a:t>seismic</a:t>
            </a:r>
            <a:r>
              <a:rPr lang="ru-RU" sz="1200" dirty="0"/>
              <a:t> </a:t>
            </a:r>
            <a:r>
              <a:rPr lang="ru-RU" sz="1200" dirty="0" err="1" smtClean="0"/>
              <a:t>hazar</a:t>
            </a:r>
            <a:r>
              <a:rPr lang="en-US" sz="1200" dirty="0" smtClean="0"/>
              <a:t> (20 tons)</a:t>
            </a:r>
            <a:endParaRPr lang="ru-RU" sz="1200" dirty="0"/>
          </a:p>
        </p:txBody>
      </p:sp>
      <p:cxnSp>
        <p:nvCxnSpPr>
          <p:cNvPr id="39" name="Прямая со стрелкой 38"/>
          <p:cNvCxnSpPr>
            <a:stCxn id="26" idx="2"/>
          </p:cNvCxnSpPr>
          <p:nvPr/>
        </p:nvCxnSpPr>
        <p:spPr>
          <a:xfrm flipH="1">
            <a:off x="1372696" y="1157545"/>
            <a:ext cx="50674" cy="75928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6" idx="3"/>
          </p:cNvCxnSpPr>
          <p:nvPr/>
        </p:nvCxnSpPr>
        <p:spPr>
          <a:xfrm>
            <a:off x="1891422" y="1013529"/>
            <a:ext cx="1888490" cy="66959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1891422" y="2921535"/>
            <a:ext cx="2536562" cy="2988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200 </a:t>
            </a:r>
            <a:r>
              <a:rPr lang="en-US" sz="1400" dirty="0" err="1" smtClean="0">
                <a:solidFill>
                  <a:srgbClr val="FF0000"/>
                </a:solidFill>
              </a:rPr>
              <a:t>kN</a:t>
            </a:r>
            <a:r>
              <a:rPr lang="en-US" sz="1400" dirty="0">
                <a:solidFill>
                  <a:srgbClr val="FF0000"/>
                </a:solidFill>
              </a:rPr>
              <a:t> (seismic load - 12%m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45" name="Прямая со стрелкой 44"/>
          <p:cNvCxnSpPr>
            <a:stCxn id="44" idx="0"/>
          </p:cNvCxnSpPr>
          <p:nvPr/>
        </p:nvCxnSpPr>
        <p:spPr>
          <a:xfrm flipV="1">
            <a:off x="3159703" y="2112580"/>
            <a:ext cx="188161" cy="80895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44" idx="0"/>
          </p:cNvCxnSpPr>
          <p:nvPr/>
        </p:nvCxnSpPr>
        <p:spPr>
          <a:xfrm flipH="1" flipV="1">
            <a:off x="2763229" y="1683123"/>
            <a:ext cx="396474" cy="123841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44" idx="0"/>
          </p:cNvCxnSpPr>
          <p:nvPr/>
        </p:nvCxnSpPr>
        <p:spPr>
          <a:xfrm flipV="1">
            <a:off x="3159703" y="2229746"/>
            <a:ext cx="768726" cy="69178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44" idx="0"/>
          </p:cNvCxnSpPr>
          <p:nvPr/>
        </p:nvCxnSpPr>
        <p:spPr>
          <a:xfrm flipV="1">
            <a:off x="3159703" y="1763058"/>
            <a:ext cx="188161" cy="115847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44" idx="1"/>
            <a:endCxn id="28" idx="1"/>
          </p:cNvCxnSpPr>
          <p:nvPr/>
        </p:nvCxnSpPr>
        <p:spPr>
          <a:xfrm flipH="1" flipV="1">
            <a:off x="269522" y="2071652"/>
            <a:ext cx="1621900" cy="99930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4" idx="1"/>
          </p:cNvCxnSpPr>
          <p:nvPr/>
        </p:nvCxnSpPr>
        <p:spPr>
          <a:xfrm flipH="1" flipV="1">
            <a:off x="1045224" y="2488582"/>
            <a:ext cx="846198" cy="58237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44" idx="1"/>
          </p:cNvCxnSpPr>
          <p:nvPr/>
        </p:nvCxnSpPr>
        <p:spPr>
          <a:xfrm flipH="1" flipV="1">
            <a:off x="1045224" y="2130862"/>
            <a:ext cx="846198" cy="94009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44" idx="1"/>
          </p:cNvCxnSpPr>
          <p:nvPr/>
        </p:nvCxnSpPr>
        <p:spPr>
          <a:xfrm flipH="1" flipV="1">
            <a:off x="1619672" y="2623420"/>
            <a:ext cx="271750" cy="44753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66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 descr="Bottom_frame_052019_mar.jpg"/>
          <p:cNvPicPr>
            <a:picLocks noChangeAspect="1"/>
          </p:cNvPicPr>
          <p:nvPr/>
        </p:nvPicPr>
        <p:blipFill>
          <a:blip r:embed="rId2" cstate="print"/>
          <a:srcRect t="10283" r="38188" b="33566"/>
          <a:stretch>
            <a:fillRect/>
          </a:stretch>
        </p:blipFill>
        <p:spPr>
          <a:xfrm>
            <a:off x="4932040" y="4149080"/>
            <a:ext cx="3859985" cy="2016224"/>
          </a:xfrm>
          <a:prstGeom prst="rect">
            <a:avLst/>
          </a:prstGeom>
        </p:spPr>
      </p:pic>
      <p:pic>
        <p:nvPicPr>
          <p:cNvPr id="44" name="Рисунок 43" descr="Bottom_frame_052019_def.jpg"/>
          <p:cNvPicPr>
            <a:picLocks noChangeAspect="1"/>
          </p:cNvPicPr>
          <p:nvPr/>
        </p:nvPicPr>
        <p:blipFill>
          <a:blip r:embed="rId3" cstate="print"/>
          <a:srcRect t="6848" r="38188" b="32892"/>
          <a:stretch>
            <a:fillRect/>
          </a:stretch>
        </p:blipFill>
        <p:spPr>
          <a:xfrm>
            <a:off x="395536" y="4005064"/>
            <a:ext cx="3596804" cy="2016224"/>
          </a:xfrm>
          <a:prstGeom prst="rect">
            <a:avLst/>
          </a:prstGeom>
        </p:spPr>
      </p:pic>
      <p:pic>
        <p:nvPicPr>
          <p:cNvPr id="39" name="Рисунок 38" descr="Bottom_frame_052019_str.jpg"/>
          <p:cNvPicPr>
            <a:picLocks noChangeAspect="1"/>
          </p:cNvPicPr>
          <p:nvPr/>
        </p:nvPicPr>
        <p:blipFill>
          <a:blip r:embed="rId4" cstate="print"/>
          <a:srcRect t="6848" r="38188" b="32892"/>
          <a:stretch>
            <a:fillRect/>
          </a:stretch>
        </p:blipFill>
        <p:spPr>
          <a:xfrm>
            <a:off x="5364088" y="1196752"/>
            <a:ext cx="3600400" cy="2199597"/>
          </a:xfrm>
          <a:prstGeom prst="rect">
            <a:avLst/>
          </a:prstGeom>
        </p:spPr>
      </p:pic>
      <p:pic>
        <p:nvPicPr>
          <p:cNvPr id="36" name="Рисунок 35" descr="Bottom_frame_N042019.jpg"/>
          <p:cNvPicPr>
            <a:picLocks noChangeAspect="1"/>
          </p:cNvPicPr>
          <p:nvPr/>
        </p:nvPicPr>
        <p:blipFill>
          <a:blip r:embed="rId5" cstate="print"/>
          <a:srcRect t="12614" b="15908"/>
          <a:stretch>
            <a:fillRect/>
          </a:stretch>
        </p:blipFill>
        <p:spPr>
          <a:xfrm>
            <a:off x="107504" y="980728"/>
            <a:ext cx="5199529" cy="20882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Intermediate frame : design and calculation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14536" y="669181"/>
            <a:ext cx="1152128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644 kg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3" name="Прямая со стрелкой 42"/>
          <p:cNvCxnSpPr>
            <a:stCxn id="42" idx="2"/>
          </p:cNvCxnSpPr>
          <p:nvPr/>
        </p:nvCxnSpPr>
        <p:spPr>
          <a:xfrm>
            <a:off x="790600" y="1101229"/>
            <a:ext cx="538871" cy="9596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4176-6CD2-49B3-953C-BA643A86487E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04248" y="692696"/>
            <a:ext cx="1224136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Stress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716016" y="3356992"/>
            <a:ext cx="2808312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200 </a:t>
            </a:r>
            <a:r>
              <a:rPr lang="en-US" sz="1400" dirty="0" err="1" smtClean="0">
                <a:solidFill>
                  <a:srgbClr val="FF0000"/>
                </a:solidFill>
              </a:rPr>
              <a:t>kN</a:t>
            </a:r>
            <a:r>
              <a:rPr lang="en-US" sz="1400" dirty="0" smtClean="0">
                <a:solidFill>
                  <a:srgbClr val="FF0000"/>
                </a:solidFill>
              </a:rPr>
              <a:t> (seismic load - 12%m)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60" name="Прямая со стрелкой 59"/>
          <p:cNvCxnSpPr>
            <a:stCxn id="33" idx="0"/>
          </p:cNvCxnSpPr>
          <p:nvPr/>
        </p:nvCxnSpPr>
        <p:spPr>
          <a:xfrm flipV="1">
            <a:off x="6120172" y="2780928"/>
            <a:ext cx="108012" cy="57606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Скругленный прямоугольник 66"/>
          <p:cNvSpPr/>
          <p:nvPr/>
        </p:nvSpPr>
        <p:spPr>
          <a:xfrm>
            <a:off x="6732240" y="1268760"/>
            <a:ext cx="432048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G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68" name="Прямая со стрелкой 67"/>
          <p:cNvCxnSpPr>
            <a:stCxn id="67" idx="2"/>
          </p:cNvCxnSpPr>
          <p:nvPr/>
        </p:nvCxnSpPr>
        <p:spPr>
          <a:xfrm flipH="1">
            <a:off x="6732240" y="1556792"/>
            <a:ext cx="216024" cy="5040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755576" y="3645024"/>
            <a:ext cx="1440160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Deformation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228184" y="3861048"/>
            <a:ext cx="1008112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Margin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26" name="AutoShape 2" descr="D:\FAIR\CBM\Calculation\Images\Top_frame_042019_calc %D0%9E%D1%82%D1%87%D0%B5%D1%82 %D0%BF%D0%BE %D0%B0%D0%BD%D0%B0%D0%BB%D0%B8%D0%B7%D1%83 %D0%BD%D0%B0%D0%BF%D1%80%D1%8F%D0%B6%D0%B5%D0%BD%D0%B8%D0%B9 23.05.2019\0\Result_0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:\FAIR\CBM\Calculation\Images\Top_frame_042019_calc %D0%9E%D1%82%D1%87%D0%B5%D1%82 %D0%BF%D0%BE %D0%B0%D0%BD%D0%B0%D0%BB%D0%B8%D0%B7%D1%83 %D0%BD%D0%B0%D0%BF%D1%80%D1%8F%D0%B6%D0%B5%D0%BD%D0%B8%D0%B9 23.05.2019\0\Result_0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2" name="Прямая со стрелкой 51"/>
          <p:cNvCxnSpPr>
            <a:stCxn id="53" idx="0"/>
          </p:cNvCxnSpPr>
          <p:nvPr/>
        </p:nvCxnSpPr>
        <p:spPr>
          <a:xfrm flipV="1">
            <a:off x="3491880" y="1772816"/>
            <a:ext cx="504056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2483768" y="2924944"/>
            <a:ext cx="2016224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opening limits the movement of the Top frame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475656" y="602331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err="1"/>
              <a:t>The</a:t>
            </a:r>
            <a:r>
              <a:rPr lang="ru-RU" sz="1200" dirty="0"/>
              <a:t> </a:t>
            </a:r>
            <a:r>
              <a:rPr lang="en-US" sz="1200" dirty="0" smtClean="0"/>
              <a:t>intermediate </a:t>
            </a:r>
            <a:r>
              <a:rPr lang="en-US" sz="1200" dirty="0"/>
              <a:t>frame is designed for seismic load which acts from the gimbal </a:t>
            </a:r>
            <a:r>
              <a:rPr lang="en-US" sz="1200" dirty="0" smtClean="0"/>
              <a:t>longitudinal (20 tons)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05371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Top_frame_042019_def1.jpg"/>
          <p:cNvPicPr>
            <a:picLocks noChangeAspect="1"/>
          </p:cNvPicPr>
          <p:nvPr/>
        </p:nvPicPr>
        <p:blipFill>
          <a:blip r:embed="rId2" cstate="print"/>
          <a:srcRect t="6848" r="50388" b="15088"/>
          <a:stretch>
            <a:fillRect/>
          </a:stretch>
        </p:blipFill>
        <p:spPr>
          <a:xfrm>
            <a:off x="6300192" y="1844824"/>
            <a:ext cx="2626397" cy="2376264"/>
          </a:xfrm>
          <a:prstGeom prst="rect">
            <a:avLst/>
          </a:prstGeom>
        </p:spPr>
      </p:pic>
      <p:pic>
        <p:nvPicPr>
          <p:cNvPr id="31" name="Рисунок 30" descr="Top_frame_042019zp.jpg"/>
          <p:cNvPicPr>
            <a:picLocks noChangeAspect="1"/>
          </p:cNvPicPr>
          <p:nvPr/>
        </p:nvPicPr>
        <p:blipFill>
          <a:blip r:embed="rId3" cstate="print"/>
          <a:srcRect t="6848" r="48425" b="15088"/>
          <a:stretch>
            <a:fillRect/>
          </a:stretch>
        </p:blipFill>
        <p:spPr>
          <a:xfrm>
            <a:off x="4283968" y="3879724"/>
            <a:ext cx="2808312" cy="2444138"/>
          </a:xfrm>
          <a:prstGeom prst="rect">
            <a:avLst/>
          </a:prstGeom>
        </p:spPr>
      </p:pic>
      <p:pic>
        <p:nvPicPr>
          <p:cNvPr id="26" name="Рисунок 25" descr="Top_frame_042019_str.jpg"/>
          <p:cNvPicPr>
            <a:picLocks noChangeAspect="1"/>
          </p:cNvPicPr>
          <p:nvPr/>
        </p:nvPicPr>
        <p:blipFill>
          <a:blip r:embed="rId4" cstate="print"/>
          <a:srcRect t="6175" r="43700" b="7544"/>
          <a:stretch>
            <a:fillRect/>
          </a:stretch>
        </p:blipFill>
        <p:spPr>
          <a:xfrm>
            <a:off x="467544" y="2780928"/>
            <a:ext cx="3491880" cy="3077065"/>
          </a:xfrm>
          <a:prstGeom prst="rect">
            <a:avLst/>
          </a:prstGeom>
        </p:spPr>
      </p:pic>
      <p:pic>
        <p:nvPicPr>
          <p:cNvPr id="25" name="Рисунок 24" descr="Top_frame_042019l.jpg"/>
          <p:cNvPicPr>
            <a:picLocks noChangeAspect="1"/>
          </p:cNvPicPr>
          <p:nvPr/>
        </p:nvPicPr>
        <p:blipFill>
          <a:blip r:embed="rId5" cstate="print"/>
          <a:srcRect l="4326" t="15065" r="8263" b="21936"/>
          <a:stretch>
            <a:fillRect/>
          </a:stretch>
        </p:blipFill>
        <p:spPr>
          <a:xfrm>
            <a:off x="5724128" y="548680"/>
            <a:ext cx="3088084" cy="1279746"/>
          </a:xfrm>
          <a:prstGeom prst="rect">
            <a:avLst/>
          </a:prstGeom>
        </p:spPr>
      </p:pic>
      <p:pic>
        <p:nvPicPr>
          <p:cNvPr id="23" name="Рисунок 22" descr="Top_frame_042019.jpg"/>
          <p:cNvPicPr>
            <a:picLocks noChangeAspect="1"/>
          </p:cNvPicPr>
          <p:nvPr/>
        </p:nvPicPr>
        <p:blipFill>
          <a:blip r:embed="rId6" cstate="print"/>
          <a:srcRect l="1575" t="30130" r="3139" b="28784"/>
          <a:stretch>
            <a:fillRect/>
          </a:stretch>
        </p:blipFill>
        <p:spPr>
          <a:xfrm>
            <a:off x="179512" y="836712"/>
            <a:ext cx="5256584" cy="13032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Top frame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: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design and calculation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403648" y="620688"/>
            <a:ext cx="1152128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744 kg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3" name="Прямая со стрелкой 42"/>
          <p:cNvCxnSpPr>
            <a:stCxn id="42" idx="2"/>
          </p:cNvCxnSpPr>
          <p:nvPr/>
        </p:nvCxnSpPr>
        <p:spPr>
          <a:xfrm>
            <a:off x="1979712" y="1052736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4176-6CD2-49B3-953C-BA643A86487E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43608" y="2564904"/>
            <a:ext cx="1224136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Stress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43608" y="5877272"/>
            <a:ext cx="2808312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200 </a:t>
            </a:r>
            <a:r>
              <a:rPr lang="en-US" sz="1400" dirty="0" err="1" smtClean="0">
                <a:solidFill>
                  <a:srgbClr val="FF0000"/>
                </a:solidFill>
              </a:rPr>
              <a:t>kN</a:t>
            </a:r>
            <a:r>
              <a:rPr lang="en-US" sz="1400" dirty="0" smtClean="0">
                <a:solidFill>
                  <a:srgbClr val="FF0000"/>
                </a:solidFill>
              </a:rPr>
              <a:t> (seismic load - 12%m)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60" name="Прямая со стрелкой 59"/>
          <p:cNvCxnSpPr>
            <a:stCxn id="33" idx="0"/>
          </p:cNvCxnSpPr>
          <p:nvPr/>
        </p:nvCxnSpPr>
        <p:spPr>
          <a:xfrm flipH="1" flipV="1">
            <a:off x="2195736" y="4941168"/>
            <a:ext cx="252028" cy="93610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Скругленный прямоугольник 66"/>
          <p:cNvSpPr/>
          <p:nvPr/>
        </p:nvSpPr>
        <p:spPr>
          <a:xfrm>
            <a:off x="1187624" y="3789040"/>
            <a:ext cx="432048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G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68" name="Прямая со стрелкой 67"/>
          <p:cNvCxnSpPr>
            <a:stCxn id="67" idx="3"/>
          </p:cNvCxnSpPr>
          <p:nvPr/>
        </p:nvCxnSpPr>
        <p:spPr>
          <a:xfrm>
            <a:off x="1619672" y="3933056"/>
            <a:ext cx="504056" cy="7200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7164288" y="1772816"/>
            <a:ext cx="1440160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Deformation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5076056" y="3429000"/>
            <a:ext cx="1008112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Margin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26" name="AutoShape 2" descr="D:\FAIR\CBM\Calculation\Images\Top_frame_042019_calc %D0%9E%D1%82%D1%87%D0%B5%D1%82 %D0%BF%D0%BE %D0%B0%D0%BD%D0%B0%D0%BB%D0%B8%D0%B7%D1%83 %D0%BD%D0%B0%D0%BF%D1%80%D1%8F%D0%B6%D0%B5%D0%BD%D0%B8%D0%B9 23.05.2019\0\Result_0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:\FAIR\CBM\Calculation\Images\Top_frame_042019_calc %D0%9E%D1%82%D1%87%D0%B5%D1%82 %D0%BF%D0%BE %D0%B0%D0%BD%D0%B0%D0%BB%D0%B8%D0%B7%D1%83 %D0%BD%D0%B0%D0%BF%D1%80%D1%8F%D0%B6%D0%B5%D0%BD%D0%B8%D0%B9 23.05.2019\0\Result_0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843808" y="2276872"/>
            <a:ext cx="3240360" cy="6537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Box limiting the movement of the Top frame in the opening of the Intermediate frame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40" name="Прямая со стрелкой 39"/>
          <p:cNvCxnSpPr>
            <a:stCxn id="38" idx="0"/>
          </p:cNvCxnSpPr>
          <p:nvPr/>
        </p:nvCxnSpPr>
        <p:spPr>
          <a:xfrm flipV="1">
            <a:off x="4463988" y="1484784"/>
            <a:ext cx="1548172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08304" y="4509716"/>
            <a:ext cx="16580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en-US" sz="1400" dirty="0" smtClean="0"/>
              <a:t>top </a:t>
            </a:r>
            <a:r>
              <a:rPr lang="en-US" sz="1400" dirty="0"/>
              <a:t>frame is designed for seismic load which acts from the gimbal longitudinal (20 tons)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11668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crankshaft_6_calcbear.jpg"/>
          <p:cNvPicPr>
            <a:picLocks noChangeAspect="1"/>
          </p:cNvPicPr>
          <p:nvPr/>
        </p:nvPicPr>
        <p:blipFill>
          <a:blip r:embed="rId2" cstate="print"/>
          <a:srcRect l="16138" t="31499" r="28738" b="34262"/>
          <a:stretch>
            <a:fillRect/>
          </a:stretch>
        </p:blipFill>
        <p:spPr>
          <a:xfrm>
            <a:off x="5436096" y="1988840"/>
            <a:ext cx="3456384" cy="1234423"/>
          </a:xfrm>
          <a:prstGeom prst="rect">
            <a:avLst/>
          </a:prstGeom>
        </p:spPr>
      </p:pic>
      <p:pic>
        <p:nvPicPr>
          <p:cNvPr id="36" name="Рисунок 35" descr="crankshaft_6_calc.jpg"/>
          <p:cNvPicPr>
            <a:picLocks noChangeAspect="1"/>
          </p:cNvPicPr>
          <p:nvPr/>
        </p:nvPicPr>
        <p:blipFill>
          <a:blip r:embed="rId3" cstate="print"/>
          <a:srcRect l="8263" t="36305" r="1176" b="39043"/>
          <a:stretch>
            <a:fillRect/>
          </a:stretch>
        </p:blipFill>
        <p:spPr>
          <a:xfrm>
            <a:off x="539552" y="620688"/>
            <a:ext cx="8280920" cy="1296144"/>
          </a:xfrm>
          <a:prstGeom prst="rect">
            <a:avLst/>
          </a:prstGeom>
        </p:spPr>
      </p:pic>
      <p:pic>
        <p:nvPicPr>
          <p:cNvPr id="28" name="Рисунок 27" descr="crankshaft_6_zp.jpg"/>
          <p:cNvPicPr>
            <a:picLocks noChangeAspect="1"/>
          </p:cNvPicPr>
          <p:nvPr/>
        </p:nvPicPr>
        <p:blipFill>
          <a:blip r:embed="rId4" cstate="print"/>
          <a:srcRect t="6175" r="46850" b="19870"/>
          <a:stretch>
            <a:fillRect/>
          </a:stretch>
        </p:blipFill>
        <p:spPr>
          <a:xfrm>
            <a:off x="5940152" y="3212976"/>
            <a:ext cx="2790018" cy="2232248"/>
          </a:xfrm>
          <a:prstGeom prst="rect">
            <a:avLst/>
          </a:prstGeom>
        </p:spPr>
      </p:pic>
      <p:pic>
        <p:nvPicPr>
          <p:cNvPr id="27" name="Рисунок 26" descr="crankshaft_6_def.jpg"/>
          <p:cNvPicPr>
            <a:picLocks noChangeAspect="1"/>
          </p:cNvPicPr>
          <p:nvPr/>
        </p:nvPicPr>
        <p:blipFill>
          <a:blip r:embed="rId5" cstate="print"/>
          <a:srcRect t="6175" r="47638" b="19870"/>
          <a:stretch>
            <a:fillRect/>
          </a:stretch>
        </p:blipFill>
        <p:spPr>
          <a:xfrm>
            <a:off x="3131840" y="3212976"/>
            <a:ext cx="2810490" cy="2282444"/>
          </a:xfrm>
          <a:prstGeom prst="rect">
            <a:avLst/>
          </a:prstGeom>
        </p:spPr>
      </p:pic>
      <p:pic>
        <p:nvPicPr>
          <p:cNvPr id="24" name="Рисунок 23" descr="crankshaft_6_str.jpg"/>
          <p:cNvPicPr>
            <a:picLocks noChangeAspect="1"/>
          </p:cNvPicPr>
          <p:nvPr/>
        </p:nvPicPr>
        <p:blipFill>
          <a:blip r:embed="rId6" cstate="print"/>
          <a:srcRect t="6175" r="47638" b="18500"/>
          <a:stretch>
            <a:fillRect/>
          </a:stretch>
        </p:blipFill>
        <p:spPr>
          <a:xfrm>
            <a:off x="323528" y="3212976"/>
            <a:ext cx="2785759" cy="2304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Gimbals : design and calculation 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4176-6CD2-49B3-953C-BA643A86487E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9552" y="2924944"/>
            <a:ext cx="1224136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Stress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43608" y="5877272"/>
            <a:ext cx="2808312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2</a:t>
            </a:r>
            <a:r>
              <a:rPr lang="en-US" sz="1400" dirty="0" smtClean="0">
                <a:solidFill>
                  <a:srgbClr val="FF0000"/>
                </a:solidFill>
              </a:rPr>
              <a:t>00 </a:t>
            </a:r>
            <a:r>
              <a:rPr lang="en-US" sz="1400" dirty="0" err="1" smtClean="0">
                <a:solidFill>
                  <a:srgbClr val="FF0000"/>
                </a:solidFill>
              </a:rPr>
              <a:t>kN</a:t>
            </a:r>
            <a:r>
              <a:rPr lang="en-US" sz="1400" dirty="0" smtClean="0">
                <a:solidFill>
                  <a:srgbClr val="FF0000"/>
                </a:solidFill>
              </a:rPr>
              <a:t> (seismic load - 12%m)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60" name="Прямая со стрелкой 59"/>
          <p:cNvCxnSpPr>
            <a:stCxn id="33" idx="0"/>
          </p:cNvCxnSpPr>
          <p:nvPr/>
        </p:nvCxnSpPr>
        <p:spPr>
          <a:xfrm flipV="1">
            <a:off x="2447764" y="5229200"/>
            <a:ext cx="540060" cy="64807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Скругленный прямоугольник 66"/>
          <p:cNvSpPr/>
          <p:nvPr/>
        </p:nvSpPr>
        <p:spPr>
          <a:xfrm>
            <a:off x="2339752" y="3861048"/>
            <a:ext cx="432048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G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68" name="Прямая со стрелкой 67"/>
          <p:cNvCxnSpPr>
            <a:stCxn id="67" idx="1"/>
          </p:cNvCxnSpPr>
          <p:nvPr/>
        </p:nvCxnSpPr>
        <p:spPr>
          <a:xfrm flipH="1">
            <a:off x="2123728" y="4005064"/>
            <a:ext cx="216024" cy="7200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4211960" y="3284984"/>
            <a:ext cx="1440160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Deformation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020272" y="3284984"/>
            <a:ext cx="1008112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Margin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26" name="AutoShape 2" descr="D:\FAIR\CBM\Calculation\Images\Top_frame_042019_calc %D0%9E%D1%82%D1%87%D0%B5%D1%82 %D0%BF%D0%BE %D0%B0%D0%BD%D0%B0%D0%BB%D0%B8%D0%B7%D1%83 %D0%BD%D0%B0%D0%BF%D1%80%D1%8F%D0%B6%D0%B5%D0%BD%D0%B8%D0%B9 23.05.2019\0\Result_0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:\FAIR\CBM\Calculation\Images\Top_frame_042019_calc %D0%9E%D1%82%D1%87%D0%B5%D1%82 %D0%BF%D0%BE %D0%B0%D0%BD%D0%B0%D0%BB%D0%B8%D0%B7%D1%83 %D0%BD%D0%B0%D0%BF%D1%80%D1%8F%D0%B6%D0%B5%D0%BD%D0%B8%D0%B9 23.05.2019\0\Result_0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699792" y="2204864"/>
            <a:ext cx="1368152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swivel head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39" name="Прямая со стрелкой 38"/>
          <p:cNvCxnSpPr>
            <a:stCxn id="38" idx="3"/>
          </p:cNvCxnSpPr>
          <p:nvPr/>
        </p:nvCxnSpPr>
        <p:spPr>
          <a:xfrm flipV="1">
            <a:off x="4067944" y="1484784"/>
            <a:ext cx="216024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4283968" y="2060848"/>
            <a:ext cx="1512168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support plug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5" name="Прямая со стрелкой 44"/>
          <p:cNvCxnSpPr>
            <a:stCxn id="51" idx="0"/>
          </p:cNvCxnSpPr>
          <p:nvPr/>
        </p:nvCxnSpPr>
        <p:spPr>
          <a:xfrm flipV="1">
            <a:off x="1151620" y="1052736"/>
            <a:ext cx="39604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44" idx="3"/>
          </p:cNvCxnSpPr>
          <p:nvPr/>
        </p:nvCxnSpPr>
        <p:spPr>
          <a:xfrm flipV="1">
            <a:off x="5796136" y="1628800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467544" y="1412776"/>
            <a:ext cx="1368152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traction axle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691680" y="1844824"/>
            <a:ext cx="1008112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locknut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58" name="Прямая со стрелкой 57"/>
          <p:cNvCxnSpPr>
            <a:stCxn id="57" idx="3"/>
          </p:cNvCxnSpPr>
          <p:nvPr/>
        </p:nvCxnSpPr>
        <p:spPr>
          <a:xfrm flipV="1">
            <a:off x="2699792" y="1484784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5" name="Объект 3"/>
          <p:cNvSpPr>
            <a:spLocks noGrp="1"/>
          </p:cNvSpPr>
          <p:nvPr>
            <p:ph sz="half" idx="4294967295"/>
          </p:nvPr>
        </p:nvSpPr>
        <p:spPr>
          <a:xfrm>
            <a:off x="6156176" y="5517232"/>
            <a:ext cx="2520280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workload : 50kN</a:t>
            </a:r>
          </a:p>
          <a:p>
            <a:r>
              <a:rPr lang="en-US" sz="1600" dirty="0" smtClean="0">
                <a:solidFill>
                  <a:srgbClr val="7030A0"/>
                </a:solidFill>
              </a:rPr>
              <a:t>design load: 200kN</a:t>
            </a:r>
            <a:endParaRPr lang="ru-RU" sz="1600" dirty="0" smtClean="0">
              <a:solidFill>
                <a:srgbClr val="7030A0"/>
              </a:solidFill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6300192" y="1844824"/>
            <a:ext cx="1368152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Swivel bearing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76" name="Прямая со стрелкой 75"/>
          <p:cNvCxnSpPr>
            <a:stCxn id="74" idx="3"/>
          </p:cNvCxnSpPr>
          <p:nvPr/>
        </p:nvCxnSpPr>
        <p:spPr>
          <a:xfrm>
            <a:off x="7668344" y="1988840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570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C:\Images\Content\0\Load_0_1_rev.png">
            <a:hlinkClick r:id="rId2"/>
          </p:cNvPr>
          <p:cNvPicPr/>
          <p:nvPr/>
        </p:nvPicPr>
        <p:blipFill>
          <a:blip r:embed="rId3" cstate="print"/>
          <a:srcRect l="54725" t="24800" r="15744" b="29525"/>
          <a:stretch>
            <a:fillRect/>
          </a:stretch>
        </p:blipFill>
        <p:spPr bwMode="auto">
          <a:xfrm>
            <a:off x="4788024" y="1124744"/>
            <a:ext cx="19442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C:\Images\Content\0\Load_0_1_rev.png">
            <a:hlinkClick r:id="rId2"/>
          </p:cNvPr>
          <p:cNvPicPr/>
          <p:nvPr/>
        </p:nvPicPr>
        <p:blipFill>
          <a:blip r:embed="rId3" cstate="print"/>
          <a:srcRect l="54725" t="24800" r="15744" b="29525"/>
          <a:stretch>
            <a:fillRect/>
          </a:stretch>
        </p:blipFill>
        <p:spPr bwMode="auto">
          <a:xfrm>
            <a:off x="323528" y="1124744"/>
            <a:ext cx="19442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C:\Images\Content\0\Result_0_2.png">
            <a:hlinkClick r:id="rId4"/>
          </p:cNvPr>
          <p:cNvPicPr/>
          <p:nvPr/>
        </p:nvPicPr>
        <p:blipFill>
          <a:blip r:embed="rId5" cstate="print"/>
          <a:srcRect t="12201" r="54725" b="32675"/>
          <a:stretch>
            <a:fillRect/>
          </a:stretch>
        </p:blipFill>
        <p:spPr bwMode="auto">
          <a:xfrm>
            <a:off x="395536" y="4365104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C:\Images\Content\0\Result_0_1.png">
            <a:hlinkClick r:id="rId6"/>
          </p:cNvPr>
          <p:cNvPicPr/>
          <p:nvPr/>
        </p:nvPicPr>
        <p:blipFill>
          <a:blip r:embed="rId7" cstate="print"/>
          <a:srcRect t="12201" r="50000" b="32675"/>
          <a:stretch>
            <a:fillRect/>
          </a:stretch>
        </p:blipFill>
        <p:spPr bwMode="auto">
          <a:xfrm>
            <a:off x="2195736" y="1412776"/>
            <a:ext cx="24482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23528" y="3501008"/>
            <a:ext cx="1224136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1500000N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>
            <a:stCxn id="10" idx="0"/>
          </p:cNvCxnSpPr>
          <p:nvPr/>
        </p:nvCxnSpPr>
        <p:spPr>
          <a:xfrm flipV="1">
            <a:off x="935596" y="3068960"/>
            <a:ext cx="18002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347864" y="980728"/>
            <a:ext cx="1224136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Stress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87624" y="4005064"/>
            <a:ext cx="1512168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Deformation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FAIR\CBM\CBM magnet\Calculation\Images\pole mounting stress analysis Report  02.03.2018\0\Result_0_57.png"/>
          <p:cNvPicPr>
            <a:picLocks noChangeAspect="1" noChangeArrowheads="1"/>
          </p:cNvPicPr>
          <p:nvPr/>
        </p:nvPicPr>
        <p:blipFill>
          <a:blip r:embed="rId8" cstate="print"/>
          <a:srcRect t="6856" r="42618" b="18503"/>
          <a:stretch>
            <a:fillRect/>
          </a:stretch>
        </p:blipFill>
        <p:spPr bwMode="auto">
          <a:xfrm>
            <a:off x="4932040" y="4509120"/>
            <a:ext cx="1919076" cy="1872208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5580112" y="3573016"/>
            <a:ext cx="1224136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3000000N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1" name="Прямая со стрелкой 20"/>
          <p:cNvCxnSpPr>
            <a:stCxn id="20" idx="0"/>
          </p:cNvCxnSpPr>
          <p:nvPr/>
        </p:nvCxnSpPr>
        <p:spPr>
          <a:xfrm flipH="1" flipV="1">
            <a:off x="5868144" y="3068960"/>
            <a:ext cx="324036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D:\FAIR\CBM\CBM magnet\Calculation\Images\pole mounting stress analysis Report  02.03.2018\0\Result_0_1.png"/>
          <p:cNvPicPr>
            <a:picLocks noChangeAspect="1" noChangeArrowheads="1"/>
          </p:cNvPicPr>
          <p:nvPr/>
        </p:nvPicPr>
        <p:blipFill>
          <a:blip r:embed="rId9" cstate="print"/>
          <a:srcRect t="12597" r="45571" b="20472"/>
          <a:stretch>
            <a:fillRect/>
          </a:stretch>
        </p:blipFill>
        <p:spPr bwMode="auto">
          <a:xfrm>
            <a:off x="6732240" y="1340768"/>
            <a:ext cx="2232248" cy="2058719"/>
          </a:xfrm>
          <a:prstGeom prst="rect">
            <a:avLst/>
          </a:prstGeom>
          <a:noFill/>
        </p:spPr>
      </p:pic>
      <p:sp>
        <p:nvSpPr>
          <p:cNvPr id="27" name="Скругленный прямоугольник 26"/>
          <p:cNvSpPr/>
          <p:nvPr/>
        </p:nvSpPr>
        <p:spPr>
          <a:xfrm>
            <a:off x="7668344" y="980728"/>
            <a:ext cx="1224136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Stress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9" name="Picture 5" descr="D:\FAIR\CBM\CBM magnet\Calculation\Images\pole mounting stress analysis Report  02.03.2018\0\Result_0_2.png"/>
          <p:cNvPicPr>
            <a:picLocks noChangeAspect="1" noChangeArrowheads="1"/>
          </p:cNvPicPr>
          <p:nvPr/>
        </p:nvPicPr>
        <p:blipFill>
          <a:blip r:embed="rId10" cstate="print"/>
          <a:srcRect t="12597" r="45571" b="20472"/>
          <a:stretch>
            <a:fillRect/>
          </a:stretch>
        </p:blipFill>
        <p:spPr bwMode="auto">
          <a:xfrm>
            <a:off x="6804248" y="4365104"/>
            <a:ext cx="2192240" cy="2021822"/>
          </a:xfrm>
          <a:prstGeom prst="rect">
            <a:avLst/>
          </a:prstGeom>
          <a:noFill/>
        </p:spPr>
      </p:pic>
      <p:sp>
        <p:nvSpPr>
          <p:cNvPr id="30" name="Скругленный прямоугольник 29"/>
          <p:cNvSpPr/>
          <p:nvPr/>
        </p:nvSpPr>
        <p:spPr>
          <a:xfrm>
            <a:off x="7452320" y="4005064"/>
            <a:ext cx="1512168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Deformation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148064" y="4221088"/>
            <a:ext cx="1008112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Margin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Calculation of studs for Pole CBM magnet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6" name="Рисунок 35" descr="C:\Images\Content\0\Result_0_57.png">
            <a:hlinkClick r:id="rId11"/>
          </p:cNvPr>
          <p:cNvPicPr/>
          <p:nvPr/>
        </p:nvPicPr>
        <p:blipFill>
          <a:blip r:embed="rId12" cstate="print"/>
          <a:srcRect t="12201" r="53544" b="34250"/>
          <a:stretch>
            <a:fillRect/>
          </a:stretch>
        </p:blipFill>
        <p:spPr bwMode="auto">
          <a:xfrm>
            <a:off x="2699792" y="4653136"/>
            <a:ext cx="20162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Скругленный прямоугольник 36"/>
          <p:cNvSpPr/>
          <p:nvPr/>
        </p:nvSpPr>
        <p:spPr>
          <a:xfrm>
            <a:off x="3563888" y="4293096"/>
            <a:ext cx="1008112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Margin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Дата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F670-2B67-422D-A2E1-A78B4A4F3D9C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2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11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C:\Images\Content\0\Result_0_57.png">
            <a:hlinkClick r:id="rId2"/>
          </p:cNvPr>
          <p:cNvPicPr/>
          <p:nvPr/>
        </p:nvPicPr>
        <p:blipFill>
          <a:blip r:embed="rId3" cstate="print"/>
          <a:srcRect t="12201" r="3932" b="24800"/>
          <a:stretch>
            <a:fillRect/>
          </a:stretch>
        </p:blipFill>
        <p:spPr bwMode="auto">
          <a:xfrm>
            <a:off x="4860032" y="3789040"/>
            <a:ext cx="41044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34082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Calculation of Pole &amp; crossbar CBM magnet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C:\Images\Content\0\Load_0_3_rev.png">
            <a:hlinkClick r:id="rId4"/>
          </p:cNvPr>
          <p:cNvPicPr/>
          <p:nvPr/>
        </p:nvPicPr>
        <p:blipFill>
          <a:blip r:embed="rId5" cstate="print"/>
          <a:srcRect l="3544" t="31500" r="17314" b="29126"/>
          <a:stretch>
            <a:fillRect/>
          </a:stretch>
        </p:blipFill>
        <p:spPr bwMode="auto">
          <a:xfrm>
            <a:off x="395536" y="1412776"/>
            <a:ext cx="43924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Images\Content\0\Result_0_1.png">
            <a:hlinkClick r:id="rId6"/>
          </p:cNvPr>
          <p:cNvPicPr/>
          <p:nvPr/>
        </p:nvPicPr>
        <p:blipFill>
          <a:blip r:embed="rId7" cstate="print"/>
          <a:srcRect t="16401" r="3932" b="24800"/>
          <a:stretch>
            <a:fillRect/>
          </a:stretch>
        </p:blipFill>
        <p:spPr bwMode="auto">
          <a:xfrm>
            <a:off x="395536" y="2852936"/>
            <a:ext cx="43924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Images\Content\0\Result_0_2.png">
            <a:hlinkClick r:id="rId8"/>
          </p:cNvPr>
          <p:cNvPicPr/>
          <p:nvPr/>
        </p:nvPicPr>
        <p:blipFill>
          <a:blip r:embed="rId9" cstate="print"/>
          <a:srcRect t="21650" b="24800"/>
          <a:stretch>
            <a:fillRect/>
          </a:stretch>
        </p:blipFill>
        <p:spPr bwMode="auto">
          <a:xfrm>
            <a:off x="395536" y="4581128"/>
            <a:ext cx="44161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683568" y="1484784"/>
            <a:ext cx="1224136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3000000N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>
            <a:stCxn id="10" idx="2"/>
          </p:cNvCxnSpPr>
          <p:nvPr/>
        </p:nvCxnSpPr>
        <p:spPr>
          <a:xfrm>
            <a:off x="1295636" y="1916832"/>
            <a:ext cx="118813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419872" y="2852936"/>
            <a:ext cx="1224136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Stress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75856" y="4653136"/>
            <a:ext cx="1512168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Deformation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04248" y="3861048"/>
            <a:ext cx="1008112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Margin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364088" y="1484784"/>
          <a:ext cx="3542004" cy="1927279"/>
        </p:xfrm>
        <a:graphic>
          <a:graphicData uri="http://schemas.openxmlformats.org/drawingml/2006/table">
            <a:tbl>
              <a:tblPr/>
              <a:tblGrid>
                <a:gridCol w="1008112"/>
                <a:gridCol w="1569248"/>
                <a:gridCol w="964644"/>
              </a:tblGrid>
              <a:tr h="169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Low </a:t>
                      </a: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carbon</a:t>
                      </a:r>
                      <a:r>
                        <a:rPr lang="de-DE" sz="10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steel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74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General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Mass</a:t>
                      </a:r>
                      <a:r>
                        <a:rPr lang="de-DE" sz="10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density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7.86 г/см^3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</a:tr>
              <a:tr h="296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Yield</a:t>
                      </a:r>
                      <a:r>
                        <a:rPr lang="de-DE" sz="10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strength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207 MПа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</a:tr>
              <a:tr h="427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Ultimate </a:t>
                      </a: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tensile</a:t>
                      </a:r>
                      <a:r>
                        <a:rPr lang="de-DE" sz="10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strength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345 MПа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</a:tr>
              <a:tr h="169567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stress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young</a:t>
                      </a:r>
                      <a:r>
                        <a:rPr lang="de-DE" sz="10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modulus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220 ГПа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</a:tr>
              <a:tr h="296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poisson</a:t>
                      </a:r>
                      <a:r>
                        <a:rPr lang="de-DE" sz="10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ratio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0.275 бр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</a:tr>
              <a:tr h="1481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Shear</a:t>
                      </a:r>
                      <a:r>
                        <a:rPr lang="de-DE" sz="10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modulus</a:t>
                      </a:r>
                      <a:r>
                        <a:rPr lang="de-DE" sz="10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de-DE" sz="10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elasticity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86.2745 ГПа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</a:tr>
            </a:tbl>
          </a:graphicData>
        </a:graphic>
      </p:graphicFrame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922D-5D86-497D-BFB5-374BACD95D76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1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11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INP logo клёво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01208"/>
            <a:ext cx="5778742" cy="1143000"/>
          </a:xfrm>
        </p:spPr>
        <p:txBody>
          <a:bodyPr>
            <a:normAutofit fontScale="90000"/>
          </a:bodyPr>
          <a:lstStyle/>
          <a:p>
            <a:r>
              <a:rPr lang="en-US" altLang="ru-RU" dirty="0">
                <a:solidFill>
                  <a:srgbClr val="FF0000"/>
                </a:solidFill>
              </a:rPr>
              <a:t> </a:t>
            </a:r>
            <a:r>
              <a:rPr lang="en-US" altLang="ru-RU" sz="6000" dirty="0" smtClean="0">
                <a:solidFill>
                  <a:srgbClr val="FF0000"/>
                </a:solidFill>
              </a:rPr>
              <a:t>T</a:t>
            </a:r>
            <a:r>
              <a:rPr lang="ru-RU" altLang="ru-RU" sz="6000" dirty="0" err="1">
                <a:solidFill>
                  <a:srgbClr val="FF0000"/>
                </a:solidFill>
              </a:rPr>
              <a:t>hank</a:t>
            </a:r>
            <a:r>
              <a:rPr lang="ru-RU" altLang="ru-RU" sz="6000" dirty="0">
                <a:solidFill>
                  <a:srgbClr val="FF0000"/>
                </a:solidFill>
              </a:rPr>
              <a:t> </a:t>
            </a:r>
            <a:r>
              <a:rPr lang="en-GB" altLang="ru-RU" sz="6000" dirty="0">
                <a:solidFill>
                  <a:srgbClr val="FF0000"/>
                </a:solidFill>
              </a:rPr>
              <a:t>you </a:t>
            </a:r>
            <a:r>
              <a:rPr lang="en-US" altLang="ru-RU" sz="6000" dirty="0">
                <a:solidFill>
                  <a:srgbClr val="FF0000"/>
                </a:solidFill>
              </a:rPr>
              <a:t>for </a:t>
            </a:r>
            <a:r>
              <a:rPr lang="ru-RU" altLang="ru-RU" sz="6000" dirty="0" err="1">
                <a:solidFill>
                  <a:srgbClr val="FF0000"/>
                </a:solidFill>
              </a:rPr>
              <a:t>you</a:t>
            </a:r>
            <a:r>
              <a:rPr lang="en-GB" altLang="ru-RU" sz="6000" dirty="0">
                <a:solidFill>
                  <a:srgbClr val="FF0000"/>
                </a:solidFill>
              </a:rPr>
              <a:t>r</a:t>
            </a:r>
            <a:r>
              <a:rPr lang="en-US" altLang="ru-RU" sz="6000" dirty="0">
                <a:solidFill>
                  <a:srgbClr val="FF0000"/>
                </a:solidFill>
              </a:rPr>
              <a:t> </a:t>
            </a:r>
            <a:r>
              <a:rPr lang="ru-RU" altLang="ru-RU" sz="6000" dirty="0" err="1">
                <a:solidFill>
                  <a:srgbClr val="FF0000"/>
                </a:solidFill>
              </a:rPr>
              <a:t>attention</a:t>
            </a:r>
            <a:r>
              <a:rPr lang="en-US" altLang="ru-RU" sz="6000" dirty="0">
                <a:solidFill>
                  <a:srgbClr val="FF0000"/>
                </a:solidFill>
              </a:rPr>
              <a:t>!</a:t>
            </a:r>
            <a:endParaRPr lang="ru-RU" sz="6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C8E7-AB73-4A52-BA42-C70EDABC18A5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2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2016" r="9051" b="2016"/>
          <a:stretch/>
        </p:blipFill>
        <p:spPr>
          <a:xfrm>
            <a:off x="423902" y="639038"/>
            <a:ext cx="8468578" cy="54888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3D Model of CBM Magnet and </a:t>
            </a:r>
            <a:r>
              <a:rPr lang="en-US" sz="2000" dirty="0" err="1" smtClean="0">
                <a:solidFill>
                  <a:srgbClr val="C00000"/>
                </a:solidFill>
              </a:rPr>
              <a:t>cryosystem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848" y="5390235"/>
            <a:ext cx="1080120" cy="4900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Support             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(m= 4480 kg)</a:t>
            </a:r>
            <a:endParaRPr lang="ru-RU" sz="1200" dirty="0" smtClean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3848" y="4603480"/>
            <a:ext cx="1008112" cy="4671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Coil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(m=1479kg)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1340768"/>
            <a:ext cx="1800200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Feed Box </a:t>
            </a:r>
            <a:r>
              <a:rPr lang="de-DE" sz="1200" dirty="0" smtClean="0">
                <a:solidFill>
                  <a:srgbClr val="FF0000"/>
                </a:solidFill>
              </a:rPr>
              <a:t>(m=1160kg, D=1100mm, H=2370mm)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05652" y="3155986"/>
            <a:ext cx="1728192" cy="4384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He transfer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Line (30kg*m)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2420888"/>
            <a:ext cx="1872208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 smtClean="0">
                <a:solidFill>
                  <a:srgbClr val="FF0000"/>
                </a:solidFill>
              </a:rPr>
              <a:t>Branch</a:t>
            </a:r>
            <a:r>
              <a:rPr lang="de-DE" sz="1200" dirty="0" smtClean="0">
                <a:solidFill>
                  <a:srgbClr val="FF0000"/>
                </a:solidFill>
              </a:rPr>
              <a:t> Box (m=1560kg, D=1100mm, H=2680mm)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>
            <a:stCxn id="7" idx="2"/>
          </p:cNvCxnSpPr>
          <p:nvPr/>
        </p:nvCxnSpPr>
        <p:spPr>
          <a:xfrm flipH="1">
            <a:off x="3491880" y="1916832"/>
            <a:ext cx="540060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1"/>
          </p:cNvCxnSpPr>
          <p:nvPr/>
        </p:nvCxnSpPr>
        <p:spPr>
          <a:xfrm flipH="1">
            <a:off x="1835696" y="4837038"/>
            <a:ext cx="1368152" cy="305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1"/>
          </p:cNvCxnSpPr>
          <p:nvPr/>
        </p:nvCxnSpPr>
        <p:spPr>
          <a:xfrm flipH="1">
            <a:off x="2339752" y="5635268"/>
            <a:ext cx="864096" cy="169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0"/>
          </p:cNvCxnSpPr>
          <p:nvPr/>
        </p:nvCxnSpPr>
        <p:spPr>
          <a:xfrm flipV="1">
            <a:off x="7596336" y="1844824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0"/>
          </p:cNvCxnSpPr>
          <p:nvPr/>
        </p:nvCxnSpPr>
        <p:spPr>
          <a:xfrm flipH="1" flipV="1">
            <a:off x="4937700" y="2651930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971600" y="2060848"/>
            <a:ext cx="1087674" cy="5974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Cryostat,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TL, magnets  </a:t>
            </a:r>
            <a:r>
              <a:rPr lang="de-DE" sz="1200" dirty="0" smtClean="0">
                <a:solidFill>
                  <a:srgbClr val="FF0000"/>
                </a:solidFill>
              </a:rPr>
              <a:t>(m=7850kg)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26" name="Прямая со стрелкой 25"/>
          <p:cNvCxnSpPr>
            <a:stCxn id="25" idx="2"/>
          </p:cNvCxnSpPr>
          <p:nvPr/>
        </p:nvCxnSpPr>
        <p:spPr>
          <a:xfrm>
            <a:off x="1515437" y="2658328"/>
            <a:ext cx="687853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Рисунок 39" descr="TL_EP_1.jpg"/>
          <p:cNvPicPr>
            <a:picLocks noChangeAspect="1"/>
          </p:cNvPicPr>
          <p:nvPr/>
        </p:nvPicPr>
        <p:blipFill>
          <a:blip r:embed="rId3" cstate="print"/>
          <a:srcRect l="24800" t="31804" r="11413" b="24221"/>
          <a:stretch>
            <a:fillRect/>
          </a:stretch>
        </p:blipFill>
        <p:spPr>
          <a:xfrm>
            <a:off x="5004048" y="4365104"/>
            <a:ext cx="3821390" cy="1368152"/>
          </a:xfrm>
          <a:prstGeom prst="rect">
            <a:avLst/>
          </a:prstGeom>
        </p:spPr>
      </p:pic>
      <p:cxnSp>
        <p:nvCxnSpPr>
          <p:cNvPr id="58" name="Прямая со стрелкой 57"/>
          <p:cNvCxnSpPr>
            <a:stCxn id="8" idx="2"/>
          </p:cNvCxnSpPr>
          <p:nvPr/>
        </p:nvCxnSpPr>
        <p:spPr>
          <a:xfrm>
            <a:off x="5369748" y="3594432"/>
            <a:ext cx="360040" cy="929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2C86-E80E-45E1-91B3-59CA9C395DD3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69387" y="3180734"/>
            <a:ext cx="1194301" cy="4292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Iron Yoke (m=145412kg)</a:t>
            </a:r>
            <a:endParaRPr lang="ru-RU" sz="1200" dirty="0" smtClean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7" name="Прямая со стрелкой 26"/>
          <p:cNvCxnSpPr>
            <a:stCxn id="24" idx="2"/>
          </p:cNvCxnSpPr>
          <p:nvPr/>
        </p:nvCxnSpPr>
        <p:spPr>
          <a:xfrm>
            <a:off x="1166538" y="3610028"/>
            <a:ext cx="348899" cy="3584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2351" r="27950" b="2351"/>
          <a:stretch/>
        </p:blipFill>
        <p:spPr>
          <a:xfrm>
            <a:off x="971600" y="764720"/>
            <a:ext cx="5112568" cy="54321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3D Model of CBM Magnet (new design)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4294967295"/>
          </p:nvPr>
        </p:nvSpPr>
        <p:spPr>
          <a:xfrm>
            <a:off x="6732240" y="1700808"/>
            <a:ext cx="2284077" cy="25202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600" dirty="0" smtClean="0">
                <a:solidFill>
                  <a:srgbClr val="0070C0"/>
                </a:solidFill>
              </a:rPr>
              <a:t>Support       </a:t>
            </a:r>
            <a:r>
              <a:rPr lang="en-US" sz="1200" dirty="0" smtClean="0">
                <a:solidFill>
                  <a:srgbClr val="FF0000"/>
                </a:solidFill>
              </a:rPr>
              <a:t>m</a:t>
            </a:r>
            <a:r>
              <a:rPr lang="en-US" sz="1200" dirty="0">
                <a:solidFill>
                  <a:srgbClr val="FF0000"/>
                </a:solidFill>
              </a:rPr>
              <a:t>= 4480 kg</a:t>
            </a:r>
            <a:endParaRPr lang="ru-RU" sz="1200" dirty="0">
              <a:solidFill>
                <a:srgbClr val="0070C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dirty="0" smtClean="0">
                <a:solidFill>
                  <a:srgbClr val="0070C0"/>
                </a:solidFill>
              </a:rPr>
              <a:t>Iron Yoke    </a:t>
            </a:r>
            <a:r>
              <a:rPr lang="en-US" sz="1200" dirty="0" smtClean="0">
                <a:solidFill>
                  <a:srgbClr val="FF0000"/>
                </a:solidFill>
              </a:rPr>
              <a:t>m=145412kg</a:t>
            </a:r>
            <a:endParaRPr lang="ru-RU" sz="1200" dirty="0" smtClean="0">
              <a:solidFill>
                <a:srgbClr val="0070C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dirty="0" smtClean="0">
                <a:solidFill>
                  <a:srgbClr val="0070C0"/>
                </a:solidFill>
              </a:rPr>
              <a:t>Coils             </a:t>
            </a:r>
            <a:r>
              <a:rPr lang="en-US" sz="1200" dirty="0" smtClean="0">
                <a:solidFill>
                  <a:srgbClr val="FF0000"/>
                </a:solidFill>
              </a:rPr>
              <a:t>m=3100kg</a:t>
            </a:r>
            <a:endParaRPr lang="ru-RU" sz="1200" dirty="0" smtClean="0">
              <a:solidFill>
                <a:srgbClr val="0070C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dirty="0" smtClean="0">
                <a:solidFill>
                  <a:srgbClr val="0070C0"/>
                </a:solidFill>
              </a:rPr>
              <a:t>Cryostat       </a:t>
            </a:r>
            <a:r>
              <a:rPr lang="en-US" sz="1200" dirty="0" smtClean="0">
                <a:solidFill>
                  <a:srgbClr val="FF0000"/>
                </a:solidFill>
              </a:rPr>
              <a:t>m=940kg</a:t>
            </a:r>
            <a:endParaRPr lang="ru-RU" sz="1600" dirty="0" smtClean="0">
              <a:solidFill>
                <a:srgbClr val="0070C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dirty="0" smtClean="0">
                <a:solidFill>
                  <a:srgbClr val="0070C0"/>
                </a:solidFill>
              </a:rPr>
              <a:t>Cryostats TL </a:t>
            </a:r>
            <a:r>
              <a:rPr lang="en-US" sz="1200" dirty="0" smtClean="0">
                <a:solidFill>
                  <a:srgbClr val="FF0000"/>
                </a:solidFill>
              </a:rPr>
              <a:t>m=710kg</a:t>
            </a:r>
          </a:p>
          <a:p>
            <a:pPr>
              <a:buFont typeface="+mj-lt"/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support’s load  </a:t>
            </a:r>
            <a:r>
              <a:rPr lang="en-US" sz="1200" dirty="0" smtClean="0">
                <a:solidFill>
                  <a:srgbClr val="FF0000"/>
                </a:solidFill>
              </a:rPr>
              <a:t>– 154 tons</a:t>
            </a:r>
            <a:endParaRPr lang="ru-RU" sz="1200" dirty="0">
              <a:solidFill>
                <a:srgbClr val="0070C0"/>
              </a:solidFill>
            </a:endParaRPr>
          </a:p>
          <a:p>
            <a:pPr>
              <a:buFont typeface="+mj-lt"/>
              <a:buAutoNum type="arabicPeriod"/>
            </a:pP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3648" y="5373216"/>
            <a:ext cx="410344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>
            <a:stCxn id="5" idx="3"/>
          </p:cNvCxnSpPr>
          <p:nvPr/>
        </p:nvCxnSpPr>
        <p:spPr>
          <a:xfrm flipV="1">
            <a:off x="1813992" y="5373216"/>
            <a:ext cx="741784" cy="2520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6134266" y="1203429"/>
            <a:ext cx="410344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3645024"/>
            <a:ext cx="410344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2420888"/>
            <a:ext cx="410344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34266" y="3068960"/>
            <a:ext cx="410344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>
            <a:stCxn id="13" idx="3"/>
          </p:cNvCxnSpPr>
          <p:nvPr/>
        </p:nvCxnSpPr>
        <p:spPr>
          <a:xfrm flipV="1">
            <a:off x="877888" y="3068960"/>
            <a:ext cx="936104" cy="8280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5" idx="1"/>
          </p:cNvCxnSpPr>
          <p:nvPr/>
        </p:nvCxnSpPr>
        <p:spPr>
          <a:xfrm flipH="1">
            <a:off x="4593704" y="3320988"/>
            <a:ext cx="1540562" cy="684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1"/>
          </p:cNvCxnSpPr>
          <p:nvPr/>
        </p:nvCxnSpPr>
        <p:spPr>
          <a:xfrm flipH="1">
            <a:off x="5414186" y="1455457"/>
            <a:ext cx="720080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4" idx="0"/>
          </p:cNvCxnSpPr>
          <p:nvPr/>
        </p:nvCxnSpPr>
        <p:spPr>
          <a:xfrm flipV="1">
            <a:off x="672716" y="1772816"/>
            <a:ext cx="514908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CB99-5D49-4B66-8270-40DCFAE7C9DA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4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2351" r="26375" b="2351"/>
          <a:stretch/>
        </p:blipFill>
        <p:spPr>
          <a:xfrm>
            <a:off x="971600" y="836712"/>
            <a:ext cx="5832648" cy="55086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5010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Iron Yoke and supports drawing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Объект 3"/>
          <p:cNvSpPr>
            <a:spLocks noGrp="1"/>
          </p:cNvSpPr>
          <p:nvPr>
            <p:ph sz="half" idx="4294967295"/>
          </p:nvPr>
        </p:nvSpPr>
        <p:spPr>
          <a:xfrm>
            <a:off x="7288613" y="3058966"/>
            <a:ext cx="1747883" cy="123413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m= 150000 kg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en-US" sz="1600" dirty="0" smtClean="0">
                <a:solidFill>
                  <a:srgbClr val="0070C0"/>
                </a:solidFill>
              </a:rPr>
              <a:t>L=4620mm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W=2380mm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H=4550mm</a:t>
            </a:r>
            <a:endParaRPr lang="ru-RU" sz="1600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37072" y="2139644"/>
            <a:ext cx="168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Weight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size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3626-6F21-4735-9FCF-BC8B27B727D2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80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950" r="23226" b="3754"/>
          <a:stretch/>
        </p:blipFill>
        <p:spPr>
          <a:xfrm>
            <a:off x="1309468" y="752214"/>
            <a:ext cx="5854820" cy="54538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Iron Yoke 3D Model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5373216"/>
            <a:ext cx="1296144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Mounting bracket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>
            <a:stCxn id="9" idx="0"/>
          </p:cNvCxnSpPr>
          <p:nvPr/>
        </p:nvCxnSpPr>
        <p:spPr>
          <a:xfrm flipV="1">
            <a:off x="827584" y="5134479"/>
            <a:ext cx="691958" cy="238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23528" y="692696"/>
            <a:ext cx="1152128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FF0000"/>
                </a:solidFill>
              </a:rPr>
              <a:t>Geodetic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platform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>
            <a:stCxn id="11" idx="3"/>
          </p:cNvCxnSpPr>
          <p:nvPr/>
        </p:nvCxnSpPr>
        <p:spPr>
          <a:xfrm>
            <a:off x="1475656" y="1088740"/>
            <a:ext cx="841924" cy="1460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42342" y="1961427"/>
            <a:ext cx="1152128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FF0000"/>
                </a:solidFill>
              </a:rPr>
              <a:t>Geodetic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holes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>
            <a:stCxn id="13" idx="3"/>
          </p:cNvCxnSpPr>
          <p:nvPr/>
        </p:nvCxnSpPr>
        <p:spPr>
          <a:xfrm flipV="1">
            <a:off x="1294470" y="2078850"/>
            <a:ext cx="1189298" cy="2786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7646172" y="561169"/>
            <a:ext cx="1152128" cy="5165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Top beam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13551 kg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6" name="Прямая со стрелкой 25"/>
          <p:cNvCxnSpPr>
            <a:stCxn id="25" idx="1"/>
          </p:cNvCxnSpPr>
          <p:nvPr/>
        </p:nvCxnSpPr>
        <p:spPr>
          <a:xfrm flipH="1">
            <a:off x="5701956" y="819442"/>
            <a:ext cx="1944216" cy="173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7524328" y="3428999"/>
            <a:ext cx="1152128" cy="5010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Rack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10335 kg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38" name="Прямая со стрелкой 37"/>
          <p:cNvCxnSpPr>
            <a:stCxn id="37" idx="1"/>
          </p:cNvCxnSpPr>
          <p:nvPr/>
        </p:nvCxnSpPr>
        <p:spPr>
          <a:xfrm flipH="1">
            <a:off x="6516216" y="3679519"/>
            <a:ext cx="1008112" cy="1095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7524328" y="4149079"/>
            <a:ext cx="1152128" cy="557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Pole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3967 kg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0" name="Прямая со стрелкой 39"/>
          <p:cNvCxnSpPr>
            <a:stCxn id="39" idx="1"/>
          </p:cNvCxnSpPr>
          <p:nvPr/>
        </p:nvCxnSpPr>
        <p:spPr>
          <a:xfrm flipH="1">
            <a:off x="4644008" y="4427780"/>
            <a:ext cx="2880320" cy="153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7524328" y="5420246"/>
            <a:ext cx="1152128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Screen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2214 kg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2" name="Прямая со стрелкой 41"/>
          <p:cNvCxnSpPr>
            <a:stCxn id="41" idx="1"/>
          </p:cNvCxnSpPr>
          <p:nvPr/>
        </p:nvCxnSpPr>
        <p:spPr>
          <a:xfrm flipH="1" flipV="1">
            <a:off x="6228184" y="5276230"/>
            <a:ext cx="129614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7643321" y="1221729"/>
            <a:ext cx="1152128" cy="5040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Central beam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13594 kg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4" name="Прямая со стрелкой 43"/>
          <p:cNvCxnSpPr>
            <a:stCxn id="43" idx="1"/>
          </p:cNvCxnSpPr>
          <p:nvPr/>
        </p:nvCxnSpPr>
        <p:spPr>
          <a:xfrm flipH="1" flipV="1">
            <a:off x="5915129" y="1365746"/>
            <a:ext cx="1728192" cy="108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9AD5-3F2E-4689-9651-022FCC874870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9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2087" r="11414" b="2087"/>
          <a:stretch/>
        </p:blipFill>
        <p:spPr>
          <a:xfrm>
            <a:off x="107504" y="692697"/>
            <a:ext cx="7704856" cy="54478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5010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Iron Yoke and supports drawing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Объект 3"/>
          <p:cNvSpPr>
            <a:spLocks noGrp="1"/>
          </p:cNvSpPr>
          <p:nvPr>
            <p:ph sz="half" idx="4294967295"/>
          </p:nvPr>
        </p:nvSpPr>
        <p:spPr>
          <a:xfrm>
            <a:off x="7852061" y="2607858"/>
            <a:ext cx="1291939" cy="11621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smtClean="0">
                <a:solidFill>
                  <a:srgbClr val="0070C0"/>
                </a:solidFill>
              </a:rPr>
              <a:t>-m= 145412 kg</a:t>
            </a:r>
            <a:endParaRPr lang="ru-RU" sz="1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0070C0"/>
                </a:solidFill>
              </a:rPr>
              <a:t>-L=4440mm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0070C0"/>
                </a:solidFill>
              </a:rPr>
              <a:t>-W=2380mm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0070C0"/>
                </a:solidFill>
              </a:rPr>
              <a:t>-H=3700mm</a:t>
            </a:r>
            <a:endParaRPr lang="ru-RU" sz="1200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89334" y="2060848"/>
            <a:ext cx="1354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Weight</a:t>
            </a:r>
            <a:r>
              <a:rPr lang="de-DE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</a:t>
            </a:r>
            <a:r>
              <a:rPr lang="de-DE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size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3626-6F21-4735-9FCF-BC8B27B727D2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5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5010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Iron Yoke production drawing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3626-6F21-4735-9FCF-BC8B27B727D2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2988" t="10848" r="16139"/>
          <a:stretch/>
        </p:blipFill>
        <p:spPr>
          <a:xfrm>
            <a:off x="1043608" y="674729"/>
            <a:ext cx="7344816" cy="52032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40622" y="5905473"/>
            <a:ext cx="6703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Drawings</a:t>
            </a:r>
            <a:r>
              <a:rPr lang="ru-RU" dirty="0"/>
              <a:t> </a:t>
            </a:r>
            <a:r>
              <a:rPr lang="ru-RU" dirty="0" err="1"/>
              <a:t>are</a:t>
            </a:r>
            <a:r>
              <a:rPr lang="ru-RU" dirty="0"/>
              <a:t> </a:t>
            </a:r>
            <a:r>
              <a:rPr lang="ru-RU" dirty="0" err="1"/>
              <a:t>processed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technologists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prepared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translation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84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5010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Iron Yoke production drawing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3626-6F21-4735-9FCF-BC8B27B727D2}" type="datetime1">
              <a:rPr lang="ru-RU" smtClean="0"/>
              <a:pPr/>
              <a:t>15.11.2019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0622" y="5905473"/>
            <a:ext cx="6703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 example of the implementation of the yoke of sheet material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988" t="10848" r="16139"/>
          <a:stretch/>
        </p:blipFill>
        <p:spPr>
          <a:xfrm>
            <a:off x="899592" y="770411"/>
            <a:ext cx="7283152" cy="51595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092280" y="5507789"/>
            <a:ext cx="720080" cy="2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Top beam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4E1D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4E1D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7076</TotalTime>
  <Words>1007</Words>
  <Application>Microsoft Office PowerPoint</Application>
  <PresentationFormat>Экран (4:3)</PresentationFormat>
  <Paragraphs>285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Tahoma</vt:lpstr>
      <vt:lpstr>Times New Roman</vt:lpstr>
      <vt:lpstr>Тема Office</vt:lpstr>
      <vt:lpstr>CBM Iron yoke and support design</vt:lpstr>
      <vt:lpstr>FAIR</vt:lpstr>
      <vt:lpstr>3D Model of CBM Magnet and cryosystem</vt:lpstr>
      <vt:lpstr>3D Model of CBM Magnet (new design)</vt:lpstr>
      <vt:lpstr>Iron Yoke and supports drawing</vt:lpstr>
      <vt:lpstr>Iron Yoke 3D Model</vt:lpstr>
      <vt:lpstr>Iron Yoke and supports drawing</vt:lpstr>
      <vt:lpstr>Iron Yoke production drawing</vt:lpstr>
      <vt:lpstr>Iron Yoke production drawing</vt:lpstr>
      <vt:lpstr>Iron Yoke production drawing</vt:lpstr>
      <vt:lpstr>Iron Yoke production drawing</vt:lpstr>
      <vt:lpstr>CBM Magnet support</vt:lpstr>
      <vt:lpstr>Magnet supports drawing</vt:lpstr>
      <vt:lpstr>Bottom supports drawing</vt:lpstr>
      <vt:lpstr>Intermediate frame drawing</vt:lpstr>
      <vt:lpstr>Top frame drawing</vt:lpstr>
      <vt:lpstr>Презентация PowerPoint</vt:lpstr>
      <vt:lpstr>Fastener strength tablet</vt:lpstr>
      <vt:lpstr>Screw jack Rack : design and calculation </vt:lpstr>
      <vt:lpstr>Screw jack Rack : design and calculation </vt:lpstr>
      <vt:lpstr>Intermediate frame : design and calculation </vt:lpstr>
      <vt:lpstr>Top frame : design and calculation </vt:lpstr>
      <vt:lpstr>Gimbals : design and calculation </vt:lpstr>
      <vt:lpstr>Calculation of studs for Pole CBM magnet</vt:lpstr>
      <vt:lpstr>Calculation of Pole &amp; crossbar CBM magnet</vt:lpstr>
      <vt:lpstr> 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CBM Dipole Magnet</dc:title>
  <dc:creator>pivovarov</dc:creator>
  <cp:lastModifiedBy>BINP User</cp:lastModifiedBy>
  <cp:revision>244</cp:revision>
  <dcterms:created xsi:type="dcterms:W3CDTF">2016-09-06T03:22:11Z</dcterms:created>
  <dcterms:modified xsi:type="dcterms:W3CDTF">2019-11-15T05:54:51Z</dcterms:modified>
</cp:coreProperties>
</file>