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8" r:id="rId8"/>
    <p:sldId id="269" r:id="rId9"/>
    <p:sldId id="26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768" y="176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31.10.19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026" name="Picture 2" descr="https://panda.gsi.de/system/files/user_uploads/u.kurilla/material/PANDA_logo_640x146_20170322132536.png">
            <a:extLst>
              <a:ext uri="{FF2B5EF4-FFF2-40B4-BE49-F238E27FC236}">
                <a16:creationId xmlns:a16="http://schemas.microsoft.com/office/drawing/2014/main" id="{5CB43960-552A-BC42-952D-87589EB42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5" y="6037510"/>
            <a:ext cx="2412268" cy="5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8" name="Picture 2" descr="https://panda.gsi.de/system/files/user_uploads/u.kurilla/material/PANDA_logo_640x146_20170322132536.png">
            <a:extLst>
              <a:ext uri="{FF2B5EF4-FFF2-40B4-BE49-F238E27FC236}">
                <a16:creationId xmlns:a16="http://schemas.microsoft.com/office/drawing/2014/main" id="{00AD81E5-3CFD-3A4A-AA4C-4D9E112AE2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5" y="6037510"/>
            <a:ext cx="2412268" cy="5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2" descr="https://panda.gsi.de/system/files/user_uploads/u.kurilla/material/PANDA_logo_640x146_20170322132536.png">
            <a:extLst>
              <a:ext uri="{FF2B5EF4-FFF2-40B4-BE49-F238E27FC236}">
                <a16:creationId xmlns:a16="http://schemas.microsoft.com/office/drawing/2014/main" id="{66E35E9C-2A74-8B4F-A111-4F62BF8C5D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5" y="6037510"/>
            <a:ext cx="2412268" cy="5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Picture 2" descr="https://panda.gsi.de/system/files/user_uploads/u.kurilla/material/PANDA_logo_640x146_20170322132536.png">
            <a:extLst>
              <a:ext uri="{FF2B5EF4-FFF2-40B4-BE49-F238E27FC236}">
                <a16:creationId xmlns:a16="http://schemas.microsoft.com/office/drawing/2014/main" id="{B5ED4C51-3CAE-B74D-8CCD-C63B1F6B1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65" y="6037510"/>
            <a:ext cx="2412268" cy="5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131D45-53F7-1B47-90FD-87D9B07D749E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86D3A9E-AEC3-254F-B978-2F5325DAA2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203E-FCB8-184F-843B-333B82E215CD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EA90-5A26-A54D-B039-D7B94497C13A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4F86B4-F37D-A24A-88A1-8DB513790D5C}" type="datetime3">
              <a:rPr lang="de-DE" noProof="0" smtClean="0"/>
              <a:t>31/10/2019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Seite </a:t>
            </a:r>
            <a:fld id="{A52F4D17-1AD6-42D9-B93A-EB002C62F438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  <p:pic>
        <p:nvPicPr>
          <p:cNvPr id="8" name="Picture 2" descr="https://panda.gsi.de/system/files/user_uploads/u.kurilla/material/PANDA_logo_640x146_20170322132536.png">
            <a:extLst>
              <a:ext uri="{FF2B5EF4-FFF2-40B4-BE49-F238E27FC236}">
                <a16:creationId xmlns:a16="http://schemas.microsoft.com/office/drawing/2014/main" id="{FA61C740-060F-104B-93A4-8B6A3483F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591" y="324000"/>
            <a:ext cx="2412268" cy="5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21900-D67C-1F47-9AB7-E053D63F2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MVD Small Silicon Strip Disks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606B86-09EB-D142-BC61-9C837F947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15.2.2018	Tobias </a:t>
            </a:r>
            <a:r>
              <a:rPr lang="en-US" dirty="0" err="1"/>
              <a:t>Stockmanns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8EF130-C555-2C44-A9F2-A12F50E95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691213-712C-5444-AF2B-19F0820E5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FA8C6-3E93-D941-B715-63F690A0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4CF9E0-E426-1D48-973D-926A17DE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Building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disks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barrel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endParaRPr lang="de-DE" dirty="0"/>
          </a:p>
          <a:p>
            <a:r>
              <a:rPr lang="de-DE" dirty="0"/>
              <a:t>Advantage:</a:t>
            </a:r>
          </a:p>
          <a:p>
            <a:pPr lvl="1"/>
            <a:r>
              <a:rPr lang="de-DE" dirty="0"/>
              <a:t>Same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barrel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holes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disks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bending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Disadvantage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Holes at larger </a:t>
            </a:r>
            <a:r>
              <a:rPr lang="de-DE" dirty="0" err="1"/>
              <a:t>radii</a:t>
            </a:r>
            <a:endParaRPr lang="de-DE" dirty="0"/>
          </a:p>
          <a:p>
            <a:pPr lvl="1"/>
            <a:r>
              <a:rPr lang="de-DE" dirty="0" err="1"/>
              <a:t>Overlapping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(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/>
              <a:t>?)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A38051-E723-EE4B-966E-6000996EDDB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131D45-53F7-1B47-90FD-87D9B07D749E}" type="datetime3">
              <a:rPr lang="de-DE" smtClean="0"/>
              <a:t>05/11/2019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06D1D9-6A5E-A946-A7E2-760941BEB0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214450-0D44-664E-86FB-9F065D681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5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BECEC71-1903-DE45-BF93-9643D4E0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Assumptions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935B45B-8E14-C648-B875-D95E479F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sensor</a:t>
            </a:r>
            <a:r>
              <a:rPr lang="de-DE" dirty="0"/>
              <a:t> design:</a:t>
            </a:r>
          </a:p>
          <a:p>
            <a:pPr lvl="1"/>
            <a:r>
              <a:rPr lang="de-DE" dirty="0" err="1"/>
              <a:t>Wedge</a:t>
            </a:r>
            <a:r>
              <a:rPr lang="de-DE" dirty="0"/>
              <a:t> Sensor</a:t>
            </a:r>
          </a:p>
          <a:p>
            <a:pPr lvl="2"/>
            <a:r>
              <a:rPr lang="de-DE" dirty="0"/>
              <a:t>34.59/19.94 x 55.67 mm^2 // 36.87/21.69 x 57.67 mm^2</a:t>
            </a:r>
          </a:p>
          <a:p>
            <a:pPr lvl="1"/>
            <a:r>
              <a:rPr lang="de-DE" dirty="0"/>
              <a:t>Barrel Sensors</a:t>
            </a:r>
          </a:p>
          <a:p>
            <a:pPr lvl="2"/>
            <a:r>
              <a:rPr lang="de-DE" dirty="0"/>
              <a:t>S1: 58.275 x 33.315 mm^2 // 60.275 x 35.315 mm^2</a:t>
            </a:r>
          </a:p>
          <a:p>
            <a:pPr lvl="2"/>
            <a:r>
              <a:rPr lang="de-DE" dirty="0"/>
              <a:t>S2: 33.315 x 33.315 mm^2 // 35.315 x 35.315 mm^2</a:t>
            </a:r>
          </a:p>
          <a:p>
            <a:pPr lvl="1"/>
            <a:endParaRPr lang="de-DE" dirty="0"/>
          </a:p>
          <a:p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boundaries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disks</a:t>
            </a:r>
            <a:endParaRPr lang="de-DE" dirty="0"/>
          </a:p>
          <a:p>
            <a:pPr lvl="1"/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22 mm</a:t>
            </a:r>
          </a:p>
          <a:p>
            <a:pPr lvl="1"/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267 mm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8167B3-7ED1-0A4A-8A16-6FA7E22B12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62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E9E5F-5BCC-DA4C-B739-676E316A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Wedge</a:t>
            </a:r>
            <a:r>
              <a:rPr lang="de-DE" dirty="0"/>
              <a:t> Sensors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4B27B6F-813A-254A-A474-E612D2F7A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26" y="1196752"/>
            <a:ext cx="4789289" cy="478928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86D9D4-DA0C-7340-B910-DA8CB03C56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9131D45-53F7-1B47-90FD-87D9B07D749E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214A27-42EC-2544-9E0C-A7E16D335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ADADA6B-02B7-2141-876A-D4716502EC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CCBF59-B7F5-0E4A-81E0-135F62DD93DE}"/>
              </a:ext>
            </a:extLst>
          </p:cNvPr>
          <p:cNvSpPr txBox="1"/>
          <p:nvPr/>
        </p:nvSpPr>
        <p:spPr>
          <a:xfrm>
            <a:off x="7464152" y="2101562"/>
            <a:ext cx="3393878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/>
              <a:t>Does</a:t>
            </a:r>
            <a:r>
              <a:rPr lang="de-DE" sz="2400" dirty="0"/>
              <a:t> not </a:t>
            </a:r>
            <a:r>
              <a:rPr lang="de-DE" sz="2400" dirty="0" err="1"/>
              <a:t>work</a:t>
            </a:r>
            <a:r>
              <a:rPr lang="de-DE" sz="2400" dirty="0"/>
              <a:t>: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Large </a:t>
            </a:r>
            <a:r>
              <a:rPr lang="de-DE" sz="2000" dirty="0" err="1"/>
              <a:t>holes</a:t>
            </a:r>
            <a:endParaRPr lang="de-DE" sz="20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Electronic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tilted</a:t>
            </a:r>
            <a:endParaRPr lang="de-DE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5D4437-EC29-8546-A891-57C952114F89}"/>
              </a:ext>
            </a:extLst>
          </p:cNvPr>
          <p:cNvSpPr/>
          <p:nvPr/>
        </p:nvSpPr>
        <p:spPr>
          <a:xfrm rot="16200000">
            <a:off x="6812338" y="5013176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0B280F7-85EB-E348-B96E-3807144B9959}"/>
              </a:ext>
            </a:extLst>
          </p:cNvPr>
          <p:cNvSpPr/>
          <p:nvPr/>
        </p:nvSpPr>
        <p:spPr>
          <a:xfrm>
            <a:off x="8396514" y="3449667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443B7241-C9E8-6B42-ACCE-F0A1A5D55D0B}"/>
              </a:ext>
            </a:extLst>
          </p:cNvPr>
          <p:cNvSpPr/>
          <p:nvPr/>
        </p:nvSpPr>
        <p:spPr>
          <a:xfrm>
            <a:off x="8019911" y="3743402"/>
            <a:ext cx="1172915" cy="574838"/>
          </a:xfrm>
          <a:custGeom>
            <a:avLst/>
            <a:gdLst>
              <a:gd name="connsiteX0" fmla="*/ 29915 w 1172915"/>
              <a:gd name="connsiteY0" fmla="*/ 574838 h 574838"/>
              <a:gd name="connsiteX1" fmla="*/ 29915 w 1172915"/>
              <a:gd name="connsiteY1" fmla="*/ 199934 h 574838"/>
              <a:gd name="connsiteX2" fmla="*/ 340811 w 1172915"/>
              <a:gd name="connsiteY2" fmla="*/ 17054 h 574838"/>
              <a:gd name="connsiteX3" fmla="*/ 1172915 w 1172915"/>
              <a:gd name="connsiteY3" fmla="*/ 7910 h 574838"/>
              <a:gd name="connsiteX4" fmla="*/ 1172915 w 1172915"/>
              <a:gd name="connsiteY4" fmla="*/ 7910 h 57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915" h="574838">
                <a:moveTo>
                  <a:pt x="29915" y="574838"/>
                </a:moveTo>
                <a:cubicBezTo>
                  <a:pt x="4007" y="433868"/>
                  <a:pt x="-21901" y="292898"/>
                  <a:pt x="29915" y="199934"/>
                </a:cubicBezTo>
                <a:cubicBezTo>
                  <a:pt x="81731" y="106970"/>
                  <a:pt x="150311" y="49058"/>
                  <a:pt x="340811" y="17054"/>
                </a:cubicBezTo>
                <a:cubicBezTo>
                  <a:pt x="531311" y="-14950"/>
                  <a:pt x="1172915" y="7910"/>
                  <a:pt x="1172915" y="7910"/>
                </a:cubicBezTo>
                <a:lnTo>
                  <a:pt x="1172915" y="791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FD8B1B3C-2625-584A-8C69-44E6761B0F92}"/>
              </a:ext>
            </a:extLst>
          </p:cNvPr>
          <p:cNvSpPr/>
          <p:nvPr/>
        </p:nvSpPr>
        <p:spPr>
          <a:xfrm>
            <a:off x="7863986" y="3420738"/>
            <a:ext cx="1337984" cy="879214"/>
          </a:xfrm>
          <a:custGeom>
            <a:avLst/>
            <a:gdLst>
              <a:gd name="connsiteX0" fmla="*/ 12104 w 1337984"/>
              <a:gd name="connsiteY0" fmla="*/ 879214 h 879214"/>
              <a:gd name="connsiteX1" fmla="*/ 12104 w 1337984"/>
              <a:gd name="connsiteY1" fmla="*/ 522598 h 879214"/>
              <a:gd name="connsiteX2" fmla="*/ 21248 w 1337984"/>
              <a:gd name="connsiteY2" fmla="*/ 239134 h 879214"/>
              <a:gd name="connsiteX3" fmla="*/ 268136 w 1337984"/>
              <a:gd name="connsiteY3" fmla="*/ 19678 h 879214"/>
              <a:gd name="connsiteX4" fmla="*/ 1337984 w 1337984"/>
              <a:gd name="connsiteY4" fmla="*/ 10534 h 879214"/>
              <a:gd name="connsiteX5" fmla="*/ 1337984 w 1337984"/>
              <a:gd name="connsiteY5" fmla="*/ 10534 h 87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984" h="879214">
                <a:moveTo>
                  <a:pt x="12104" y="879214"/>
                </a:moveTo>
                <a:cubicBezTo>
                  <a:pt x="11342" y="754246"/>
                  <a:pt x="10580" y="629278"/>
                  <a:pt x="12104" y="522598"/>
                </a:cubicBezTo>
                <a:cubicBezTo>
                  <a:pt x="13628" y="415918"/>
                  <a:pt x="-21424" y="322954"/>
                  <a:pt x="21248" y="239134"/>
                </a:cubicBezTo>
                <a:cubicBezTo>
                  <a:pt x="63920" y="155314"/>
                  <a:pt x="48680" y="57778"/>
                  <a:pt x="268136" y="19678"/>
                </a:cubicBezTo>
                <a:cubicBezTo>
                  <a:pt x="487592" y="-18422"/>
                  <a:pt x="1337984" y="10534"/>
                  <a:pt x="1337984" y="10534"/>
                </a:cubicBezTo>
                <a:lnTo>
                  <a:pt x="1337984" y="10534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4978EF6-5226-A848-868E-8138E634E7DA}"/>
              </a:ext>
            </a:extLst>
          </p:cNvPr>
          <p:cNvSpPr/>
          <p:nvPr/>
        </p:nvSpPr>
        <p:spPr>
          <a:xfrm>
            <a:off x="8719410" y="3327276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67D7F4-457C-CA44-878C-6F828744E0BD}"/>
              </a:ext>
            </a:extLst>
          </p:cNvPr>
          <p:cNvSpPr/>
          <p:nvPr/>
        </p:nvSpPr>
        <p:spPr>
          <a:xfrm>
            <a:off x="8747238" y="3765245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409039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D9C04-0B86-4F47-A9E3-849171140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Barrel Sensors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59D54-57C8-C24E-B6A5-B8E6F8B5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1D45-53F7-1B47-90FD-87D9B07D749E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2C2CCE-D79B-A649-B5B3-6B8B75A7E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051E4A-E2B2-D34B-A022-0784DBF9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410C4E4-C7F8-7F40-9B6E-80CD40EAD7DB}"/>
              </a:ext>
            </a:extLst>
          </p:cNvPr>
          <p:cNvSpPr/>
          <p:nvPr/>
        </p:nvSpPr>
        <p:spPr>
          <a:xfrm>
            <a:off x="1703512" y="2204864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6868E7-5AA5-A446-BE12-88154FB22E4A}"/>
              </a:ext>
            </a:extLst>
          </p:cNvPr>
          <p:cNvSpPr/>
          <p:nvPr/>
        </p:nvSpPr>
        <p:spPr>
          <a:xfrm>
            <a:off x="4367808" y="2237373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81ED98-8532-C549-8DFB-292BF6F54A60}"/>
              </a:ext>
            </a:extLst>
          </p:cNvPr>
          <p:cNvSpPr/>
          <p:nvPr/>
        </p:nvSpPr>
        <p:spPr>
          <a:xfrm>
            <a:off x="3575720" y="2348880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3C2E463-588A-3F42-9E9C-640BE8B4C797}"/>
              </a:ext>
            </a:extLst>
          </p:cNvPr>
          <p:cNvSpPr/>
          <p:nvPr/>
        </p:nvSpPr>
        <p:spPr>
          <a:xfrm>
            <a:off x="760552" y="2368194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id="{22C9BCC3-664A-2C45-B765-03E63E1E3593}"/>
              </a:ext>
            </a:extLst>
          </p:cNvPr>
          <p:cNvSpPr/>
          <p:nvPr/>
        </p:nvSpPr>
        <p:spPr>
          <a:xfrm>
            <a:off x="3325091" y="2185550"/>
            <a:ext cx="1481621" cy="168667"/>
          </a:xfrm>
          <a:custGeom>
            <a:avLst/>
            <a:gdLst>
              <a:gd name="connsiteX0" fmla="*/ 0 w 1481621"/>
              <a:gd name="connsiteY0" fmla="*/ 9988 h 168667"/>
              <a:gd name="connsiteX1" fmla="*/ 684577 w 1481621"/>
              <a:gd name="connsiteY1" fmla="*/ 14878 h 168667"/>
              <a:gd name="connsiteX2" fmla="*/ 860612 w 1481621"/>
              <a:gd name="connsiteY2" fmla="*/ 151793 h 168667"/>
              <a:gd name="connsiteX3" fmla="*/ 1481621 w 1481621"/>
              <a:gd name="connsiteY3" fmla="*/ 166463 h 168667"/>
              <a:gd name="connsiteX4" fmla="*/ 1481621 w 1481621"/>
              <a:gd name="connsiteY4" fmla="*/ 166463 h 1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21" h="168667">
                <a:moveTo>
                  <a:pt x="0" y="9988"/>
                </a:moveTo>
                <a:cubicBezTo>
                  <a:pt x="270571" y="616"/>
                  <a:pt x="541142" y="-8756"/>
                  <a:pt x="684577" y="14878"/>
                </a:cubicBezTo>
                <a:cubicBezTo>
                  <a:pt x="828012" y="38512"/>
                  <a:pt x="727771" y="126529"/>
                  <a:pt x="860612" y="151793"/>
                </a:cubicBezTo>
                <a:cubicBezTo>
                  <a:pt x="993453" y="177057"/>
                  <a:pt x="1481621" y="166463"/>
                  <a:pt x="1481621" y="166463"/>
                </a:cubicBezTo>
                <a:lnTo>
                  <a:pt x="1481621" y="16646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>
            <a:extLst>
              <a:ext uri="{FF2B5EF4-FFF2-40B4-BE49-F238E27FC236}">
                <a16:creationId xmlns:a16="http://schemas.microsoft.com/office/drawing/2014/main" id="{3A177D8A-4D2C-B644-B01F-A1527FD7F034}"/>
              </a:ext>
            </a:extLst>
          </p:cNvPr>
          <p:cNvSpPr/>
          <p:nvPr/>
        </p:nvSpPr>
        <p:spPr>
          <a:xfrm>
            <a:off x="1250901" y="2372162"/>
            <a:ext cx="1388715" cy="303378"/>
          </a:xfrm>
          <a:custGeom>
            <a:avLst/>
            <a:gdLst>
              <a:gd name="connsiteX0" fmla="*/ 1388715 w 1388715"/>
              <a:gd name="connsiteY0" fmla="*/ 12791 h 359970"/>
              <a:gd name="connsiteX1" fmla="*/ 1012197 w 1388715"/>
              <a:gd name="connsiteY1" fmla="*/ 17681 h 359970"/>
              <a:gd name="connsiteX2" fmla="*/ 870392 w 1388715"/>
              <a:gd name="connsiteY2" fmla="*/ 183935 h 359970"/>
              <a:gd name="connsiteX3" fmla="*/ 811714 w 1388715"/>
              <a:gd name="connsiteY3" fmla="*/ 286622 h 359970"/>
              <a:gd name="connsiteX4" fmla="*/ 606340 w 1388715"/>
              <a:gd name="connsiteY4" fmla="*/ 345300 h 359970"/>
              <a:gd name="connsiteX5" fmla="*/ 0 w 1388715"/>
              <a:gd name="connsiteY5" fmla="*/ 359970 h 359970"/>
              <a:gd name="connsiteX6" fmla="*/ 0 w 1388715"/>
              <a:gd name="connsiteY6" fmla="*/ 359970 h 35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715" h="359970">
                <a:moveTo>
                  <a:pt x="1388715" y="12791"/>
                </a:moveTo>
                <a:cubicBezTo>
                  <a:pt x="1243649" y="974"/>
                  <a:pt x="1098584" y="-10843"/>
                  <a:pt x="1012197" y="17681"/>
                </a:cubicBezTo>
                <a:cubicBezTo>
                  <a:pt x="925810" y="46205"/>
                  <a:pt x="903806" y="139112"/>
                  <a:pt x="870392" y="183935"/>
                </a:cubicBezTo>
                <a:cubicBezTo>
                  <a:pt x="836978" y="228758"/>
                  <a:pt x="855723" y="259728"/>
                  <a:pt x="811714" y="286622"/>
                </a:cubicBezTo>
                <a:cubicBezTo>
                  <a:pt x="767705" y="313516"/>
                  <a:pt x="741626" y="333075"/>
                  <a:pt x="606340" y="345300"/>
                </a:cubicBezTo>
                <a:cubicBezTo>
                  <a:pt x="471054" y="357525"/>
                  <a:pt x="0" y="359970"/>
                  <a:pt x="0" y="359970"/>
                </a:cubicBezTo>
                <a:lnTo>
                  <a:pt x="0" y="35997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6CA59B9-8FF5-604C-81F3-762C3C6B017A}"/>
              </a:ext>
            </a:extLst>
          </p:cNvPr>
          <p:cNvSpPr/>
          <p:nvPr/>
        </p:nvSpPr>
        <p:spPr>
          <a:xfrm>
            <a:off x="1250901" y="2698822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6E305CB-A566-8A43-9FDF-2C924D406072}"/>
              </a:ext>
            </a:extLst>
          </p:cNvPr>
          <p:cNvSpPr/>
          <p:nvPr/>
        </p:nvSpPr>
        <p:spPr>
          <a:xfrm>
            <a:off x="1689805" y="3412310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4D9880B-6CFC-6A4D-A8EC-1FB489464F98}"/>
              </a:ext>
            </a:extLst>
          </p:cNvPr>
          <p:cNvSpPr/>
          <p:nvPr/>
        </p:nvSpPr>
        <p:spPr>
          <a:xfrm>
            <a:off x="4354101" y="3444819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1C32BAE-B1F4-8249-A6A9-43647DB58D37}"/>
              </a:ext>
            </a:extLst>
          </p:cNvPr>
          <p:cNvSpPr/>
          <p:nvPr/>
        </p:nvSpPr>
        <p:spPr>
          <a:xfrm>
            <a:off x="3562013" y="3556326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9C866FA-31B3-2E41-9207-DE7261667588}"/>
              </a:ext>
            </a:extLst>
          </p:cNvPr>
          <p:cNvSpPr/>
          <p:nvPr/>
        </p:nvSpPr>
        <p:spPr>
          <a:xfrm>
            <a:off x="746845" y="3575640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5" name="Freihandform 24">
            <a:extLst>
              <a:ext uri="{FF2B5EF4-FFF2-40B4-BE49-F238E27FC236}">
                <a16:creationId xmlns:a16="http://schemas.microsoft.com/office/drawing/2014/main" id="{0607637A-9C1F-7441-B628-FA2359D3993D}"/>
              </a:ext>
            </a:extLst>
          </p:cNvPr>
          <p:cNvSpPr/>
          <p:nvPr/>
        </p:nvSpPr>
        <p:spPr>
          <a:xfrm>
            <a:off x="3311384" y="3392996"/>
            <a:ext cx="1481621" cy="168667"/>
          </a:xfrm>
          <a:custGeom>
            <a:avLst/>
            <a:gdLst>
              <a:gd name="connsiteX0" fmla="*/ 0 w 1481621"/>
              <a:gd name="connsiteY0" fmla="*/ 9988 h 168667"/>
              <a:gd name="connsiteX1" fmla="*/ 684577 w 1481621"/>
              <a:gd name="connsiteY1" fmla="*/ 14878 h 168667"/>
              <a:gd name="connsiteX2" fmla="*/ 860612 w 1481621"/>
              <a:gd name="connsiteY2" fmla="*/ 151793 h 168667"/>
              <a:gd name="connsiteX3" fmla="*/ 1481621 w 1481621"/>
              <a:gd name="connsiteY3" fmla="*/ 166463 h 168667"/>
              <a:gd name="connsiteX4" fmla="*/ 1481621 w 1481621"/>
              <a:gd name="connsiteY4" fmla="*/ 166463 h 1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21" h="168667">
                <a:moveTo>
                  <a:pt x="0" y="9988"/>
                </a:moveTo>
                <a:cubicBezTo>
                  <a:pt x="270571" y="616"/>
                  <a:pt x="541142" y="-8756"/>
                  <a:pt x="684577" y="14878"/>
                </a:cubicBezTo>
                <a:cubicBezTo>
                  <a:pt x="828012" y="38512"/>
                  <a:pt x="727771" y="126529"/>
                  <a:pt x="860612" y="151793"/>
                </a:cubicBezTo>
                <a:cubicBezTo>
                  <a:pt x="993453" y="177057"/>
                  <a:pt x="1481621" y="166463"/>
                  <a:pt x="1481621" y="166463"/>
                </a:cubicBezTo>
                <a:lnTo>
                  <a:pt x="1481621" y="16646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09367B8-5232-BB41-A8CA-93B84E21045C}"/>
              </a:ext>
            </a:extLst>
          </p:cNvPr>
          <p:cNvSpPr/>
          <p:nvPr/>
        </p:nvSpPr>
        <p:spPr>
          <a:xfrm>
            <a:off x="923437" y="3484317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90032072-BFC1-5748-B9C3-6679F6EAF97E}"/>
              </a:ext>
            </a:extLst>
          </p:cNvPr>
          <p:cNvCxnSpPr>
            <a:cxnSpLocks/>
          </p:cNvCxnSpPr>
          <p:nvPr/>
        </p:nvCxnSpPr>
        <p:spPr>
          <a:xfrm flipH="1">
            <a:off x="911424" y="3575640"/>
            <a:ext cx="15841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470D9E9F-D779-A044-BDCD-C637392E9B95}"/>
              </a:ext>
            </a:extLst>
          </p:cNvPr>
          <p:cNvSpPr/>
          <p:nvPr/>
        </p:nvSpPr>
        <p:spPr>
          <a:xfrm>
            <a:off x="1703512" y="5461044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2A5583A-9AFF-3948-9ED2-AFC9565B4004}"/>
              </a:ext>
            </a:extLst>
          </p:cNvPr>
          <p:cNvSpPr/>
          <p:nvPr/>
        </p:nvSpPr>
        <p:spPr>
          <a:xfrm>
            <a:off x="4367808" y="5493553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8C4D7AB-F503-2744-BFBB-637655009DC6}"/>
              </a:ext>
            </a:extLst>
          </p:cNvPr>
          <p:cNvSpPr/>
          <p:nvPr/>
        </p:nvSpPr>
        <p:spPr>
          <a:xfrm>
            <a:off x="3575720" y="5605060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AF84CA6F-7D9B-3E43-AF43-7E40362F2851}"/>
              </a:ext>
            </a:extLst>
          </p:cNvPr>
          <p:cNvSpPr/>
          <p:nvPr/>
        </p:nvSpPr>
        <p:spPr>
          <a:xfrm>
            <a:off x="394747" y="5624374"/>
            <a:ext cx="1596797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4" name="Freihandform 43">
            <a:extLst>
              <a:ext uri="{FF2B5EF4-FFF2-40B4-BE49-F238E27FC236}">
                <a16:creationId xmlns:a16="http://schemas.microsoft.com/office/drawing/2014/main" id="{A4F2E5A1-1A26-EC44-B530-34AAFBABFAC7}"/>
              </a:ext>
            </a:extLst>
          </p:cNvPr>
          <p:cNvSpPr/>
          <p:nvPr/>
        </p:nvSpPr>
        <p:spPr>
          <a:xfrm>
            <a:off x="3325091" y="5441730"/>
            <a:ext cx="1481621" cy="168667"/>
          </a:xfrm>
          <a:custGeom>
            <a:avLst/>
            <a:gdLst>
              <a:gd name="connsiteX0" fmla="*/ 0 w 1481621"/>
              <a:gd name="connsiteY0" fmla="*/ 9988 h 168667"/>
              <a:gd name="connsiteX1" fmla="*/ 684577 w 1481621"/>
              <a:gd name="connsiteY1" fmla="*/ 14878 h 168667"/>
              <a:gd name="connsiteX2" fmla="*/ 860612 w 1481621"/>
              <a:gd name="connsiteY2" fmla="*/ 151793 h 168667"/>
              <a:gd name="connsiteX3" fmla="*/ 1481621 w 1481621"/>
              <a:gd name="connsiteY3" fmla="*/ 166463 h 168667"/>
              <a:gd name="connsiteX4" fmla="*/ 1481621 w 1481621"/>
              <a:gd name="connsiteY4" fmla="*/ 166463 h 1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21" h="168667">
                <a:moveTo>
                  <a:pt x="0" y="9988"/>
                </a:moveTo>
                <a:cubicBezTo>
                  <a:pt x="270571" y="616"/>
                  <a:pt x="541142" y="-8756"/>
                  <a:pt x="684577" y="14878"/>
                </a:cubicBezTo>
                <a:cubicBezTo>
                  <a:pt x="828012" y="38512"/>
                  <a:pt x="727771" y="126529"/>
                  <a:pt x="860612" y="151793"/>
                </a:cubicBezTo>
                <a:cubicBezTo>
                  <a:pt x="993453" y="177057"/>
                  <a:pt x="1481621" y="166463"/>
                  <a:pt x="1481621" y="166463"/>
                </a:cubicBezTo>
                <a:lnTo>
                  <a:pt x="1481621" y="16646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2455CF2-C278-E749-B7A2-6B0C8FD4AAF4}"/>
              </a:ext>
            </a:extLst>
          </p:cNvPr>
          <p:cNvSpPr/>
          <p:nvPr/>
        </p:nvSpPr>
        <p:spPr>
          <a:xfrm>
            <a:off x="876790" y="5352605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FEDD191-850D-F74F-ACC2-F4D369EE8D6C}"/>
              </a:ext>
            </a:extLst>
          </p:cNvPr>
          <p:cNvSpPr/>
          <p:nvPr/>
        </p:nvSpPr>
        <p:spPr>
          <a:xfrm>
            <a:off x="394747" y="5461042"/>
            <a:ext cx="1083096" cy="163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Freihandform 47">
            <a:extLst>
              <a:ext uri="{FF2B5EF4-FFF2-40B4-BE49-F238E27FC236}">
                <a16:creationId xmlns:a16="http://schemas.microsoft.com/office/drawing/2014/main" id="{9F687B8F-BE25-DD4E-B31B-A01B160A1655}"/>
              </a:ext>
            </a:extLst>
          </p:cNvPr>
          <p:cNvSpPr/>
          <p:nvPr/>
        </p:nvSpPr>
        <p:spPr>
          <a:xfrm>
            <a:off x="868730" y="5431862"/>
            <a:ext cx="1469572" cy="195183"/>
          </a:xfrm>
          <a:custGeom>
            <a:avLst/>
            <a:gdLst>
              <a:gd name="connsiteX0" fmla="*/ 1469572 w 1469572"/>
              <a:gd name="connsiteY0" fmla="*/ 173755 h 195183"/>
              <a:gd name="connsiteX1" fmla="*/ 816429 w 1469572"/>
              <a:gd name="connsiteY1" fmla="*/ 181919 h 195183"/>
              <a:gd name="connsiteX2" fmla="*/ 636814 w 1469572"/>
              <a:gd name="connsiteY2" fmla="*/ 18634 h 195183"/>
              <a:gd name="connsiteX3" fmla="*/ 0 w 1469572"/>
              <a:gd name="connsiteY3" fmla="*/ 10469 h 19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9572" h="195183">
                <a:moveTo>
                  <a:pt x="1469572" y="173755"/>
                </a:moveTo>
                <a:cubicBezTo>
                  <a:pt x="1212397" y="190763"/>
                  <a:pt x="955222" y="207772"/>
                  <a:pt x="816429" y="181919"/>
                </a:cubicBezTo>
                <a:cubicBezTo>
                  <a:pt x="677636" y="156066"/>
                  <a:pt x="772886" y="47209"/>
                  <a:pt x="636814" y="18634"/>
                </a:cubicBezTo>
                <a:cubicBezTo>
                  <a:pt x="500742" y="-9941"/>
                  <a:pt x="250371" y="264"/>
                  <a:pt x="0" y="1046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C7576C6-67B2-C449-B201-9AB53122DC48}"/>
              </a:ext>
            </a:extLst>
          </p:cNvPr>
          <p:cNvGrpSpPr/>
          <p:nvPr/>
        </p:nvGrpSpPr>
        <p:grpSpPr>
          <a:xfrm>
            <a:off x="6006185" y="1436562"/>
            <a:ext cx="2364884" cy="2400699"/>
            <a:chOff x="7752183" y="1905473"/>
            <a:chExt cx="2364884" cy="2400699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4B594697-6C0D-B24C-A64D-B29A78F4C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757841" y="1946946"/>
              <a:ext cx="2353568" cy="2364883"/>
            </a:xfrm>
            <a:prstGeom prst="rect">
              <a:avLst/>
            </a:prstGeom>
          </p:spPr>
        </p:pic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42DD8754-CECF-0E4C-90E8-FB0697A9E036}"/>
                </a:ext>
              </a:extLst>
            </p:cNvPr>
            <p:cNvSpPr txBox="1"/>
            <p:nvPr/>
          </p:nvSpPr>
          <p:spPr>
            <a:xfrm>
              <a:off x="7945733" y="3455581"/>
              <a:ext cx="1160895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400" dirty="0"/>
                <a:t>Sensor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99AA609-E1AD-B24B-90B0-CA7B91E7BC1F}"/>
                </a:ext>
              </a:extLst>
            </p:cNvPr>
            <p:cNvSpPr txBox="1"/>
            <p:nvPr/>
          </p:nvSpPr>
          <p:spPr>
            <a:xfrm>
              <a:off x="7954345" y="1905473"/>
              <a:ext cx="1186543" cy="560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600" dirty="0"/>
                <a:t>Front Side</a:t>
              </a:r>
              <a:br>
                <a:rPr lang="de-DE" sz="1600" dirty="0"/>
              </a:br>
              <a:r>
                <a:rPr lang="de-DE" sz="1600" dirty="0"/>
                <a:t>Electronics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32D371FC-AC3D-F84A-8E76-510881D0D09F}"/>
                </a:ext>
              </a:extLst>
            </p:cNvPr>
            <p:cNvSpPr txBox="1"/>
            <p:nvPr/>
          </p:nvSpPr>
          <p:spPr>
            <a:xfrm rot="5400000">
              <a:off x="9243719" y="3243738"/>
              <a:ext cx="1186543" cy="560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600" dirty="0"/>
                <a:t>Back Side</a:t>
              </a:r>
              <a:br>
                <a:rPr lang="de-DE" sz="1600" dirty="0"/>
              </a:br>
              <a:r>
                <a:rPr lang="de-DE" sz="1600" dirty="0"/>
                <a:t>Electronics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35C2EA04-3654-9A45-8EE8-94EB14FAB310}"/>
                </a:ext>
              </a:extLst>
            </p:cNvPr>
            <p:cNvSpPr txBox="1"/>
            <p:nvPr/>
          </p:nvSpPr>
          <p:spPr>
            <a:xfrm>
              <a:off x="9268139" y="2302504"/>
              <a:ext cx="651140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600" dirty="0"/>
                <a:t>MCC</a:t>
              </a:r>
            </a:p>
          </p:txBody>
        </p:sp>
      </p:grpSp>
      <p:pic>
        <p:nvPicPr>
          <p:cNvPr id="54" name="Grafik 53">
            <a:extLst>
              <a:ext uri="{FF2B5EF4-FFF2-40B4-BE49-F238E27FC236}">
                <a16:creationId xmlns:a16="http://schemas.microsoft.com/office/drawing/2014/main" id="{60A693FE-A28A-F54A-A635-3A11499A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526192" y="2510111"/>
            <a:ext cx="3848100" cy="2654300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8F60E00C-0DAC-5241-99B8-E48306E26933}"/>
              </a:ext>
            </a:extLst>
          </p:cNvPr>
          <p:cNvSpPr txBox="1"/>
          <p:nvPr/>
        </p:nvSpPr>
        <p:spPr>
          <a:xfrm>
            <a:off x="6312024" y="3863672"/>
            <a:ext cx="88998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35 mm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96CD73C-8519-E941-991C-3A3431409F9A}"/>
              </a:ext>
            </a:extLst>
          </p:cNvPr>
          <p:cNvSpPr txBox="1"/>
          <p:nvPr/>
        </p:nvSpPr>
        <p:spPr>
          <a:xfrm>
            <a:off x="7522141" y="3880970"/>
            <a:ext cx="88998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20 mm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6D5CA52C-4E81-F74B-A515-5A36E4973B66}"/>
              </a:ext>
            </a:extLst>
          </p:cNvPr>
          <p:cNvSpPr txBox="1"/>
          <p:nvPr/>
        </p:nvSpPr>
        <p:spPr>
          <a:xfrm>
            <a:off x="9461557" y="2000152"/>
            <a:ext cx="88998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35 mm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E1F7EC5-B462-534E-AB15-C9AFA3BBFA4E}"/>
              </a:ext>
            </a:extLst>
          </p:cNvPr>
          <p:cNvSpPr txBox="1"/>
          <p:nvPr/>
        </p:nvSpPr>
        <p:spPr>
          <a:xfrm rot="16200000">
            <a:off x="9064167" y="3186480"/>
            <a:ext cx="88998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60 mm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9C6AC694-7066-734C-A158-C98ECD3AA59D}"/>
              </a:ext>
            </a:extLst>
          </p:cNvPr>
          <p:cNvSpPr/>
          <p:nvPr/>
        </p:nvSpPr>
        <p:spPr>
          <a:xfrm>
            <a:off x="1703512" y="4456426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E761B20D-59CB-FA49-A5CD-AC2AFCD67A62}"/>
              </a:ext>
            </a:extLst>
          </p:cNvPr>
          <p:cNvSpPr/>
          <p:nvPr/>
        </p:nvSpPr>
        <p:spPr>
          <a:xfrm>
            <a:off x="2526147" y="4311330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C944565-C19F-5C41-8E46-CBDD38191DBB}"/>
              </a:ext>
            </a:extLst>
          </p:cNvPr>
          <p:cNvSpPr/>
          <p:nvPr/>
        </p:nvSpPr>
        <p:spPr>
          <a:xfrm>
            <a:off x="3575720" y="4600442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BEE2B2F-FA53-5B4F-B0A8-8785D6DCCA77}"/>
              </a:ext>
            </a:extLst>
          </p:cNvPr>
          <p:cNvSpPr/>
          <p:nvPr/>
        </p:nvSpPr>
        <p:spPr>
          <a:xfrm>
            <a:off x="760552" y="4619756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C91F4107-AC7C-2C42-9FD6-76FF75BDEE7B}"/>
              </a:ext>
            </a:extLst>
          </p:cNvPr>
          <p:cNvSpPr/>
          <p:nvPr/>
        </p:nvSpPr>
        <p:spPr>
          <a:xfrm>
            <a:off x="937144" y="4528433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D27EFCF-CE25-8548-BF90-84A1156AB529}"/>
              </a:ext>
            </a:extLst>
          </p:cNvPr>
          <p:cNvCxnSpPr>
            <a:cxnSpLocks/>
          </p:cNvCxnSpPr>
          <p:nvPr/>
        </p:nvCxnSpPr>
        <p:spPr>
          <a:xfrm flipH="1">
            <a:off x="925131" y="4619756"/>
            <a:ext cx="15841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66CC3F32-3035-8741-B923-3511F1820D0A}"/>
              </a:ext>
            </a:extLst>
          </p:cNvPr>
          <p:cNvCxnSpPr>
            <a:cxnSpLocks/>
          </p:cNvCxnSpPr>
          <p:nvPr/>
        </p:nvCxnSpPr>
        <p:spPr>
          <a:xfrm flipH="1">
            <a:off x="2495600" y="4418587"/>
            <a:ext cx="115212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ihandform 71">
            <a:extLst>
              <a:ext uri="{FF2B5EF4-FFF2-40B4-BE49-F238E27FC236}">
                <a16:creationId xmlns:a16="http://schemas.microsoft.com/office/drawing/2014/main" id="{51FC1575-79A6-3148-8539-D91D870E6429}"/>
              </a:ext>
            </a:extLst>
          </p:cNvPr>
          <p:cNvSpPr/>
          <p:nvPr/>
        </p:nvSpPr>
        <p:spPr>
          <a:xfrm>
            <a:off x="2900171" y="2060848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reihandform 72">
            <a:extLst>
              <a:ext uri="{FF2B5EF4-FFF2-40B4-BE49-F238E27FC236}">
                <a16:creationId xmlns:a16="http://schemas.microsoft.com/office/drawing/2014/main" id="{76F5CB7D-577A-3046-A604-99A68524A371}"/>
              </a:ext>
            </a:extLst>
          </p:cNvPr>
          <p:cNvSpPr/>
          <p:nvPr/>
        </p:nvSpPr>
        <p:spPr>
          <a:xfrm>
            <a:off x="2900170" y="3250629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Freihandform 73">
            <a:extLst>
              <a:ext uri="{FF2B5EF4-FFF2-40B4-BE49-F238E27FC236}">
                <a16:creationId xmlns:a16="http://schemas.microsoft.com/office/drawing/2014/main" id="{A10C761B-53BA-7B4D-91C3-DB00171C9898}"/>
              </a:ext>
            </a:extLst>
          </p:cNvPr>
          <p:cNvSpPr/>
          <p:nvPr/>
        </p:nvSpPr>
        <p:spPr>
          <a:xfrm>
            <a:off x="2965051" y="5312954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 74">
            <a:extLst>
              <a:ext uri="{FF2B5EF4-FFF2-40B4-BE49-F238E27FC236}">
                <a16:creationId xmlns:a16="http://schemas.microsoft.com/office/drawing/2014/main" id="{3E57C9FF-63EB-E541-BEE4-54A79E685613}"/>
              </a:ext>
            </a:extLst>
          </p:cNvPr>
          <p:cNvSpPr/>
          <p:nvPr/>
        </p:nvSpPr>
        <p:spPr>
          <a:xfrm rot="10800000">
            <a:off x="2334517" y="2385418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Freihandform 75">
            <a:extLst>
              <a:ext uri="{FF2B5EF4-FFF2-40B4-BE49-F238E27FC236}">
                <a16:creationId xmlns:a16="http://schemas.microsoft.com/office/drawing/2014/main" id="{4EEC27B8-ECF3-B24A-A4F4-A69B3B32C592}"/>
              </a:ext>
            </a:extLst>
          </p:cNvPr>
          <p:cNvSpPr/>
          <p:nvPr/>
        </p:nvSpPr>
        <p:spPr>
          <a:xfrm rot="10800000">
            <a:off x="2186164" y="3575104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Freihandform 76">
            <a:extLst>
              <a:ext uri="{FF2B5EF4-FFF2-40B4-BE49-F238E27FC236}">
                <a16:creationId xmlns:a16="http://schemas.microsoft.com/office/drawing/2014/main" id="{86C34E33-5238-F246-ACA0-8A42C231BED3}"/>
              </a:ext>
            </a:extLst>
          </p:cNvPr>
          <p:cNvSpPr/>
          <p:nvPr/>
        </p:nvSpPr>
        <p:spPr>
          <a:xfrm rot="10800000">
            <a:off x="2109028" y="5634242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Freihandform 77">
            <a:extLst>
              <a:ext uri="{FF2B5EF4-FFF2-40B4-BE49-F238E27FC236}">
                <a16:creationId xmlns:a16="http://schemas.microsoft.com/office/drawing/2014/main" id="{331B93E2-4FE0-5040-A68A-C91F64BC04F7}"/>
              </a:ext>
            </a:extLst>
          </p:cNvPr>
          <p:cNvSpPr/>
          <p:nvPr/>
        </p:nvSpPr>
        <p:spPr>
          <a:xfrm rot="10800000">
            <a:off x="2253235" y="4624004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ihandform 78">
            <a:extLst>
              <a:ext uri="{FF2B5EF4-FFF2-40B4-BE49-F238E27FC236}">
                <a16:creationId xmlns:a16="http://schemas.microsoft.com/office/drawing/2014/main" id="{ADA8E6F2-C103-8440-BE78-F40E4C6B449C}"/>
              </a:ext>
            </a:extLst>
          </p:cNvPr>
          <p:cNvSpPr/>
          <p:nvPr/>
        </p:nvSpPr>
        <p:spPr>
          <a:xfrm flipH="1">
            <a:off x="3194022" y="4297823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04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2981-571C-5C4D-904D-CEEE5CBC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296C7B-DFE2-D64F-99BB-E38A1B5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0E8F0-71BA-F246-8500-9613EDDA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5B24B1-1F2C-5B41-A538-A35AAD84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4EF0CA-78A9-C54B-938A-D281D3EB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" y="938787"/>
            <a:ext cx="4868852" cy="48688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995310-5D2F-E448-BD8A-93C0F5035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9" y="965863"/>
            <a:ext cx="4841776" cy="484177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917AF87-FC79-B64E-81E5-3C68482E900A}"/>
              </a:ext>
            </a:extLst>
          </p:cNvPr>
          <p:cNvSpPr/>
          <p:nvPr/>
        </p:nvSpPr>
        <p:spPr>
          <a:xfrm>
            <a:off x="707910" y="1088168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D612BC-3F85-5640-96A9-6BEC4364D5E9}"/>
              </a:ext>
            </a:extLst>
          </p:cNvPr>
          <p:cNvSpPr/>
          <p:nvPr/>
        </p:nvSpPr>
        <p:spPr>
          <a:xfrm>
            <a:off x="6733868" y="1164351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33669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2981-571C-5C4D-904D-CEEE5CBC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296C7B-DFE2-D64F-99BB-E38A1B5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0E8F0-71BA-F246-8500-9613EDDA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5B24B1-1F2C-5B41-A538-A35AAD84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4EF0CA-78A9-C54B-938A-D281D3EB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" y="938787"/>
            <a:ext cx="4868852" cy="4868852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77B27A7-CF99-CD49-A25A-9CFAE8C83121}"/>
              </a:ext>
            </a:extLst>
          </p:cNvPr>
          <p:cNvGrpSpPr/>
          <p:nvPr/>
        </p:nvGrpSpPr>
        <p:grpSpPr>
          <a:xfrm>
            <a:off x="2774488" y="1088168"/>
            <a:ext cx="369184" cy="4429064"/>
            <a:chOff x="2774488" y="1088168"/>
            <a:chExt cx="369184" cy="442906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E45B9327-0600-AD46-BB05-F2FE07E76505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88" y="1088168"/>
              <a:ext cx="0" cy="21248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69D72FC-54FE-9844-A858-BBA33050F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488" y="3212976"/>
              <a:ext cx="3691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2FF216BE-BA95-E947-BF44-D6165E856A79}"/>
                </a:ext>
              </a:extLst>
            </p:cNvPr>
            <p:cNvCxnSpPr>
              <a:cxnSpLocks/>
            </p:cNvCxnSpPr>
            <p:nvPr/>
          </p:nvCxnSpPr>
          <p:spPr>
            <a:xfrm>
              <a:off x="3125384" y="3222120"/>
              <a:ext cx="0" cy="2295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8793F57-DDCF-BD48-87FE-628A69927CC5}"/>
              </a:ext>
            </a:extLst>
          </p:cNvPr>
          <p:cNvSpPr/>
          <p:nvPr/>
        </p:nvSpPr>
        <p:spPr>
          <a:xfrm>
            <a:off x="707910" y="1088168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B728D19-B2A3-D94E-97D0-073E0926D40C}"/>
              </a:ext>
            </a:extLst>
          </p:cNvPr>
          <p:cNvGrpSpPr/>
          <p:nvPr/>
        </p:nvGrpSpPr>
        <p:grpSpPr>
          <a:xfrm>
            <a:off x="6559369" y="965863"/>
            <a:ext cx="4841776" cy="4841776"/>
            <a:chOff x="6559369" y="965863"/>
            <a:chExt cx="4841776" cy="4841776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9995310-5D2F-E448-BD8A-93C0F5035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369" y="965863"/>
              <a:ext cx="4841776" cy="4841776"/>
            </a:xfrm>
            <a:prstGeom prst="rect">
              <a:avLst/>
            </a:prstGeom>
          </p:spPr>
        </p:pic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89AE6DA8-D34C-D447-AEC5-E3B9CCC0C3AB}"/>
                </a:ext>
              </a:extLst>
            </p:cNvPr>
            <p:cNvCxnSpPr>
              <a:cxnSpLocks/>
            </p:cNvCxnSpPr>
            <p:nvPr/>
          </p:nvCxnSpPr>
          <p:spPr>
            <a:xfrm>
              <a:off x="8760296" y="3231261"/>
              <a:ext cx="4156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3075737E-9E74-4849-8B65-F66F3C5F3606}"/>
                </a:ext>
              </a:extLst>
            </p:cNvPr>
            <p:cNvCxnSpPr>
              <a:cxnSpLocks/>
            </p:cNvCxnSpPr>
            <p:nvPr/>
          </p:nvCxnSpPr>
          <p:spPr>
            <a:xfrm>
              <a:off x="8760296" y="3231261"/>
              <a:ext cx="0" cy="24299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0EC4F4BF-F728-7543-8FB8-F22A150702D2}"/>
                </a:ext>
              </a:extLst>
            </p:cNvPr>
            <p:cNvCxnSpPr>
              <a:cxnSpLocks/>
            </p:cNvCxnSpPr>
            <p:nvPr/>
          </p:nvCxnSpPr>
          <p:spPr>
            <a:xfrm>
              <a:off x="9175995" y="1161433"/>
              <a:ext cx="0" cy="20698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E7155A-5ACE-BF44-8B0A-199BBA68B06E}"/>
                </a:ext>
              </a:extLst>
            </p:cNvPr>
            <p:cNvSpPr/>
            <p:nvPr/>
          </p:nvSpPr>
          <p:spPr>
            <a:xfrm>
              <a:off x="6733868" y="1164351"/>
              <a:ext cx="4468553" cy="446855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23339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2981-571C-5C4D-904D-CEEE5CBC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296C7B-DFE2-D64F-99BB-E38A1B5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0E8F0-71BA-F246-8500-9613EDDA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5B24B1-1F2C-5B41-A538-A35AAD84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4EF0CA-78A9-C54B-938A-D281D3EB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" y="938787"/>
            <a:ext cx="4868852" cy="48688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995310-5D2F-E448-BD8A-93C0F5035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9" y="965863"/>
            <a:ext cx="4841776" cy="4841776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77B27A7-CF99-CD49-A25A-9CFAE8C83121}"/>
              </a:ext>
            </a:extLst>
          </p:cNvPr>
          <p:cNvGrpSpPr/>
          <p:nvPr/>
        </p:nvGrpSpPr>
        <p:grpSpPr>
          <a:xfrm>
            <a:off x="2774488" y="1088168"/>
            <a:ext cx="369184" cy="4429064"/>
            <a:chOff x="2774488" y="1088168"/>
            <a:chExt cx="369184" cy="442906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E45B9327-0600-AD46-BB05-F2FE07E76505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88" y="1088168"/>
              <a:ext cx="0" cy="21248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69D72FC-54FE-9844-A858-BBA33050F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488" y="3212976"/>
              <a:ext cx="3691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2FF216BE-BA95-E947-BF44-D6165E856A79}"/>
                </a:ext>
              </a:extLst>
            </p:cNvPr>
            <p:cNvCxnSpPr>
              <a:cxnSpLocks/>
            </p:cNvCxnSpPr>
            <p:nvPr/>
          </p:nvCxnSpPr>
          <p:spPr>
            <a:xfrm>
              <a:off x="3125384" y="3222120"/>
              <a:ext cx="0" cy="2295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9AE6DA8-D34C-D447-AEC5-E3B9CCC0C3AB}"/>
              </a:ext>
            </a:extLst>
          </p:cNvPr>
          <p:cNvCxnSpPr>
            <a:cxnSpLocks/>
          </p:cNvCxnSpPr>
          <p:nvPr/>
        </p:nvCxnSpPr>
        <p:spPr>
          <a:xfrm>
            <a:off x="8760296" y="3231261"/>
            <a:ext cx="415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075737E-9E74-4849-8B65-F66F3C5F3606}"/>
              </a:ext>
            </a:extLst>
          </p:cNvPr>
          <p:cNvCxnSpPr>
            <a:cxnSpLocks/>
          </p:cNvCxnSpPr>
          <p:nvPr/>
        </p:nvCxnSpPr>
        <p:spPr>
          <a:xfrm>
            <a:off x="8760296" y="3231261"/>
            <a:ext cx="0" cy="2429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0EC4F4BF-F728-7543-8FB8-F22A150702D2}"/>
              </a:ext>
            </a:extLst>
          </p:cNvPr>
          <p:cNvCxnSpPr>
            <a:cxnSpLocks/>
          </p:cNvCxnSpPr>
          <p:nvPr/>
        </p:nvCxnSpPr>
        <p:spPr>
          <a:xfrm>
            <a:off x="9175995" y="1161433"/>
            <a:ext cx="0" cy="20698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98793F57-DDCF-BD48-87FE-628A69927CC5}"/>
              </a:ext>
            </a:extLst>
          </p:cNvPr>
          <p:cNvSpPr/>
          <p:nvPr/>
        </p:nvSpPr>
        <p:spPr>
          <a:xfrm>
            <a:off x="707910" y="1088168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9E7155A-5ACE-BF44-8B0A-199BBA68B06E}"/>
              </a:ext>
            </a:extLst>
          </p:cNvPr>
          <p:cNvSpPr/>
          <p:nvPr/>
        </p:nvSpPr>
        <p:spPr>
          <a:xfrm>
            <a:off x="6733868" y="1164351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7E20B2-2E29-2444-9759-614D63647843}"/>
              </a:ext>
            </a:extLst>
          </p:cNvPr>
          <p:cNvSpPr/>
          <p:nvPr/>
        </p:nvSpPr>
        <p:spPr>
          <a:xfrm>
            <a:off x="2399964" y="2365101"/>
            <a:ext cx="485768" cy="1008112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B3DB59-2E0B-6A46-AE39-7550A8106726}"/>
              </a:ext>
            </a:extLst>
          </p:cNvPr>
          <p:cNvSpPr/>
          <p:nvPr/>
        </p:nvSpPr>
        <p:spPr>
          <a:xfrm>
            <a:off x="2966648" y="3386241"/>
            <a:ext cx="485768" cy="1008112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179F93-5C1D-4E48-AA63-7D564984A292}"/>
              </a:ext>
            </a:extLst>
          </p:cNvPr>
          <p:cNvSpPr/>
          <p:nvPr/>
        </p:nvSpPr>
        <p:spPr>
          <a:xfrm>
            <a:off x="9046703" y="1860986"/>
            <a:ext cx="485768" cy="1008112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23A0CB-53B2-3B4C-90BE-38D6691D791E}"/>
              </a:ext>
            </a:extLst>
          </p:cNvPr>
          <p:cNvSpPr/>
          <p:nvPr/>
        </p:nvSpPr>
        <p:spPr>
          <a:xfrm>
            <a:off x="8396814" y="4005631"/>
            <a:ext cx="485768" cy="1008112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375537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2981-571C-5C4D-904D-CEEE5CBC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Disk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296C7B-DFE2-D64F-99BB-E38A1B5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C0E8F0-71BA-F246-8500-9613EDDAC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5B24B1-1F2C-5B41-A538-A35AAD84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4EF0CA-78A9-C54B-938A-D281D3EB3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1" y="938787"/>
            <a:ext cx="4868852" cy="4868852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77B27A7-CF99-CD49-A25A-9CFAE8C83121}"/>
              </a:ext>
            </a:extLst>
          </p:cNvPr>
          <p:cNvGrpSpPr/>
          <p:nvPr/>
        </p:nvGrpSpPr>
        <p:grpSpPr>
          <a:xfrm>
            <a:off x="2774488" y="1088168"/>
            <a:ext cx="369184" cy="4429064"/>
            <a:chOff x="2774488" y="1088168"/>
            <a:chExt cx="369184" cy="4429064"/>
          </a:xfrm>
        </p:grpSpPr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E45B9327-0600-AD46-BB05-F2FE07E76505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88" y="1088168"/>
              <a:ext cx="0" cy="21248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>
              <a:extLst>
                <a:ext uri="{FF2B5EF4-FFF2-40B4-BE49-F238E27FC236}">
                  <a16:creationId xmlns:a16="http://schemas.microsoft.com/office/drawing/2014/main" id="{369D72FC-54FE-9844-A858-BBA33050F5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488" y="3212976"/>
              <a:ext cx="3691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2FF216BE-BA95-E947-BF44-D6165E856A79}"/>
                </a:ext>
              </a:extLst>
            </p:cNvPr>
            <p:cNvCxnSpPr>
              <a:cxnSpLocks/>
            </p:cNvCxnSpPr>
            <p:nvPr/>
          </p:nvCxnSpPr>
          <p:spPr>
            <a:xfrm>
              <a:off x="3125384" y="3222120"/>
              <a:ext cx="0" cy="22951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8793F57-DDCF-BD48-87FE-628A69927CC5}"/>
              </a:ext>
            </a:extLst>
          </p:cNvPr>
          <p:cNvSpPr/>
          <p:nvPr/>
        </p:nvSpPr>
        <p:spPr>
          <a:xfrm>
            <a:off x="707910" y="1088168"/>
            <a:ext cx="4468553" cy="44685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5326DC-3D57-B049-97DA-7908595E8B3D}"/>
              </a:ext>
            </a:extLst>
          </p:cNvPr>
          <p:cNvSpPr/>
          <p:nvPr/>
        </p:nvSpPr>
        <p:spPr>
          <a:xfrm>
            <a:off x="1791746" y="1697196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85E9C7-334F-B748-A79F-65213879A64B}"/>
              </a:ext>
            </a:extLst>
          </p:cNvPr>
          <p:cNvSpPr/>
          <p:nvPr/>
        </p:nvSpPr>
        <p:spPr>
          <a:xfrm>
            <a:off x="3541181" y="4446254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CA4FC4-F792-9849-A908-75CF5507C6F3}"/>
              </a:ext>
            </a:extLst>
          </p:cNvPr>
          <p:cNvSpPr/>
          <p:nvPr/>
        </p:nvSpPr>
        <p:spPr>
          <a:xfrm>
            <a:off x="4046188" y="2196347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C867C8-45D2-F64E-AC7F-AB96F6D7A91D}"/>
              </a:ext>
            </a:extLst>
          </p:cNvPr>
          <p:cNvSpPr/>
          <p:nvPr/>
        </p:nvSpPr>
        <p:spPr>
          <a:xfrm>
            <a:off x="1366564" y="3942198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78EC90-4EA3-0F49-B386-C66D1BE0C73B}"/>
              </a:ext>
            </a:extLst>
          </p:cNvPr>
          <p:cNvSpPr/>
          <p:nvPr/>
        </p:nvSpPr>
        <p:spPr>
          <a:xfrm>
            <a:off x="2757219" y="4035229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883141-06D5-4E4E-A22A-09A18D780A43}"/>
              </a:ext>
            </a:extLst>
          </p:cNvPr>
          <p:cNvSpPr/>
          <p:nvPr/>
        </p:nvSpPr>
        <p:spPr>
          <a:xfrm>
            <a:off x="3493550" y="2998694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8E4D5A-1FD2-AF43-B0E7-B5A5B0688922}"/>
              </a:ext>
            </a:extLst>
          </p:cNvPr>
          <p:cNvSpPr/>
          <p:nvPr/>
        </p:nvSpPr>
        <p:spPr>
          <a:xfrm>
            <a:off x="1792300" y="3250722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B834F1-FFBF-9842-9DD5-F022FFAEF111}"/>
              </a:ext>
            </a:extLst>
          </p:cNvPr>
          <p:cNvSpPr/>
          <p:nvPr/>
        </p:nvSpPr>
        <p:spPr>
          <a:xfrm>
            <a:off x="2561740" y="2271032"/>
            <a:ext cx="576064" cy="50405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490A62C-7278-E146-982B-692733D09641}"/>
              </a:ext>
            </a:extLst>
          </p:cNvPr>
          <p:cNvSpPr/>
          <p:nvPr/>
        </p:nvSpPr>
        <p:spPr>
          <a:xfrm>
            <a:off x="6073527" y="3770687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C922C64-6E3E-F84F-9BB4-421048C34B14}"/>
              </a:ext>
            </a:extLst>
          </p:cNvPr>
          <p:cNvSpPr/>
          <p:nvPr/>
        </p:nvSpPr>
        <p:spPr>
          <a:xfrm>
            <a:off x="8364076" y="3322730"/>
            <a:ext cx="2304256" cy="144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Sensor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4346087-7B58-5E4F-A614-815C13FCD0B6}"/>
              </a:ext>
            </a:extLst>
          </p:cNvPr>
          <p:cNvSpPr/>
          <p:nvPr/>
        </p:nvSpPr>
        <p:spPr>
          <a:xfrm>
            <a:off x="11028372" y="3355239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E308387-A52A-C445-BC2B-C407E572F43B}"/>
              </a:ext>
            </a:extLst>
          </p:cNvPr>
          <p:cNvSpPr/>
          <p:nvPr/>
        </p:nvSpPr>
        <p:spPr>
          <a:xfrm>
            <a:off x="10236284" y="3466746"/>
            <a:ext cx="123099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Support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023DA65-2AB9-204B-A42F-DBCD35D45531}"/>
              </a:ext>
            </a:extLst>
          </p:cNvPr>
          <p:cNvSpPr/>
          <p:nvPr/>
        </p:nvSpPr>
        <p:spPr>
          <a:xfrm>
            <a:off x="8036612" y="3486060"/>
            <a:ext cx="615496" cy="24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8" name="Freihandform 37">
            <a:extLst>
              <a:ext uri="{FF2B5EF4-FFF2-40B4-BE49-F238E27FC236}">
                <a16:creationId xmlns:a16="http://schemas.microsoft.com/office/drawing/2014/main" id="{DAAB3628-715A-9743-BCE6-58C7875A6CCA}"/>
              </a:ext>
            </a:extLst>
          </p:cNvPr>
          <p:cNvSpPr/>
          <p:nvPr/>
        </p:nvSpPr>
        <p:spPr>
          <a:xfrm>
            <a:off x="9985655" y="3303416"/>
            <a:ext cx="1481621" cy="168667"/>
          </a:xfrm>
          <a:custGeom>
            <a:avLst/>
            <a:gdLst>
              <a:gd name="connsiteX0" fmla="*/ 0 w 1481621"/>
              <a:gd name="connsiteY0" fmla="*/ 9988 h 168667"/>
              <a:gd name="connsiteX1" fmla="*/ 684577 w 1481621"/>
              <a:gd name="connsiteY1" fmla="*/ 14878 h 168667"/>
              <a:gd name="connsiteX2" fmla="*/ 860612 w 1481621"/>
              <a:gd name="connsiteY2" fmla="*/ 151793 h 168667"/>
              <a:gd name="connsiteX3" fmla="*/ 1481621 w 1481621"/>
              <a:gd name="connsiteY3" fmla="*/ 166463 h 168667"/>
              <a:gd name="connsiteX4" fmla="*/ 1481621 w 1481621"/>
              <a:gd name="connsiteY4" fmla="*/ 166463 h 1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621" h="168667">
                <a:moveTo>
                  <a:pt x="0" y="9988"/>
                </a:moveTo>
                <a:cubicBezTo>
                  <a:pt x="270571" y="616"/>
                  <a:pt x="541142" y="-8756"/>
                  <a:pt x="684577" y="14878"/>
                </a:cubicBezTo>
                <a:cubicBezTo>
                  <a:pt x="828012" y="38512"/>
                  <a:pt x="727771" y="126529"/>
                  <a:pt x="860612" y="151793"/>
                </a:cubicBezTo>
                <a:cubicBezTo>
                  <a:pt x="993453" y="177057"/>
                  <a:pt x="1481621" y="166463"/>
                  <a:pt x="1481621" y="166463"/>
                </a:cubicBezTo>
                <a:lnTo>
                  <a:pt x="1481621" y="166463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B03DEBA-763A-7E4A-AF2B-5E3B08299B2B}"/>
              </a:ext>
            </a:extLst>
          </p:cNvPr>
          <p:cNvSpPr/>
          <p:nvPr/>
        </p:nvSpPr>
        <p:spPr>
          <a:xfrm>
            <a:off x="7597708" y="3394737"/>
            <a:ext cx="438904" cy="78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9656D17E-BFF2-7747-92DF-205F3E107084}"/>
              </a:ext>
            </a:extLst>
          </p:cNvPr>
          <p:cNvCxnSpPr>
            <a:cxnSpLocks/>
          </p:cNvCxnSpPr>
          <p:nvPr/>
        </p:nvCxnSpPr>
        <p:spPr>
          <a:xfrm flipH="1">
            <a:off x="7585695" y="3486060"/>
            <a:ext cx="15841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ihandform 40">
            <a:extLst>
              <a:ext uri="{FF2B5EF4-FFF2-40B4-BE49-F238E27FC236}">
                <a16:creationId xmlns:a16="http://schemas.microsoft.com/office/drawing/2014/main" id="{0901177F-79FA-164C-8F6B-8AF4FEF0E5D1}"/>
              </a:ext>
            </a:extLst>
          </p:cNvPr>
          <p:cNvSpPr/>
          <p:nvPr/>
        </p:nvSpPr>
        <p:spPr>
          <a:xfrm>
            <a:off x="9574441" y="3161049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 41">
            <a:extLst>
              <a:ext uri="{FF2B5EF4-FFF2-40B4-BE49-F238E27FC236}">
                <a16:creationId xmlns:a16="http://schemas.microsoft.com/office/drawing/2014/main" id="{09B0476D-51C2-3F44-B1DF-6E04B033DF70}"/>
              </a:ext>
            </a:extLst>
          </p:cNvPr>
          <p:cNvSpPr/>
          <p:nvPr/>
        </p:nvSpPr>
        <p:spPr>
          <a:xfrm rot="10800000">
            <a:off x="8860435" y="3485524"/>
            <a:ext cx="735981" cy="138433"/>
          </a:xfrm>
          <a:custGeom>
            <a:avLst/>
            <a:gdLst>
              <a:gd name="connsiteX0" fmla="*/ 0 w 735981"/>
              <a:gd name="connsiteY0" fmla="*/ 122664 h 138433"/>
              <a:gd name="connsiteX1" fmla="*/ 178420 w 735981"/>
              <a:gd name="connsiteY1" fmla="*/ 133815 h 138433"/>
              <a:gd name="connsiteX2" fmla="*/ 301083 w 735981"/>
              <a:gd name="connsiteY2" fmla="*/ 55756 h 138433"/>
              <a:gd name="connsiteX3" fmla="*/ 446049 w 735981"/>
              <a:gd name="connsiteY3" fmla="*/ 0 h 138433"/>
              <a:gd name="connsiteX4" fmla="*/ 524107 w 735981"/>
              <a:gd name="connsiteY4" fmla="*/ 55756 h 138433"/>
              <a:gd name="connsiteX5" fmla="*/ 591015 w 735981"/>
              <a:gd name="connsiteY5" fmla="*/ 111513 h 138433"/>
              <a:gd name="connsiteX6" fmla="*/ 735981 w 735981"/>
              <a:gd name="connsiteY6" fmla="*/ 111513 h 138433"/>
              <a:gd name="connsiteX7" fmla="*/ 735981 w 735981"/>
              <a:gd name="connsiteY7" fmla="*/ 111513 h 1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81" h="138433">
                <a:moveTo>
                  <a:pt x="0" y="122664"/>
                </a:moveTo>
                <a:cubicBezTo>
                  <a:pt x="64120" y="133815"/>
                  <a:pt x="128240" y="144966"/>
                  <a:pt x="178420" y="133815"/>
                </a:cubicBezTo>
                <a:cubicBezTo>
                  <a:pt x="228600" y="122664"/>
                  <a:pt x="256478" y="78058"/>
                  <a:pt x="301083" y="55756"/>
                </a:cubicBezTo>
                <a:cubicBezTo>
                  <a:pt x="345688" y="33453"/>
                  <a:pt x="408878" y="0"/>
                  <a:pt x="446049" y="0"/>
                </a:cubicBezTo>
                <a:cubicBezTo>
                  <a:pt x="483220" y="0"/>
                  <a:pt x="499946" y="37171"/>
                  <a:pt x="524107" y="55756"/>
                </a:cubicBezTo>
                <a:cubicBezTo>
                  <a:pt x="548268" y="74341"/>
                  <a:pt x="555703" y="102220"/>
                  <a:pt x="591015" y="111513"/>
                </a:cubicBezTo>
                <a:cubicBezTo>
                  <a:pt x="626327" y="120806"/>
                  <a:pt x="735981" y="111513"/>
                  <a:pt x="735981" y="111513"/>
                </a:cubicBezTo>
                <a:lnTo>
                  <a:pt x="735981" y="111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F16A2E9-B60F-F74A-8844-2C8594FE8BFF}"/>
              </a:ext>
            </a:extLst>
          </p:cNvPr>
          <p:cNvGrpSpPr/>
          <p:nvPr/>
        </p:nvGrpSpPr>
        <p:grpSpPr>
          <a:xfrm rot="10800000">
            <a:off x="7289459" y="3608674"/>
            <a:ext cx="2010721" cy="229220"/>
            <a:chOff x="1118790" y="3576350"/>
            <a:chExt cx="2010721" cy="229220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C72E0832-0825-DA45-91D2-A28F3F796D10}"/>
                </a:ext>
              </a:extLst>
            </p:cNvPr>
            <p:cNvSpPr/>
            <p:nvPr/>
          </p:nvSpPr>
          <p:spPr>
            <a:xfrm>
              <a:off x="1130803" y="3576350"/>
              <a:ext cx="438904" cy="78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6610DFA-783E-354E-80F2-2F83D7D94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8790" y="3667673"/>
              <a:ext cx="1584176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ihandform 45">
              <a:extLst>
                <a:ext uri="{FF2B5EF4-FFF2-40B4-BE49-F238E27FC236}">
                  <a16:creationId xmlns:a16="http://schemas.microsoft.com/office/drawing/2014/main" id="{D730C8A5-B864-A14C-9C1A-D602B08C0B17}"/>
                </a:ext>
              </a:extLst>
            </p:cNvPr>
            <p:cNvSpPr/>
            <p:nvPr/>
          </p:nvSpPr>
          <p:spPr>
            <a:xfrm rot="10800000">
              <a:off x="2393530" y="3667137"/>
              <a:ext cx="735981" cy="138433"/>
            </a:xfrm>
            <a:custGeom>
              <a:avLst/>
              <a:gdLst>
                <a:gd name="connsiteX0" fmla="*/ 0 w 735981"/>
                <a:gd name="connsiteY0" fmla="*/ 122664 h 138433"/>
                <a:gd name="connsiteX1" fmla="*/ 178420 w 735981"/>
                <a:gd name="connsiteY1" fmla="*/ 133815 h 138433"/>
                <a:gd name="connsiteX2" fmla="*/ 301083 w 735981"/>
                <a:gd name="connsiteY2" fmla="*/ 55756 h 138433"/>
                <a:gd name="connsiteX3" fmla="*/ 446049 w 735981"/>
                <a:gd name="connsiteY3" fmla="*/ 0 h 138433"/>
                <a:gd name="connsiteX4" fmla="*/ 524107 w 735981"/>
                <a:gd name="connsiteY4" fmla="*/ 55756 h 138433"/>
                <a:gd name="connsiteX5" fmla="*/ 591015 w 735981"/>
                <a:gd name="connsiteY5" fmla="*/ 111513 h 138433"/>
                <a:gd name="connsiteX6" fmla="*/ 735981 w 735981"/>
                <a:gd name="connsiteY6" fmla="*/ 111513 h 138433"/>
                <a:gd name="connsiteX7" fmla="*/ 735981 w 735981"/>
                <a:gd name="connsiteY7" fmla="*/ 111513 h 13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981" h="138433">
                  <a:moveTo>
                    <a:pt x="0" y="122664"/>
                  </a:moveTo>
                  <a:cubicBezTo>
                    <a:pt x="64120" y="133815"/>
                    <a:pt x="128240" y="144966"/>
                    <a:pt x="178420" y="133815"/>
                  </a:cubicBezTo>
                  <a:cubicBezTo>
                    <a:pt x="228600" y="122664"/>
                    <a:pt x="256478" y="78058"/>
                    <a:pt x="301083" y="55756"/>
                  </a:cubicBezTo>
                  <a:cubicBezTo>
                    <a:pt x="345688" y="33453"/>
                    <a:pt x="408878" y="0"/>
                    <a:pt x="446049" y="0"/>
                  </a:cubicBezTo>
                  <a:cubicBezTo>
                    <a:pt x="483220" y="0"/>
                    <a:pt x="499946" y="37171"/>
                    <a:pt x="524107" y="55756"/>
                  </a:cubicBezTo>
                  <a:cubicBezTo>
                    <a:pt x="548268" y="74341"/>
                    <a:pt x="555703" y="102220"/>
                    <a:pt x="591015" y="111513"/>
                  </a:cubicBezTo>
                  <a:cubicBezTo>
                    <a:pt x="626327" y="120806"/>
                    <a:pt x="735981" y="111513"/>
                    <a:pt x="735981" y="111513"/>
                  </a:cubicBezTo>
                  <a:lnTo>
                    <a:pt x="735981" y="11151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C240DFEE-288F-AC41-91C4-D92B105BACAD}"/>
              </a:ext>
            </a:extLst>
          </p:cNvPr>
          <p:cNvSpPr/>
          <p:nvPr/>
        </p:nvSpPr>
        <p:spPr>
          <a:xfrm>
            <a:off x="5938471" y="3504506"/>
            <a:ext cx="615496" cy="24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321150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C7A3E-F462-8246-B814-F0EF0C48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Requirements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9F9EB6-46C3-7B4F-913E-0A52CA7C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63143"/>
            <a:ext cx="4500389" cy="4214255"/>
          </a:xfrm>
        </p:spPr>
        <p:txBody>
          <a:bodyPr/>
          <a:lstStyle/>
          <a:p>
            <a:r>
              <a:rPr lang="en-US" dirty="0"/>
              <a:t>2 Disks with:</a:t>
            </a:r>
          </a:p>
          <a:p>
            <a:pPr lvl="1"/>
            <a:r>
              <a:rPr lang="en-US" dirty="0"/>
              <a:t>8 large modules:</a:t>
            </a:r>
          </a:p>
          <a:p>
            <a:pPr lvl="2"/>
            <a:r>
              <a:rPr lang="en-US" dirty="0"/>
              <a:t>1 sensor 60 x 35 mm^2</a:t>
            </a:r>
          </a:p>
          <a:p>
            <a:pPr lvl="2"/>
            <a:r>
              <a:rPr lang="en-US" dirty="0"/>
              <a:t>11 TOAST</a:t>
            </a:r>
          </a:p>
          <a:p>
            <a:pPr lvl="2"/>
            <a:r>
              <a:rPr lang="en-US" dirty="0"/>
              <a:t>1-2 module controller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8 square modules:</a:t>
            </a:r>
          </a:p>
          <a:p>
            <a:pPr lvl="2"/>
            <a:r>
              <a:rPr lang="en-US" dirty="0"/>
              <a:t>1 sensor 35 x 35 mm^2</a:t>
            </a:r>
          </a:p>
          <a:p>
            <a:pPr lvl="2"/>
            <a:r>
              <a:rPr lang="en-US" dirty="0"/>
              <a:t>8 TOAST</a:t>
            </a:r>
          </a:p>
          <a:p>
            <a:pPr lvl="2"/>
            <a:r>
              <a:rPr lang="en-US" dirty="0"/>
              <a:t>1-2 module controller</a:t>
            </a:r>
          </a:p>
          <a:p>
            <a:pPr lvl="2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E2FFA2-9533-3547-8874-B88F770632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133DC97-D099-D347-A06C-6AAB76F9F708}" type="datetime3">
              <a:rPr lang="de-DE" smtClean="0"/>
              <a:t>31/10/2019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37B757-D1CE-8149-9262-6EDD194251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7A0423F-F42E-264F-869F-A1954F312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D2829F16-F9D4-954B-8FDA-8A55E0554DAB}"/>
              </a:ext>
            </a:extLst>
          </p:cNvPr>
          <p:cNvSpPr txBox="1">
            <a:spLocks/>
          </p:cNvSpPr>
          <p:nvPr/>
        </p:nvSpPr>
        <p:spPr>
          <a:xfrm>
            <a:off x="6567282" y="1563143"/>
            <a:ext cx="4500389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 structures with cooling</a:t>
            </a:r>
          </a:p>
          <a:p>
            <a:r>
              <a:rPr lang="en-US" dirty="0"/>
              <a:t>Holding structures</a:t>
            </a:r>
          </a:p>
          <a:p>
            <a:endParaRPr lang="en-US" dirty="0"/>
          </a:p>
          <a:p>
            <a:r>
              <a:rPr lang="en-US" dirty="0"/>
              <a:t>Total:</a:t>
            </a:r>
          </a:p>
          <a:p>
            <a:pPr lvl="1"/>
            <a:r>
              <a:rPr lang="en-US" dirty="0"/>
              <a:t>16 large sensors</a:t>
            </a:r>
          </a:p>
          <a:p>
            <a:pPr lvl="1"/>
            <a:r>
              <a:rPr lang="en-US" dirty="0"/>
              <a:t>16 small sensors</a:t>
            </a:r>
          </a:p>
          <a:p>
            <a:pPr lvl="1"/>
            <a:r>
              <a:rPr lang="en-US" dirty="0"/>
              <a:t>304 TOAST</a:t>
            </a:r>
          </a:p>
          <a:p>
            <a:pPr lvl="1"/>
            <a:r>
              <a:rPr lang="en-US" dirty="0"/>
              <a:t>32-64 module controller</a:t>
            </a:r>
          </a:p>
        </p:txBody>
      </p:sp>
    </p:spTree>
    <p:extLst>
      <p:ext uri="{BB962C8B-B14F-4D97-AF65-F5344CB8AC3E}">
        <p14:creationId xmlns:p14="http://schemas.microsoft.com/office/powerpoint/2010/main" val="3351771299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verviewComputingStatus" id="{032D8FD5-628F-9847-99D5-F87016C1A95E}" vid="{A1F024E6-AF2A-C24A-ABD2-C59C0E59BF3A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Jülich</Template>
  <TotalTime>0</TotalTime>
  <Words>262</Words>
  <Application>Microsoft Macintosh PowerPoint</Application>
  <PresentationFormat>Breitbild</PresentationFormat>
  <Paragraphs>91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Jülich</vt:lpstr>
      <vt:lpstr>MVD Small Silicon Strip Disks</vt:lpstr>
      <vt:lpstr>Assumptions</vt:lpstr>
      <vt:lpstr>Wedge Sensors</vt:lpstr>
      <vt:lpstr>Barrel Sensors</vt:lpstr>
      <vt:lpstr>Disk Layout</vt:lpstr>
      <vt:lpstr>Disk Layout</vt:lpstr>
      <vt:lpstr>Disk Layout</vt:lpstr>
      <vt:lpstr>Disk Layout</vt:lpstr>
      <vt:lpstr>Requirements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MVD Small Silicon Strip Disks</dc:title>
  <dc:creator>Microsoft Office User</dc:creator>
  <cp:lastModifiedBy>Microsoft Office User</cp:lastModifiedBy>
  <cp:revision>25</cp:revision>
  <cp:lastPrinted>2018-02-07T09:28:12Z</cp:lastPrinted>
  <dcterms:created xsi:type="dcterms:W3CDTF">2019-09-05T08:06:12Z</dcterms:created>
  <dcterms:modified xsi:type="dcterms:W3CDTF">2019-11-05T10:46:52Z</dcterms:modified>
</cp:coreProperties>
</file>