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4" r:id="rId6"/>
  </p:sldMasterIdLst>
  <p:notesMasterIdLst>
    <p:notesMasterId r:id="rId35"/>
  </p:notesMasterIdLst>
  <p:sldIdLst>
    <p:sldId id="428" r:id="rId7"/>
    <p:sldId id="529" r:id="rId8"/>
    <p:sldId id="527" r:id="rId9"/>
    <p:sldId id="530" r:id="rId10"/>
    <p:sldId id="531" r:id="rId11"/>
    <p:sldId id="540" r:id="rId12"/>
    <p:sldId id="541" r:id="rId13"/>
    <p:sldId id="542" r:id="rId14"/>
    <p:sldId id="546" r:id="rId15"/>
    <p:sldId id="521" r:id="rId16"/>
    <p:sldId id="524" r:id="rId17"/>
    <p:sldId id="528" r:id="rId18"/>
    <p:sldId id="548" r:id="rId19"/>
    <p:sldId id="549" r:id="rId20"/>
    <p:sldId id="553" r:id="rId21"/>
    <p:sldId id="552" r:id="rId22"/>
    <p:sldId id="551" r:id="rId23"/>
    <p:sldId id="554" r:id="rId24"/>
    <p:sldId id="555" r:id="rId25"/>
    <p:sldId id="557" r:id="rId26"/>
    <p:sldId id="558" r:id="rId27"/>
    <p:sldId id="573" r:id="rId28"/>
    <p:sldId id="559" r:id="rId29"/>
    <p:sldId id="560" r:id="rId30"/>
    <p:sldId id="567" r:id="rId31"/>
    <p:sldId id="568" r:id="rId32"/>
    <p:sldId id="569" r:id="rId33"/>
    <p:sldId id="572" r:id="rId3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FF00"/>
    <a:srgbClr val="FFFF66"/>
    <a:srgbClr val="005B82"/>
    <a:srgbClr val="CCFFFF"/>
    <a:srgbClr val="0000CC"/>
    <a:srgbClr val="0066CC"/>
    <a:srgbClr val="66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5343" autoAdjust="0"/>
  </p:normalViewPr>
  <p:slideViewPr>
    <p:cSldViewPr>
      <p:cViewPr varScale="1">
        <p:scale>
          <a:sx n="88" d="100"/>
          <a:sy n="88" d="100"/>
        </p:scale>
        <p:origin x="336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1C82-5235-4D6C-A554-02AA6D68D61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1842-7E77-452E-A4BC-5976879DAF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1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56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4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7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5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49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3382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31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427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482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27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69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0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4773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7427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659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050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82749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419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30568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999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679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48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41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6790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09839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763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919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970" y="380578"/>
            <a:ext cx="9118061" cy="304842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97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1" y="3429001"/>
            <a:ext cx="9906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9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4711" y="3633688"/>
            <a:ext cx="8456579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4711" y="4970822"/>
            <a:ext cx="8456579" cy="360000"/>
          </a:xfrm>
        </p:spPr>
        <p:txBody>
          <a:bodyPr/>
          <a:lstStyle>
            <a:lvl1pPr marL="0" indent="0" algn="l">
              <a:buNone/>
              <a:defRPr sz="1600" cap="all" spc="64" baseline="0">
                <a:solidFill>
                  <a:schemeClr val="bg1"/>
                </a:solidFill>
              </a:defRPr>
            </a:lvl1pPr>
            <a:lvl2pPr marL="484998" indent="0" algn="ctr">
              <a:buNone/>
              <a:defRPr sz="2122"/>
            </a:lvl2pPr>
            <a:lvl3pPr marL="969996" indent="0" algn="ctr">
              <a:buNone/>
              <a:defRPr sz="1909"/>
            </a:lvl3pPr>
            <a:lvl4pPr marL="1454993" indent="0" algn="ctr">
              <a:buNone/>
              <a:defRPr sz="1697"/>
            </a:lvl4pPr>
            <a:lvl5pPr marL="1939991" indent="0" algn="ctr">
              <a:buNone/>
              <a:defRPr sz="1697"/>
            </a:lvl5pPr>
            <a:lvl6pPr marL="2424989" indent="0" algn="ctr">
              <a:buNone/>
              <a:defRPr sz="1697"/>
            </a:lvl6pPr>
            <a:lvl7pPr marL="2909987" indent="0" algn="ctr">
              <a:buNone/>
              <a:defRPr sz="1697"/>
            </a:lvl7pPr>
            <a:lvl8pPr marL="3394984" indent="0" algn="ctr">
              <a:buNone/>
              <a:defRPr sz="1697"/>
            </a:lvl8pPr>
            <a:lvl9pPr marL="3879982" indent="0" algn="ctr">
              <a:buNone/>
              <a:defRPr sz="1697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711" y="4185084"/>
            <a:ext cx="8456579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14" y="6424763"/>
            <a:ext cx="2353021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lnSpc>
                <a:spcPct val="114000"/>
              </a:lnSpc>
              <a:buNone/>
            </a:pPr>
            <a:r>
              <a:rPr lang="en-US" noProof="0"/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845A92B-6A58-4B58-8D32-6AA7E1BF8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43" y="6005352"/>
            <a:ext cx="1922022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47">
          <p15:clr>
            <a:srgbClr val="FBAE40"/>
          </p15:clr>
        </p15:guide>
        <p15:guide id="2" pos="56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971" y="938786"/>
            <a:ext cx="911805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04 June 2019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EBA124-A0DC-4E1E-AECB-687B40AD1D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52F4D17-1AD6-42D9-B93A-EB002C62F438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74734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74" y="1578310"/>
            <a:ext cx="9128654" cy="4190666"/>
          </a:xfrm>
        </p:spPr>
        <p:txBody>
          <a:bodyPr/>
          <a:lstStyle>
            <a:lvl1pPr marL="188610" indent="-188610">
              <a:defRPr sz="1800"/>
            </a:lvl1pPr>
            <a:lvl2pPr marL="383957" indent="-195346">
              <a:defRPr sz="1800"/>
            </a:lvl2pPr>
            <a:lvl3pPr marL="572567" indent="-188610">
              <a:defRPr sz="1800"/>
            </a:lvl3pPr>
            <a:lvl4pPr marL="761177" indent="-188610">
              <a:defRPr sz="1800"/>
            </a:lvl4pPr>
            <a:lvl5pPr marL="949787" indent="-188610">
              <a:defRPr sz="1800"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20 March 2019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971" y="938786"/>
            <a:ext cx="9128654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52BAD5-AAEF-40FC-9A03-7827D1EC12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52F4D17-1AD6-42D9-B93A-EB002C62F438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3526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March 2019</a:t>
            </a:r>
            <a:endParaRPr lang="en-US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503" y="1628776"/>
            <a:ext cx="4253045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97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502" y="4900254"/>
            <a:ext cx="425304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2355" y="1628776"/>
            <a:ext cx="4237142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97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62355" y="4900254"/>
            <a:ext cx="4249675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971" y="938786"/>
            <a:ext cx="9118060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1232D4-27D5-49C0-8F46-0082C5EC5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52F4D17-1AD6-42D9-B93A-EB002C62F438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9125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478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28371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354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32610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62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67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2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44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9549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01842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99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1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4. November 2019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aseline="0" dirty="0" smtClean="0">
                <a:solidFill>
                  <a:srgbClr val="005B82"/>
                </a:solidFill>
              </a:rPr>
              <a:t>May 04</a:t>
            </a:r>
            <a:r>
              <a:rPr lang="de-DE" sz="1000" dirty="0" smtClean="0">
                <a:solidFill>
                  <a:srgbClr val="005B82"/>
                </a:solidFill>
              </a:rPr>
              <a:t>, 2017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98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2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4. November 2019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119678"/>
            <a:ext cx="1530229" cy="347502"/>
          </a:xfrm>
          <a:prstGeom prst="rect">
            <a:avLst/>
          </a:prstGeom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4. November 2019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6508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aseline="0" dirty="0" smtClean="0">
                <a:solidFill>
                  <a:srgbClr val="005B82"/>
                </a:solidFill>
              </a:rPr>
              <a:t>5 Nov 2019</a:t>
            </a:r>
            <a:endParaRPr lang="de-DE" sz="1000" dirty="0" smtClean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290040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119678"/>
            <a:ext cx="1530229" cy="347502"/>
          </a:xfrm>
          <a:prstGeom prst="rect">
            <a:avLst/>
          </a:prstGeom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4. November 2019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34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aseline="0" dirty="0" smtClean="0">
                <a:solidFill>
                  <a:srgbClr val="005B82"/>
                </a:solidFill>
              </a:rPr>
              <a:t>Jun 07</a:t>
            </a:r>
            <a:r>
              <a:rPr lang="de-DE" sz="1000" dirty="0" smtClean="0">
                <a:solidFill>
                  <a:srgbClr val="005B82"/>
                </a:solidFill>
              </a:rPr>
              <a:t>, 2019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23445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AEA48E8-FFB8-4B90-B3A5-4AF1F45E87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" y="6424763"/>
            <a:ext cx="2352565" cy="914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971" y="1563145"/>
            <a:ext cx="9116951" cy="4205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358" y="6381330"/>
            <a:ext cx="1679163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04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17228" y="6381330"/>
            <a:ext cx="1090423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Page </a:t>
            </a:r>
            <a:fld id="{A52F4D17-1AD6-42D9-B93A-EB002C62F43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971" y="322022"/>
            <a:ext cx="9116951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992909-6F9B-419B-9262-5C65DEB9E0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43" y="6005352"/>
            <a:ext cx="1922022" cy="5488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64" y="106483"/>
            <a:ext cx="1562787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 ftr="0"/>
  <p:txStyles>
    <p:titleStyle>
      <a:lvl1pPr algn="l" defTabSz="969996" rtl="0" eaLnBrk="1" latinLnBrk="0" hangingPunct="1">
        <a:lnSpc>
          <a:spcPct val="114000"/>
        </a:lnSpc>
        <a:spcBef>
          <a:spcPct val="0"/>
        </a:spcBef>
        <a:buNone/>
        <a:defRPr sz="3200" b="1" kern="1200" cap="none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2499" indent="-242499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78262" indent="-249235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07288" indent="-229027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949787" indent="-229027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5550" indent="-229027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488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3152485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637483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4122481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998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996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993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991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989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984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43">
          <p15:clr>
            <a:srgbClr val="F26B43"/>
          </p15:clr>
        </p15:guide>
        <p15:guide id="3" pos="5867">
          <p15:clr>
            <a:srgbClr val="F26B43"/>
          </p15:clr>
        </p15:guide>
        <p15:guide id="4" orient="horz" pos="278">
          <p15:clr>
            <a:srgbClr val="F26B43"/>
          </p15:clr>
        </p15:guide>
        <p15:guide id="6" pos="2874">
          <p15:clr>
            <a:srgbClr val="F26B43"/>
          </p15:clr>
        </p15:guide>
        <p15:guide id="7" pos="3236">
          <p15:clr>
            <a:srgbClr val="F26B43"/>
          </p15:clr>
        </p15:guide>
        <p15:guide id="8" orient="horz" pos="363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119678"/>
            <a:ext cx="1530229" cy="347502"/>
          </a:xfrm>
          <a:prstGeom prst="rect">
            <a:avLst/>
          </a:prstGeom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4. November 2019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4860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aseline="0" dirty="0" smtClean="0">
                <a:solidFill>
                  <a:srgbClr val="005B82"/>
                </a:solidFill>
              </a:rPr>
              <a:t>Apr 25, </a:t>
            </a:r>
            <a:r>
              <a:rPr lang="de-DE" sz="1000" dirty="0" smtClean="0">
                <a:solidFill>
                  <a:srgbClr val="005B82"/>
                </a:solidFill>
              </a:rPr>
              <a:t>2019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29370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512" y="2955670"/>
            <a:ext cx="9055216" cy="641201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3600" dirty="0" smtClean="0"/>
              <a:t>Neutral Hadron Detection with PANDA</a:t>
            </a:r>
            <a:endParaRPr lang="en-US" sz="3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64"/>
            <a:ext cx="372926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Nov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de-DE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2019 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Albrecht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Gillitzer</a:t>
            </a:r>
            <a:endParaRPr kumimoji="0" lang="de-DE" sz="1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542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PANDA Collaboration Meeting 19/3, GSI Darmstadt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642620" y="99060"/>
            <a:ext cx="8620760" cy="6659880"/>
            <a:chOff x="642620" y="99060"/>
            <a:chExt cx="8620760" cy="665988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3478530"/>
              <a:ext cx="3989070" cy="328041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3478530"/>
              <a:ext cx="3989070" cy="328041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99060"/>
              <a:ext cx="3989070" cy="328041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99060"/>
              <a:ext cx="3989070" cy="3280410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1130247" y="476672"/>
            <a:ext cx="6055001" cy="3712479"/>
            <a:chOff x="1130247" y="476672"/>
            <a:chExt cx="6055001" cy="3712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1136576" y="476672"/>
                  <a:ext cx="1731949" cy="328103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latin typeface="Cambria Math" panose="02040503050406030204" pitchFamily="18" charset="0"/>
                                </a:rPr>
                                <m:t>EMC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latin typeface="Cambria Math" panose="02040503050406030204" pitchFamily="18" charset="0"/>
                                </a:rPr>
                                <m:t>gen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1400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576" y="476672"/>
                  <a:ext cx="1731949" cy="328103"/>
                </a:xfrm>
                <a:prstGeom prst="rect">
                  <a:avLst/>
                </a:prstGeom>
                <a:blipFill>
                  <a:blip r:embed="rId6"/>
                  <a:stretch>
                    <a:fillRect t="-87037" b="-1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1130247" y="3861048"/>
                  <a:ext cx="1691553" cy="328103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latin typeface="Cambria Math" panose="02040503050406030204" pitchFamily="18" charset="0"/>
                                </a:rPr>
                                <m:t>EMC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latin typeface="Cambria Math" panose="02040503050406030204" pitchFamily="18" charset="0"/>
                                </a:rPr>
                                <m:t>gen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1400" dirty="0"/>
                    <a:t>,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247" y="3861048"/>
                  <a:ext cx="1691553" cy="328103"/>
                </a:xfrm>
                <a:prstGeom prst="rect">
                  <a:avLst/>
                </a:prstGeom>
                <a:blipFill>
                  <a:blip r:embed="rId7"/>
                  <a:stretch>
                    <a:fillRect t="-87037" b="-1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5765116" y="476672"/>
                  <a:ext cx="1420132" cy="328103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EMC</m:t>
                                </m:r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gen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116" y="476672"/>
                  <a:ext cx="1420132" cy="328103"/>
                </a:xfrm>
                <a:prstGeom prst="rect">
                  <a:avLst/>
                </a:prstGeom>
                <a:blipFill>
                  <a:blip r:embed="rId8"/>
                  <a:stretch>
                    <a:fillRect t="-87037" r="-5150" b="-1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5765116" y="3861048"/>
                  <a:ext cx="1420132" cy="328103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EMC</m:t>
                                </m:r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gen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116" y="3861048"/>
                  <a:ext cx="1420132" cy="328103"/>
                </a:xfrm>
                <a:prstGeom prst="rect">
                  <a:avLst/>
                </a:prstGeom>
                <a:blipFill>
                  <a:blip r:embed="rId8"/>
                  <a:stretch>
                    <a:fillRect t="-87037" r="-5150" b="-1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159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42620" y="99060"/>
            <a:ext cx="8620760" cy="6659880"/>
            <a:chOff x="642620" y="99060"/>
            <a:chExt cx="8620760" cy="665988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3478530"/>
              <a:ext cx="3989070" cy="328041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3478530"/>
              <a:ext cx="3989070" cy="328041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99060"/>
              <a:ext cx="3989070" cy="328041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99060"/>
              <a:ext cx="3989070" cy="3280410"/>
            </a:xfrm>
            <a:prstGeom prst="rect">
              <a:avLst/>
            </a:prstGeom>
          </p:spPr>
        </p:pic>
      </p:grpSp>
      <p:grpSp>
        <p:nvGrpSpPr>
          <p:cNvPr id="12" name="Gruppieren 11"/>
          <p:cNvGrpSpPr/>
          <p:nvPr/>
        </p:nvGrpSpPr>
        <p:grpSpPr>
          <a:xfrm>
            <a:off x="2432720" y="476672"/>
            <a:ext cx="6388684" cy="328103"/>
            <a:chOff x="2432720" y="476672"/>
            <a:chExt cx="6388684" cy="328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2432720" y="476672"/>
                  <a:ext cx="1731949" cy="328103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latin typeface="Cambria Math" panose="02040503050406030204" pitchFamily="18" charset="0"/>
                                </a:rPr>
                                <m:t>EMC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latin typeface="Cambria Math" panose="02040503050406030204" pitchFamily="18" charset="0"/>
                                </a:rPr>
                                <m:t>gen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1400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720" y="476672"/>
                  <a:ext cx="1731949" cy="328103"/>
                </a:xfrm>
                <a:prstGeom prst="rect">
                  <a:avLst/>
                </a:prstGeom>
                <a:blipFill>
                  <a:blip r:embed="rId6"/>
                  <a:stretch>
                    <a:fillRect t="-87037" b="-1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7401272" y="476672"/>
                  <a:ext cx="1420132" cy="328103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EMC</m:t>
                                </m:r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gen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272" y="476672"/>
                  <a:ext cx="1420132" cy="328103"/>
                </a:xfrm>
                <a:prstGeom prst="rect">
                  <a:avLst/>
                </a:prstGeom>
                <a:blipFill>
                  <a:blip r:embed="rId7"/>
                  <a:stretch>
                    <a:fillRect t="-87037" r="-5579" b="-1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7601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228391" y="2751892"/>
                <a:ext cx="7449219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de-DE" sz="3600" b="1" kern="0" dirty="0" smtClean="0">
                    <a:solidFill>
                      <a:srgbClr val="002060"/>
                    </a:solidFill>
                  </a:rPr>
                  <a:t>1.5 </a:t>
                </a:r>
                <a:r>
                  <a:rPr lang="de-DE" sz="3600" b="1" kern="0" dirty="0" err="1" smtClean="0">
                    <a:solidFill>
                      <a:srgbClr val="002060"/>
                    </a:solidFill>
                  </a:rPr>
                  <a:t>GeV</a:t>
                </a:r>
                <a:r>
                  <a:rPr lang="de-DE" sz="3600" b="1" kern="0" dirty="0" smtClean="0">
                    <a:solidFill>
                      <a:srgbClr val="002060"/>
                    </a:solidFill>
                  </a:rPr>
                  <a:t>/c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de-DE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de-DE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𝝓𝝓</m:t>
                    </m:r>
                    <m:r>
                      <a:rPr lang="de-DE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</m:sSub>
                    <m:sSub>
                      <m:sSubPr>
                        <m:ctrlP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sz="3600" b="1" dirty="0" smtClean="0">
                  <a:solidFill>
                    <a:srgbClr val="002060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de-DE" sz="3600" b="1" dirty="0" smtClean="0">
                    <a:solidFill>
                      <a:srgbClr val="002060"/>
                    </a:solidFill>
                  </a:rPr>
                  <a:t>Analysis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91" y="2751892"/>
                <a:ext cx="7449219" cy="1354217"/>
              </a:xfrm>
              <a:prstGeom prst="rect">
                <a:avLst/>
              </a:prstGeom>
              <a:blipFill>
                <a:blip r:embed="rId2"/>
                <a:stretch>
                  <a:fillRect l="-2539" t="-6726" b="-1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20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785794"/>
                <a:ext cx="8420100" cy="40011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𝝓𝝓</m:t>
                    </m:r>
                  </m:oMath>
                </a14:m>
                <a:r>
                  <a:rPr lang="en-US" dirty="0" smtClean="0"/>
                  <a:t>:  Important Channel in Meson Spectroscopy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785794"/>
                <a:ext cx="8420100" cy="400110"/>
              </a:xfrm>
              <a:blipFill>
                <a:blip r:embed="rId2"/>
                <a:stretch>
                  <a:fillRect t="-25758" r="-1810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benchmark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channels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design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PANDA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Sensitivity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tensor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glueball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predicted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lattice</a:t>
                </a:r>
                <a:r>
                  <a:rPr lang="de-DE" dirty="0" smtClean="0"/>
                  <a:t> QCD </a:t>
                </a:r>
                <a:r>
                  <a:rPr lang="de-DE" dirty="0" err="1" smtClean="0"/>
                  <a:t>around</a:t>
                </a:r>
                <a:r>
                  <a:rPr lang="de-DE" dirty="0" smtClean="0"/>
                  <a:t> 2.4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</a:t>
                </a:r>
                <a:r>
                  <a:rPr lang="de-DE" baseline="30000" dirty="0" smtClean="0"/>
                  <a:t>2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𝜙𝜙</m:t>
                    </m:r>
                  </m:oMath>
                </a14:m>
                <a:r>
                  <a:rPr lang="de-DE" dirty="0" smtClean="0"/>
                  <a:t> cross </a:t>
                </a:r>
                <a:r>
                  <a:rPr lang="de-DE" dirty="0" err="1" smtClean="0"/>
                  <a:t>section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much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above</a:t>
                </a:r>
                <a:r>
                  <a:rPr lang="de-DE" dirty="0" smtClean="0"/>
                  <a:t> OZI </a:t>
                </a:r>
                <a:r>
                  <a:rPr lang="de-DE" dirty="0" err="1" smtClean="0"/>
                  <a:t>rule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See </a:t>
                </a:r>
                <a:r>
                  <a:rPr lang="de-DE" dirty="0" err="1" smtClean="0"/>
                  <a:t>talk</a:t>
                </a:r>
                <a:r>
                  <a:rPr lang="de-DE" dirty="0" smtClean="0"/>
                  <a:t> at PANDA CM June 2019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Iman </a:t>
                </a:r>
                <a:r>
                  <a:rPr lang="de-DE" dirty="0" err="1" smtClean="0"/>
                  <a:t>Keshk</a:t>
                </a:r>
                <a:r>
                  <a:rPr lang="de-DE" dirty="0" smtClean="0"/>
                  <a:t>: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very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low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reconstruction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efficiencies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for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kaons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at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small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angles</a:t>
                </a:r>
                <a:endParaRPr lang="de-DE" dirty="0" smtClean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proper PWA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possible</a:t>
                </a:r>
                <a:endParaRPr lang="de-DE" dirty="0" smtClean="0">
                  <a:solidFill>
                    <a:srgbClr val="C0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Further </a:t>
                </a:r>
                <a:r>
                  <a:rPr lang="de-DE" dirty="0" err="1" smtClean="0"/>
                  <a:t>investigations</a:t>
                </a:r>
                <a:r>
                  <a:rPr lang="de-DE" dirty="0" smtClean="0"/>
                  <a:t>, e.g. </a:t>
                </a:r>
                <a:r>
                  <a:rPr lang="de-DE" dirty="0" err="1"/>
                  <a:t>i</a:t>
                </a:r>
                <a:r>
                  <a:rPr lang="de-DE" dirty="0" err="1" smtClean="0"/>
                  <a:t>ndependent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simulation</a:t>
                </a:r>
                <a:r>
                  <a:rPr lang="de-DE" dirty="0"/>
                  <a:t> </a:t>
                </a:r>
                <a:r>
                  <a:rPr lang="de-DE" dirty="0" err="1" smtClean="0"/>
                  <a:t>studies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needed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3" t="-2074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1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52600" y="2564904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785556" y="476671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5785556" y="3860818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77044" y="3861048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177044" y="901601"/>
                <a:ext cx="1276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1.5 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GeV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044" y="901601"/>
                <a:ext cx="1276760" cy="369332"/>
              </a:xfrm>
              <a:prstGeom prst="rect">
                <a:avLst/>
              </a:prstGeom>
              <a:blipFill>
                <a:blip r:embed="rId6"/>
                <a:stretch>
                  <a:fillRect t="-116667" r="-38095" b="-18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177044" y="1185327"/>
                <a:ext cx="2747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𝜙𝜙</m:t>
                      </m:r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044" y="1185327"/>
                <a:ext cx="2747098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575122" y="585740"/>
                <a:ext cx="9058398" cy="800219"/>
              </a:xfrm>
            </p:spPr>
            <p:txBody>
              <a:bodyPr/>
              <a:lstStyle/>
              <a:p>
                <a:r>
                  <a:rPr lang="de-DE" dirty="0" smtClean="0"/>
                  <a:t>Efficiency </a:t>
                </a:r>
                <a:r>
                  <a:rPr lang="de-DE" dirty="0" err="1"/>
                  <a:t>R</a:t>
                </a:r>
                <a:r>
                  <a:rPr lang="de-DE" dirty="0" err="1" smtClean="0"/>
                  <a:t>eduction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Forward &amp; </a:t>
                </a:r>
                <a:r>
                  <a:rPr lang="de-DE" dirty="0" err="1" smtClean="0"/>
                  <a:t>Backward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122" y="585740"/>
                <a:ext cx="9058398" cy="800219"/>
              </a:xfrm>
              <a:blipFill>
                <a:blip r:embed="rId2"/>
                <a:stretch>
                  <a:fillRect l="-2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5661248"/>
                <a:ext cx="6834563" cy="338554"/>
              </a:xfr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Zero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backward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,  still finite for forward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5661248"/>
                <a:ext cx="6834563" cy="338554"/>
              </a:xfrm>
              <a:blipFill>
                <a:blip r:embed="rId3"/>
                <a:stretch>
                  <a:fillRect l="-2498" t="-25455" r="-803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642620" y="1876782"/>
            <a:ext cx="8620760" cy="3280410"/>
            <a:chOff x="642620" y="3478530"/>
            <a:chExt cx="8620760" cy="328041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3478530"/>
              <a:ext cx="3989070" cy="328041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3478530"/>
              <a:ext cx="3989070" cy="3280410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8337376" y="4014936"/>
              <a:ext cx="46358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MC</a:t>
              </a:r>
              <a:endParaRPr lang="en-US" sz="1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161884" y="3861048"/>
              <a:ext cx="46358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MC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040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737792" y="620688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8377844" y="620688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8377844" y="4005064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992560" y="4531767"/>
            <a:ext cx="337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 smtClean="0"/>
              <a:t>No</a:t>
            </a:r>
            <a:r>
              <a:rPr lang="de-DE" sz="2200" dirty="0" smtClean="0"/>
              <a:t> </a:t>
            </a:r>
            <a:r>
              <a:rPr lang="de-DE" sz="2200" dirty="0" err="1" smtClean="0"/>
              <a:t>kaons</a:t>
            </a:r>
            <a:r>
              <a:rPr lang="de-DE" sz="2200" dirty="0" smtClean="0"/>
              <a:t> </a:t>
            </a:r>
            <a:r>
              <a:rPr lang="de-DE" sz="2200" dirty="0" err="1" smtClean="0"/>
              <a:t>reconstructed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p &lt; 0.2 </a:t>
            </a:r>
            <a:r>
              <a:rPr lang="de-DE" sz="2200" dirty="0" err="1" smtClean="0"/>
              <a:t>GeV</a:t>
            </a:r>
            <a:r>
              <a:rPr lang="de-DE" sz="2200" dirty="0" smtClean="0"/>
              <a:t>/c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9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61884" y="476670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785556" y="476671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1161884" y="3861048"/>
            <a:ext cx="46358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953000" y="3877586"/>
                <a:ext cx="4310380" cy="24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de-DE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de-DE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 smtClean="0">
                    <a:solidFill>
                      <a:srgbClr val="C00000"/>
                    </a:solidFill>
                  </a:rPr>
                  <a:t>with</a:t>
                </a:r>
                <a:r>
                  <a:rPr lang="de-DE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 smtClean="0">
                    <a:solidFill>
                      <a:srgbClr val="C00000"/>
                    </a:solidFill>
                  </a:rPr>
                  <a:t>lowest</a:t>
                </a:r>
                <a:r>
                  <a:rPr lang="de-DE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000" b="1" dirty="0" err="1" smtClean="0">
                    <a:solidFill>
                      <a:srgbClr val="C00000"/>
                    </a:solidFill>
                  </a:rPr>
                  <a:t>momentum</a:t>
                </a:r>
                <a:r>
                  <a:rPr lang="de-DE" sz="20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de-DE" sz="2000" b="1" dirty="0" smtClean="0">
                    <a:solidFill>
                      <a:srgbClr val="C00000"/>
                    </a:solidFill>
                  </a:rPr>
                  <a:t> per </a:t>
                </a:r>
                <a:r>
                  <a:rPr lang="de-DE" sz="2000" b="1" dirty="0" err="1" smtClean="0">
                    <a:solidFill>
                      <a:srgbClr val="C00000"/>
                    </a:solidFill>
                  </a:rPr>
                  <a:t>event</a:t>
                </a:r>
                <a:endParaRPr lang="de-DE" sz="2000" b="1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18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lang="de-DE" sz="2000" dirty="0" err="1" smtClean="0"/>
                  <a:t>Probability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having</a:t>
                </a:r>
                <a:r>
                  <a:rPr lang="de-DE" sz="2000" dirty="0" smtClean="0"/>
                  <a:t> a </a:t>
                </a:r>
                <a:r>
                  <a:rPr lang="de-DE" sz="2000" dirty="0" err="1" smtClean="0"/>
                  <a:t>kaon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with</a:t>
                </a: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i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&lt;0.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000" dirty="0" smtClean="0"/>
                  <a:t> </a:t>
                </a:r>
                <a:r>
                  <a:rPr lang="de-DE" sz="2000" dirty="0" err="1" smtClean="0"/>
                  <a:t>is</a:t>
                </a:r>
                <a:r>
                  <a:rPr lang="de-DE" sz="2000" dirty="0" smtClean="0"/>
                  <a:t> 31.3%</a:t>
                </a:r>
              </a:p>
              <a:p>
                <a:pPr marL="342900" indent="-342900">
                  <a:spcAft>
                    <a:spcPts val="18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cm</m:t>
                            </m:r>
                          </m:sub>
                        </m:sSub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func>
                  </m:oMath>
                </a14:m>
                <a:r>
                  <a:rPr lang="en-US" sz="2000" dirty="0" smtClean="0"/>
                  <a:t>: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&lt;0.15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77586"/>
                <a:ext cx="4310380" cy="2404569"/>
              </a:xfrm>
              <a:prstGeom prst="rect">
                <a:avLst/>
              </a:prstGeom>
              <a:blipFill>
                <a:blip r:embed="rId5"/>
                <a:stretch>
                  <a:fillRect l="-1273" t="-1013" b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0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770405"/>
                <a:ext cx="8420100" cy="430887"/>
              </a:xfrm>
            </p:spPr>
            <p:txBody>
              <a:bodyPr/>
              <a:lstStyle/>
              <a:p>
                <a:r>
                  <a:rPr lang="de-DE" sz="2800" dirty="0" smtClean="0">
                    <a:solidFill>
                      <a:srgbClr val="002060"/>
                    </a:solidFill>
                  </a:rPr>
                  <a:t>1.5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GeV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/c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de-DE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de-DE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𝝓𝝓</m:t>
                    </m:r>
                    <m:r>
                      <a:rPr lang="de-DE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</m:sSub>
                    <m:sSub>
                      <m:sSubPr>
                        <m:ctrlP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770405"/>
                <a:ext cx="8420100" cy="430887"/>
              </a:xfrm>
              <a:blipFill>
                <a:blip r:embed="rId2"/>
                <a:stretch>
                  <a:fillRect l="-2607" t="-23944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91704"/>
                <a:ext cx="8554342" cy="4257576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Expect </a:t>
                </a:r>
                <a:r>
                  <a:rPr lang="de-DE" dirty="0" err="1" smtClean="0"/>
                  <a:t>better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backward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1</a:t>
                </a:r>
                <a:r>
                  <a:rPr lang="de-DE" baseline="30000" dirty="0" smtClean="0"/>
                  <a:t>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step</a:t>
                </a:r>
                <a:r>
                  <a:rPr lang="de-DE" dirty="0" smtClean="0"/>
                  <a:t>:  EMC </a:t>
                </a:r>
                <a:r>
                  <a:rPr lang="de-DE" dirty="0" err="1" smtClean="0"/>
                  <a:t>response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K</a:t>
                </a:r>
                <a:r>
                  <a:rPr lang="de-DE" baseline="-25000" dirty="0" smtClean="0"/>
                  <a:t>L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full</a:t>
                </a:r>
                <a:r>
                  <a:rPr lang="de-DE" dirty="0" smtClean="0"/>
                  <a:t> PANDA </a:t>
                </a:r>
                <a:r>
                  <a:rPr lang="de-DE" dirty="0" err="1" smtClean="0"/>
                  <a:t>phase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space</a:t>
                </a:r>
                <a:r>
                  <a:rPr lang="de-DE" dirty="0" smtClean="0"/>
                  <a:t>: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efficiency</a:t>
                </a:r>
                <a:r>
                  <a:rPr lang="de-DE" dirty="0" smtClean="0"/>
                  <a:t> ~30 - 50%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good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directional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information</a:t>
                </a:r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fair time </a:t>
                </a:r>
                <a:r>
                  <a:rPr lang="de-DE" dirty="0" err="1" smtClean="0"/>
                  <a:t>information</a:t>
                </a:r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poor</a:t>
                </a:r>
                <a:r>
                  <a:rPr lang="de-DE" dirty="0" smtClean="0"/>
                  <a:t> - </a:t>
                </a: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energy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information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Simulated</a:t>
                </a:r>
                <a:r>
                  <a:rPr lang="de-DE" dirty="0" smtClean="0"/>
                  <a:t> 8 M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  (4 M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backward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Reconstruct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+−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system with DecayTreeFitter</a:t>
                </a:r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Reconstruct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as missing particles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Use</a:t>
                </a:r>
                <a:r>
                  <a:rPr lang="de-DE" dirty="0" smtClean="0"/>
                  <a:t> EMC </a:t>
                </a:r>
                <a:r>
                  <a:rPr lang="de-DE" dirty="0" err="1" smtClean="0"/>
                  <a:t>directional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information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if found in search window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91704"/>
                <a:ext cx="8554342" cy="4257576"/>
              </a:xfrm>
              <a:blipFill>
                <a:blip r:embed="rId3"/>
                <a:stretch>
                  <a:fillRect l="-1853" t="-2006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1136576" y="444216"/>
            <a:ext cx="5181498" cy="3848880"/>
            <a:chOff x="1136576" y="444216"/>
            <a:chExt cx="5181498" cy="3848880"/>
          </a:xfrm>
        </p:grpSpPr>
        <p:sp>
          <p:nvSpPr>
            <p:cNvPr id="7" name="Textfeld 6"/>
            <p:cNvSpPr txBox="1"/>
            <p:nvPr/>
          </p:nvSpPr>
          <p:spPr>
            <a:xfrm>
              <a:off x="5785556" y="456927"/>
              <a:ext cx="46358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MC</a:t>
              </a:r>
              <a:endParaRPr lang="en-US" sz="1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136576" y="444216"/>
              <a:ext cx="46358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MC</a:t>
              </a:r>
              <a:endParaRPr lang="en-US" sz="1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785556" y="3861048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628394" y="3985319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51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PANDA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optimized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charged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photons</a:t>
                </a:r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‚</a:t>
                </a:r>
                <a:r>
                  <a:rPr lang="de-DE" dirty="0" err="1" smtClean="0"/>
                  <a:t>stable</a:t>
                </a:r>
                <a:r>
                  <a:rPr lang="de-DE" dirty="0" smtClean="0"/>
                  <a:t>‘ </a:t>
                </a:r>
                <a:r>
                  <a:rPr lang="de-DE" dirty="0" err="1" smtClean="0"/>
                  <a:t>charged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neutral </a:t>
                </a:r>
                <a:r>
                  <a:rPr lang="de-DE" dirty="0" err="1" smtClean="0"/>
                  <a:t>mesons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dirty="0" smtClean="0"/>
                  <a:t>  / 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Ø"/>
                </a:pPr>
                <a:r>
                  <a:rPr lang="de-DE" dirty="0" err="1" smtClean="0"/>
                  <a:t>longlived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hyperons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physics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arguments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detect</a:t>
                </a:r>
                <a:r>
                  <a:rPr lang="de-DE" dirty="0" smtClean="0"/>
                  <a:t> ‚</a:t>
                </a:r>
                <a:r>
                  <a:rPr lang="de-DE" dirty="0" err="1" smtClean="0"/>
                  <a:t>stable</a:t>
                </a:r>
                <a:r>
                  <a:rPr lang="de-DE" dirty="0" smtClean="0"/>
                  <a:t>‘ neutral </a:t>
                </a:r>
                <a:r>
                  <a:rPr lang="de-DE" dirty="0" err="1" smtClean="0"/>
                  <a:t>hadrons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example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stable</a:t>
                </a:r>
                <a:r>
                  <a:rPr lang="de-DE" dirty="0" smtClean="0"/>
                  <a:t> neutral </a:t>
                </a:r>
                <a:r>
                  <a:rPr lang="de-DE" dirty="0" err="1" smtClean="0"/>
                  <a:t>hadron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detection</a:t>
                </a:r>
                <a:r>
                  <a:rPr lang="de-DE" dirty="0" smtClean="0"/>
                  <a:t> in PANDA?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3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835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1136576" y="444215"/>
            <a:ext cx="5181498" cy="3724611"/>
            <a:chOff x="1136576" y="444215"/>
            <a:chExt cx="5181498" cy="3724611"/>
          </a:xfrm>
        </p:grpSpPr>
        <p:sp>
          <p:nvSpPr>
            <p:cNvPr id="9" name="Textfeld 8"/>
            <p:cNvSpPr txBox="1"/>
            <p:nvPr/>
          </p:nvSpPr>
          <p:spPr>
            <a:xfrm>
              <a:off x="5785556" y="444215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136576" y="444216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785556" y="3861049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42620" y="4149080"/>
                <a:ext cx="4526404" cy="1176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de-DE" sz="2000" dirty="0" smtClean="0">
                    <a:sym typeface="Wingdings" panose="05000000000000000000" pitchFamily="2" charset="2"/>
                  </a:rPr>
                  <a:t>tree fit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𝜙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b>
                    </m:sSub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sub>
                    </m:sSub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2000" dirty="0" smtClean="0">
                    <a:sym typeface="Wingdings" panose="05000000000000000000" pitchFamily="2" charset="2"/>
                  </a:rPr>
                  <a:t> system</a:t>
                </a:r>
              </a:p>
              <a:p>
                <a:pPr>
                  <a:spcAft>
                    <a:spcPts val="1200"/>
                  </a:spcAft>
                </a:pPr>
                <a:r>
                  <a:rPr lang="de-DE" sz="2000" dirty="0" smtClean="0">
                    <a:sym typeface="Wingdings" panose="05000000000000000000" pitchFamily="2" charset="2"/>
                  </a:rPr>
                  <a:t>„</a:t>
                </a:r>
                <a:r>
                  <a:rPr lang="de-DE" sz="2000" dirty="0" err="1" smtClean="0">
                    <a:sym typeface="Wingdings" panose="05000000000000000000" pitchFamily="2" charset="2"/>
                  </a:rPr>
                  <a:t>corr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“:  EMC </a:t>
                </a:r>
                <a:r>
                  <a:rPr lang="de-DE" sz="2000" dirty="0" err="1" smtClean="0">
                    <a:sym typeface="Wingdings" panose="05000000000000000000" pitchFamily="2" charset="2"/>
                  </a:rPr>
                  <a:t>cluster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 smtClean="0">
                    <a:sym typeface="Wingdings" panose="05000000000000000000" pitchFamily="2" charset="2"/>
                  </a:rPr>
                  <a:t>directional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 smtClean="0">
                    <a:sym typeface="Wingdings" panose="05000000000000000000" pitchFamily="2" charset="2"/>
                  </a:rPr>
                  <a:t>information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 smtClean="0">
                    <a:sym typeface="Wingdings" panose="05000000000000000000" pitchFamily="2" charset="2"/>
                  </a:rPr>
                  <a:t>used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sub>
                    </m:sSub>
                  </m:oMath>
                </a14:m>
                <a:endParaRPr lang="de-DE" sz="20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" y="4149080"/>
                <a:ext cx="4526404" cy="1176348"/>
              </a:xfrm>
              <a:prstGeom prst="rect">
                <a:avLst/>
              </a:prstGeom>
              <a:blipFill>
                <a:blip r:embed="rId5"/>
                <a:stretch>
                  <a:fillRect l="-1346" t="-3109" b="-8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42620" y="4149080"/>
            <a:ext cx="4526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dirty="0" err="1" smtClean="0"/>
              <a:t>pre</a:t>
            </a:r>
            <a:r>
              <a:rPr lang="de-DE" sz="2000" dirty="0" smtClean="0"/>
              <a:t>-fit  </a:t>
            </a:r>
            <a:r>
              <a:rPr lang="de-DE" sz="2000" dirty="0" smtClean="0">
                <a:sym typeface="Wingdings" panose="05000000000000000000" pitchFamily="2" charset="2"/>
              </a:rPr>
              <a:t>  </a:t>
            </a:r>
            <a:r>
              <a:rPr lang="de-DE" sz="2000" dirty="0" err="1" smtClean="0">
                <a:sym typeface="Wingdings" panose="05000000000000000000" pitchFamily="2" charset="2"/>
              </a:rPr>
              <a:t>tree</a:t>
            </a:r>
            <a:r>
              <a:rPr lang="de-DE" sz="2000" dirty="0" smtClean="0">
                <a:sym typeface="Wingdings" panose="05000000000000000000" pitchFamily="2" charset="2"/>
              </a:rPr>
              <a:t> fit:  </a:t>
            </a:r>
            <a:r>
              <a:rPr lang="de-DE" sz="2000" dirty="0" err="1" smtClean="0">
                <a:sym typeface="Wingdings" panose="05000000000000000000" pitchFamily="2" charset="2"/>
              </a:rPr>
              <a:t>l</a:t>
            </a:r>
            <a:r>
              <a:rPr lang="de-DE" sz="2000" dirty="0" err="1" smtClean="0"/>
              <a:t>ittle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improvement</a:t>
            </a:r>
            <a:endParaRPr lang="de-DE" sz="2000" dirty="0" smtClean="0"/>
          </a:p>
          <a:p>
            <a:pPr>
              <a:spcAft>
                <a:spcPts val="1200"/>
              </a:spcAft>
            </a:pPr>
            <a:r>
              <a:rPr lang="de-DE" sz="2000" dirty="0" err="1" smtClean="0"/>
              <a:t>tree</a:t>
            </a:r>
            <a:r>
              <a:rPr lang="de-DE" sz="2000" dirty="0" smtClean="0"/>
              <a:t> fit  </a:t>
            </a:r>
            <a:r>
              <a:rPr lang="de-DE" sz="2000" dirty="0" smtClean="0">
                <a:sym typeface="Wingdings" panose="05000000000000000000" pitchFamily="2" charset="2"/>
              </a:rPr>
              <a:t>  </a:t>
            </a:r>
            <a:r>
              <a:rPr lang="de-DE" sz="2000" dirty="0" err="1" smtClean="0">
                <a:sym typeface="Wingdings" panose="05000000000000000000" pitchFamily="2" charset="2"/>
              </a:rPr>
              <a:t>corr</a:t>
            </a:r>
            <a:r>
              <a:rPr lang="de-DE" sz="2000" dirty="0" smtClean="0">
                <a:sym typeface="Wingdings" panose="05000000000000000000" pitchFamily="2" charset="2"/>
              </a:rPr>
              <a:t>. </a:t>
            </a:r>
            <a:r>
              <a:rPr lang="de-DE" sz="2000" dirty="0" err="1" smtClean="0"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ym typeface="Wingdings" panose="05000000000000000000" pitchFamily="2" charset="2"/>
              </a:rPr>
              <a:t> K</a:t>
            </a:r>
            <a:r>
              <a:rPr lang="de-DE" sz="2000" baseline="-25000" dirty="0" smtClean="0">
                <a:sym typeface="Wingdings" panose="05000000000000000000" pitchFamily="2" charset="2"/>
              </a:rPr>
              <a:t>L</a:t>
            </a:r>
            <a:r>
              <a:rPr lang="de-DE" sz="2000" dirty="0" smtClean="0">
                <a:sym typeface="Wingdings" panose="05000000000000000000" pitchFamily="2" charset="2"/>
              </a:rPr>
              <a:t> EMC </a:t>
            </a:r>
            <a:r>
              <a:rPr lang="de-DE" sz="2000" dirty="0" err="1" smtClean="0">
                <a:sym typeface="Wingdings" panose="05000000000000000000" pitchFamily="2" charset="2"/>
              </a:rPr>
              <a:t>info</a:t>
            </a:r>
            <a:r>
              <a:rPr lang="de-DE" sz="2000" dirty="0" smtClean="0">
                <a:sym typeface="Wingdings" panose="05000000000000000000" pitchFamily="2" charset="2"/>
              </a:rPr>
              <a:t>:  </a:t>
            </a:r>
            <a:r>
              <a:rPr lang="de-DE" sz="2000" dirty="0" err="1" smtClean="0">
                <a:sym typeface="Wingdings" panose="05000000000000000000" pitchFamily="2" charset="2"/>
              </a:rPr>
              <a:t>significant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improvement</a:t>
            </a:r>
            <a:endParaRPr lang="de-DE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15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1136576" y="476672"/>
            <a:ext cx="5196468" cy="3692154"/>
            <a:chOff x="1136576" y="476672"/>
            <a:chExt cx="5196468" cy="3692154"/>
          </a:xfrm>
        </p:grpSpPr>
        <p:sp>
          <p:nvSpPr>
            <p:cNvPr id="14" name="Textfeld 13"/>
            <p:cNvSpPr txBox="1"/>
            <p:nvPr/>
          </p:nvSpPr>
          <p:spPr>
            <a:xfrm>
              <a:off x="5800526" y="488409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136576" y="476672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785556" y="3861049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642620" y="4149080"/>
            <a:ext cx="4526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dirty="0" err="1" smtClean="0"/>
              <a:t>pre</a:t>
            </a:r>
            <a:r>
              <a:rPr lang="de-DE" sz="2000" dirty="0" smtClean="0"/>
              <a:t>-fit  </a:t>
            </a:r>
            <a:r>
              <a:rPr lang="de-DE" sz="2000" dirty="0" smtClean="0">
                <a:sym typeface="Wingdings" panose="05000000000000000000" pitchFamily="2" charset="2"/>
              </a:rPr>
              <a:t>  </a:t>
            </a:r>
            <a:r>
              <a:rPr lang="de-DE" sz="2000" dirty="0" err="1" smtClean="0">
                <a:sym typeface="Wingdings" panose="05000000000000000000" pitchFamily="2" charset="2"/>
              </a:rPr>
              <a:t>tree</a:t>
            </a:r>
            <a:r>
              <a:rPr lang="de-DE" sz="2000" dirty="0" smtClean="0">
                <a:sym typeface="Wingdings" panose="05000000000000000000" pitchFamily="2" charset="2"/>
              </a:rPr>
              <a:t> fit:  </a:t>
            </a:r>
            <a:r>
              <a:rPr lang="de-DE" sz="2000" dirty="0" err="1" smtClean="0">
                <a:sym typeface="Wingdings" panose="05000000000000000000" pitchFamily="2" charset="2"/>
              </a:rPr>
              <a:t>l</a:t>
            </a:r>
            <a:r>
              <a:rPr lang="de-DE" sz="2000" dirty="0" err="1" smtClean="0"/>
              <a:t>ittle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improvement</a:t>
            </a:r>
            <a:endParaRPr lang="de-DE" sz="2000" dirty="0" smtClean="0"/>
          </a:p>
          <a:p>
            <a:pPr>
              <a:spcAft>
                <a:spcPts val="1200"/>
              </a:spcAft>
            </a:pPr>
            <a:r>
              <a:rPr lang="de-DE" sz="2000" dirty="0" err="1" smtClean="0"/>
              <a:t>tree</a:t>
            </a:r>
            <a:r>
              <a:rPr lang="de-DE" sz="2000" dirty="0" smtClean="0"/>
              <a:t> fit  </a:t>
            </a:r>
            <a:r>
              <a:rPr lang="de-DE" sz="2000" dirty="0" smtClean="0">
                <a:sym typeface="Wingdings" panose="05000000000000000000" pitchFamily="2" charset="2"/>
              </a:rPr>
              <a:t>  </a:t>
            </a:r>
            <a:r>
              <a:rPr lang="de-DE" sz="2000" dirty="0" err="1" smtClean="0">
                <a:sym typeface="Wingdings" panose="05000000000000000000" pitchFamily="2" charset="2"/>
              </a:rPr>
              <a:t>corr</a:t>
            </a:r>
            <a:r>
              <a:rPr lang="de-DE" sz="2000" dirty="0" smtClean="0">
                <a:sym typeface="Wingdings" panose="05000000000000000000" pitchFamily="2" charset="2"/>
              </a:rPr>
              <a:t>. </a:t>
            </a:r>
            <a:r>
              <a:rPr lang="de-DE" sz="2000" dirty="0" err="1" smtClean="0"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ym typeface="Wingdings" panose="05000000000000000000" pitchFamily="2" charset="2"/>
              </a:rPr>
              <a:t> K</a:t>
            </a:r>
            <a:r>
              <a:rPr lang="de-DE" sz="2000" baseline="-25000" dirty="0" smtClean="0">
                <a:sym typeface="Wingdings" panose="05000000000000000000" pitchFamily="2" charset="2"/>
              </a:rPr>
              <a:t>L</a:t>
            </a:r>
            <a:r>
              <a:rPr lang="de-DE" sz="2000" dirty="0" smtClean="0">
                <a:sym typeface="Wingdings" panose="05000000000000000000" pitchFamily="2" charset="2"/>
              </a:rPr>
              <a:t> EMC </a:t>
            </a:r>
            <a:r>
              <a:rPr lang="de-DE" sz="2000" dirty="0" err="1" smtClean="0">
                <a:sym typeface="Wingdings" panose="05000000000000000000" pitchFamily="2" charset="2"/>
              </a:rPr>
              <a:t>info</a:t>
            </a:r>
            <a:r>
              <a:rPr lang="de-DE" sz="2000" dirty="0" smtClean="0">
                <a:sym typeface="Wingdings" panose="05000000000000000000" pitchFamily="2" charset="2"/>
              </a:rPr>
              <a:t>:  </a:t>
            </a:r>
            <a:r>
              <a:rPr lang="de-DE" sz="2000" dirty="0" err="1" smtClean="0">
                <a:sym typeface="Wingdings" panose="05000000000000000000" pitchFamily="2" charset="2"/>
              </a:rPr>
              <a:t>significant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improvement</a:t>
            </a:r>
            <a:endParaRPr lang="de-DE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7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136576" y="444216"/>
            <a:ext cx="5184576" cy="3724610"/>
            <a:chOff x="1136576" y="444216"/>
            <a:chExt cx="5184576" cy="3724610"/>
          </a:xfrm>
        </p:grpSpPr>
        <p:sp>
          <p:nvSpPr>
            <p:cNvPr id="8" name="Textfeld 7"/>
            <p:cNvSpPr txBox="1"/>
            <p:nvPr/>
          </p:nvSpPr>
          <p:spPr>
            <a:xfrm>
              <a:off x="5788634" y="456927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136576" y="444216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785556" y="3861049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136576" y="3861048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-2312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136576" y="444216"/>
            <a:ext cx="5184576" cy="3724610"/>
            <a:chOff x="1136576" y="444216"/>
            <a:chExt cx="5184576" cy="3724610"/>
          </a:xfrm>
        </p:grpSpPr>
        <p:sp>
          <p:nvSpPr>
            <p:cNvPr id="7" name="Textfeld 6"/>
            <p:cNvSpPr txBox="1"/>
            <p:nvPr/>
          </p:nvSpPr>
          <p:spPr>
            <a:xfrm>
              <a:off x="5788634" y="456927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136576" y="444216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785556" y="3861049"/>
              <a:ext cx="53251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reco</a:t>
              </a:r>
              <a:endParaRPr lang="en-US" sz="1400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42620" y="4149080"/>
            <a:ext cx="398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dirty="0" err="1" smtClean="0"/>
              <a:t>primary</a:t>
            </a:r>
            <a:r>
              <a:rPr lang="de-DE" sz="2000" dirty="0" smtClean="0"/>
              <a:t> </a:t>
            </a:r>
            <a:r>
              <a:rPr lang="de-DE" sz="2000" dirty="0" err="1" smtClean="0"/>
              <a:t>vertex</a:t>
            </a:r>
            <a:r>
              <a:rPr lang="de-DE" sz="2000" dirty="0"/>
              <a:t> </a:t>
            </a:r>
            <a:r>
              <a:rPr lang="de-DE" sz="2000" dirty="0" err="1" smtClean="0"/>
              <a:t>reconstructed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1 mm</a:t>
            </a:r>
            <a:endParaRPr lang="de-DE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72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841157" y="3293864"/>
            <a:ext cx="222368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directional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33" y="99060"/>
            <a:ext cx="3989070" cy="32804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59861"/>
            <a:ext cx="3989070" cy="32804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7" y="117729"/>
            <a:ext cx="4122039" cy="322440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08984" y="35332"/>
            <a:ext cx="16337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EMC time </a:t>
            </a:r>
            <a:r>
              <a:rPr lang="de-DE" dirty="0" err="1" smtClean="0"/>
              <a:t>info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502329" y="4066186"/>
            <a:ext cx="1507144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MC </a:t>
            </a:r>
            <a:r>
              <a:rPr lang="de-DE" sz="1400" dirty="0" err="1" smtClean="0"/>
              <a:t>truth</a:t>
            </a:r>
            <a:r>
              <a:rPr lang="de-DE" sz="1400" dirty="0" smtClean="0"/>
              <a:t> </a:t>
            </a:r>
            <a:r>
              <a:rPr lang="de-DE" sz="1400" dirty="0" err="1" smtClean="0"/>
              <a:t>fraction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219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3728864" y="456927"/>
            <a:ext cx="2520280" cy="3836169"/>
            <a:chOff x="3728864" y="456927"/>
            <a:chExt cx="2520280" cy="3836169"/>
          </a:xfrm>
        </p:grpSpPr>
        <p:sp>
          <p:nvSpPr>
            <p:cNvPr id="12" name="Textfeld 11"/>
            <p:cNvSpPr txBox="1"/>
            <p:nvPr/>
          </p:nvSpPr>
          <p:spPr>
            <a:xfrm>
              <a:off x="5785556" y="456927"/>
              <a:ext cx="46358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MC</a:t>
              </a:r>
              <a:endParaRPr lang="en-US" sz="14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728864" y="610815"/>
              <a:ext cx="46358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MC</a:t>
              </a:r>
              <a:endParaRPr lang="en-US" sz="14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785556" y="3861048"/>
              <a:ext cx="46358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MC</a:t>
              </a:r>
              <a:endParaRPr lang="en-US" sz="14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728864" y="3985319"/>
              <a:ext cx="46358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MC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1017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24634"/>
            <a:ext cx="8420100" cy="400110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412776"/>
                <a:ext cx="8842374" cy="5001369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DE" dirty="0"/>
                  <a:t> detection </a:t>
                </a:r>
                <a:r>
                  <a:rPr lang="de-DE" dirty="0" err="1"/>
                  <a:t>efficiency</a:t>
                </a:r>
                <a:r>
                  <a:rPr lang="de-DE" dirty="0"/>
                  <a:t> </a:t>
                </a:r>
                <a:r>
                  <a:rPr lang="en-US" dirty="0"/>
                  <a:t>in the EMC </a:t>
                </a:r>
                <a:r>
                  <a:rPr lang="en-US" dirty="0" smtClean="0"/>
                  <a:t>above </a:t>
                </a:r>
                <a:r>
                  <a:rPr lang="en-US" dirty="0"/>
                  <a:t>50%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&gt;1</m:t>
                    </m:r>
                    <m:r>
                      <a:rPr lang="de-DE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GeV</m:t>
                    </m:r>
                    <m:r>
                      <a:rPr lang="de-DE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de-DE" dirty="0" smtClean="0"/>
                  <a:t>, </a:t>
                </a:r>
                <a:r>
                  <a:rPr lang="de-DE" dirty="0" err="1" smtClean="0"/>
                  <a:t>decreases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towards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momenta</a:t>
                </a:r>
                <a:r>
                  <a:rPr lang="de-DE" dirty="0" smtClean="0"/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reconstructed</a:t>
                </a:r>
                <a:r>
                  <a:rPr lang="de-DE" dirty="0" smtClean="0"/>
                  <a:t> in PANDA.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/>
                  <a:t>F</a:t>
                </a:r>
                <a:r>
                  <a:rPr lang="de-DE" dirty="0" smtClean="0"/>
                  <a:t>inite </a:t>
                </a:r>
                <a:r>
                  <a:rPr lang="de-DE" dirty="0" err="1" smtClean="0"/>
                  <a:t>reconstruction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full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sub>
                    </m:sSub>
                  </m:oMath>
                </a14:m>
                <a:r>
                  <a:rPr lang="de-DE" dirty="0" smtClean="0"/>
                  <a:t> range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𝜙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dirty="0" smtClean="0">
                    <a:sym typeface="Symbol" panose="05050102010706020507" pitchFamily="18" charset="2"/>
                  </a:rPr>
                  <a:t> reco </a:t>
                </a:r>
                <a:r>
                  <a:rPr lang="de-DE" dirty="0" err="1" smtClean="0">
                    <a:sym typeface="Symbol" panose="05050102010706020507" pitchFamily="18" charset="2"/>
                  </a:rPr>
                  <a:t>efficiency</a:t>
                </a:r>
                <a:r>
                  <a:rPr lang="de-DE" dirty="0" smtClean="0">
                    <a:sym typeface="Symbol" panose="05050102010706020507" pitchFamily="18" charset="2"/>
                  </a:rPr>
                  <a:t>  36.5% </a:t>
                </a:r>
                <a:r>
                  <a:rPr lang="de-DE" dirty="0">
                    <a:sym typeface="Symbol" panose="05050102010706020507" pitchFamily="18" charset="2"/>
                  </a:rPr>
                  <a:t>(</a:t>
                </a:r>
                <a:r>
                  <a:rPr lang="de-DE" dirty="0" err="1" smtClean="0">
                    <a:sym typeface="Symbol" panose="05050102010706020507" pitchFamily="18" charset="2"/>
                  </a:rPr>
                  <a:t>bwd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00</m:t>
                        </m:r>
                      </m:sub>
                    </m:sSub>
                  </m:oMath>
                </a14:m>
                <a:r>
                  <a:rPr lang="de-DE" dirty="0" smtClean="0">
                    <a:sym typeface="Symbol" panose="05050102010706020507" pitchFamily="18" charset="2"/>
                  </a:rPr>
                  <a:t>) / 31.9% (tot.)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>
                    <a:sym typeface="Symbol" panose="05050102010706020507" pitchFamily="18" charset="2"/>
                  </a:rPr>
                  <a:t>6.4% non MC </a:t>
                </a:r>
                <a:r>
                  <a:rPr lang="de-DE" dirty="0" err="1" smtClean="0">
                    <a:sym typeface="Symbol" panose="05050102010706020507" pitchFamily="18" charset="2"/>
                  </a:rPr>
                  <a:t>matched</a:t>
                </a:r>
                <a:endParaRPr lang="de-DE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DE" dirty="0" smtClean="0">
                    <a:sym typeface="Symbol" panose="05050102010706020507" pitchFamily="18" charset="2"/>
                  </a:rPr>
                  <a:t>  </a:t>
                </a:r>
                <a:r>
                  <a:rPr lang="de-DE" dirty="0" err="1" smtClean="0">
                    <a:sym typeface="Symbol" panose="05050102010706020507" pitchFamily="18" charset="2"/>
                  </a:rPr>
                  <a:t>detection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efficiency</a:t>
                </a:r>
                <a:r>
                  <a:rPr lang="de-DE" dirty="0" smtClean="0">
                    <a:sym typeface="Symbol" panose="05050102010706020507" pitchFamily="18" charset="2"/>
                  </a:rPr>
                  <a:t>  33.7% (</a:t>
                </a:r>
                <a:r>
                  <a:rPr lang="de-DE" dirty="0" err="1" smtClean="0">
                    <a:sym typeface="Symbol" panose="05050102010706020507" pitchFamily="18" charset="2"/>
                  </a:rPr>
                  <a:t>bwd</a:t>
                </a:r>
                <a:r>
                  <a:rPr lang="de-DE" dirty="0" smtClean="0">
                    <a:sym typeface="Symbol" panose="05050102010706020507" pitchFamily="18" charset="2"/>
                  </a:rPr>
                  <a:t>) / 40.0% (tot.)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Symbol" panose="05050102010706020507" pitchFamily="18" charset="2"/>
                  </a:rPr>
                  <a:t>Full</a:t>
                </a:r>
                <a:r>
                  <a:rPr lang="de-DE" dirty="0" smtClean="0">
                    <a:sym typeface="Symbol" panose="05050102010706020507" pitchFamily="18" charset="2"/>
                  </a:rPr>
                  <a:t> final </a:t>
                </a:r>
                <a:r>
                  <a:rPr lang="de-DE" dirty="0" err="1" smtClean="0">
                    <a:sym typeface="Symbol" panose="05050102010706020507" pitchFamily="18" charset="2"/>
                  </a:rPr>
                  <a:t>state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detection</a:t>
                </a:r>
                <a:r>
                  <a:rPr lang="de-DE" dirty="0" smtClean="0">
                    <a:sym typeface="Symbol" panose="05050102010706020507" pitchFamily="18" charset="2"/>
                  </a:rPr>
                  <a:t>  12.3% (</a:t>
                </a:r>
                <a:r>
                  <a:rPr lang="de-DE" dirty="0" err="1" smtClean="0">
                    <a:sym typeface="Symbol" panose="05050102010706020507" pitchFamily="18" charset="2"/>
                  </a:rPr>
                  <a:t>bwd</a:t>
                </a:r>
                <a:r>
                  <a:rPr lang="de-DE" dirty="0" smtClean="0">
                    <a:sym typeface="Symbol" panose="05050102010706020507" pitchFamily="18" charset="2"/>
                  </a:rPr>
                  <a:t>) / 12.8% (tot.) 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Symbol" panose="05050102010706020507" pitchFamily="18" charset="2"/>
                  </a:rPr>
                  <a:t>DecayTreeFitter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for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missing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particles</a:t>
                </a:r>
                <a:r>
                  <a:rPr lang="de-DE" dirty="0" smtClean="0">
                    <a:sym typeface="Symbol" panose="05050102010706020507" pitchFamily="18" charset="2"/>
                  </a:rPr>
                  <a:t> / </a:t>
                </a:r>
                <a:r>
                  <a:rPr lang="de-DE" dirty="0" err="1" smtClean="0">
                    <a:sym typeface="Symbol" panose="05050102010706020507" pitchFamily="18" charset="2"/>
                  </a:rPr>
                  <a:t>information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to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be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implemented</a:t>
                </a:r>
                <a:endParaRPr lang="de-DE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412776"/>
                <a:ext cx="8842374" cy="5001369"/>
              </a:xfrm>
              <a:blipFill>
                <a:blip r:embed="rId2"/>
                <a:stretch>
                  <a:fillRect l="-1793" t="-1585" r="-1655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15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454624" y="2751892"/>
                <a:ext cx="5322291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de-DE" sz="3600" b="1" kern="0" dirty="0" smtClean="0">
                    <a:solidFill>
                      <a:srgbClr val="002060"/>
                    </a:solidFill>
                  </a:rPr>
                  <a:t>15 </a:t>
                </a:r>
                <a:r>
                  <a:rPr lang="de-DE" sz="3600" b="1" kern="0" dirty="0" err="1" smtClean="0">
                    <a:solidFill>
                      <a:srgbClr val="002060"/>
                    </a:solidFill>
                  </a:rPr>
                  <a:t>GeV</a:t>
                </a:r>
                <a:r>
                  <a:rPr lang="de-DE" sz="3600" b="1" kern="0" dirty="0" smtClean="0">
                    <a:solidFill>
                      <a:srgbClr val="002060"/>
                    </a:solidFill>
                  </a:rPr>
                  <a:t>/c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de-DE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de-DE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</m:sSub>
                    <m:sSub>
                      <m:sSubPr>
                        <m:ctrlP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de-DE" sz="3600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endParaRPr lang="en-US" sz="3600" b="1" dirty="0" smtClean="0">
                  <a:solidFill>
                    <a:srgbClr val="002060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de-DE" sz="3600" b="1" i="1" dirty="0" smtClean="0">
                    <a:solidFill>
                      <a:srgbClr val="002060"/>
                    </a:solidFill>
                  </a:rPr>
                  <a:t>K</a:t>
                </a:r>
                <a:r>
                  <a:rPr lang="de-DE" sz="3600" b="1" i="1" baseline="-25000" dirty="0" smtClean="0">
                    <a:solidFill>
                      <a:srgbClr val="002060"/>
                    </a:solidFill>
                  </a:rPr>
                  <a:t>L</a:t>
                </a:r>
                <a:r>
                  <a:rPr lang="de-DE" sz="36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3600" b="1" dirty="0" err="1" smtClean="0">
                    <a:solidFill>
                      <a:srgbClr val="002060"/>
                    </a:solidFill>
                  </a:rPr>
                  <a:t>detection</a:t>
                </a:r>
                <a:r>
                  <a:rPr lang="de-DE" sz="36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3600" b="1" dirty="0" err="1" smtClean="0">
                    <a:solidFill>
                      <a:srgbClr val="002060"/>
                    </a:solidFill>
                  </a:rPr>
                  <a:t>efficiency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624" y="2751892"/>
                <a:ext cx="5322291" cy="1354217"/>
              </a:xfrm>
              <a:prstGeom prst="rect">
                <a:avLst/>
              </a:prstGeom>
              <a:blipFill>
                <a:blip r:embed="rId2"/>
                <a:stretch>
                  <a:fillRect l="-3551" t="-6726" b="-1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6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 Detection in PANDA-relevant Phase Space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5758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400"/>
                  </a:spcBef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Box Generator </a:t>
                </a:r>
                <a:r>
                  <a:rPr lang="de-DE" dirty="0" err="1" smtClean="0"/>
                  <a:t>well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suited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specific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regions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space</a:t>
                </a:r>
                <a:endParaRPr lang="de-DE" dirty="0" smtClean="0"/>
              </a:p>
              <a:p>
                <a:pPr>
                  <a:spcBef>
                    <a:spcPts val="2400"/>
                  </a:spcBef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most</a:t>
                </a:r>
                <a:r>
                  <a:rPr lang="de-DE" dirty="0" smtClean="0"/>
                  <a:t> simple &amp; </a:t>
                </a:r>
                <a:r>
                  <a:rPr lang="de-DE" dirty="0" err="1" smtClean="0"/>
                  <a:t>efficient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cover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full</a:t>
                </a:r>
                <a:r>
                  <a:rPr lang="de-DE" dirty="0" smtClean="0"/>
                  <a:t> PANDA-relevant </a:t>
                </a:r>
                <a:r>
                  <a:rPr lang="de-DE" dirty="0" err="1" smtClean="0"/>
                  <a:t>phase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space</a:t>
                </a:r>
                <a:r>
                  <a:rPr lang="de-DE" dirty="0" smtClean="0"/>
                  <a:t>: 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use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EvtGen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with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Neutrino(s) at p =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p</a:t>
                </a:r>
                <a:r>
                  <a:rPr lang="de-DE" baseline="-25000" dirty="0" err="1" smtClean="0">
                    <a:solidFill>
                      <a:srgbClr val="C00000"/>
                    </a:solidFill>
                  </a:rPr>
                  <a:t>max</a:t>
                </a:r>
                <a:endParaRPr lang="de-DE" dirty="0" smtClean="0">
                  <a:solidFill>
                    <a:srgbClr val="C00000"/>
                  </a:solidFill>
                </a:endParaRPr>
              </a:p>
              <a:p>
                <a:pPr>
                  <a:spcBef>
                    <a:spcPts val="2400"/>
                  </a:spcBef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EvtGen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doesn‘t</a:t>
                </a:r>
                <a:r>
                  <a:rPr lang="de-DE" dirty="0" smtClean="0"/>
                  <a:t> care </a:t>
                </a:r>
                <a:r>
                  <a:rPr lang="de-DE" dirty="0" err="1" smtClean="0"/>
                  <a:t>about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lepton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flavor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violation</a:t>
                </a:r>
                <a:endParaRPr lang="de-DE" dirty="0" smtClean="0"/>
              </a:p>
              <a:p>
                <a:pPr>
                  <a:spcBef>
                    <a:spcPts val="2400"/>
                  </a:spcBef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here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15 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spcBef>
                    <a:spcPts val="2400"/>
                  </a:spcBef>
                </a:pPr>
                <a:endParaRPr lang="de-DE" dirty="0" smtClean="0"/>
              </a:p>
              <a:p>
                <a:pPr marL="0" indent="0">
                  <a:spcBef>
                    <a:spcPts val="24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3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29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  MC Generated Distributions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5758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1762095"/>
            <a:ext cx="4653915" cy="38271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5" y="1762095"/>
            <a:ext cx="4653915" cy="3827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19138" y="5805264"/>
                <a:ext cx="350987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200" dirty="0" smtClean="0"/>
                  <a:t>2.1 M </a:t>
                </a:r>
                <a:r>
                  <a:rPr lang="de-DE" sz="2200" dirty="0" err="1" smtClean="0"/>
                  <a:t>events</a:t>
                </a:r>
                <a:r>
                  <a:rPr lang="de-DE" sz="2200" dirty="0" smtClean="0"/>
                  <a:t>  </a:t>
                </a:r>
                <a:r>
                  <a:rPr lang="de-DE" sz="2200" dirty="0" smtClean="0">
                    <a:sym typeface="Wingdings" panose="05000000000000000000" pitchFamily="2" charset="2"/>
                  </a:rPr>
                  <a:t>  4.2 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b="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8" y="5805264"/>
                <a:ext cx="3509872" cy="453137"/>
              </a:xfrm>
              <a:prstGeom prst="rect">
                <a:avLst/>
              </a:prstGeom>
              <a:blipFill>
                <a:blip r:embed="rId5"/>
                <a:stretch>
                  <a:fillRect l="-2257" t="-2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63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5" y="1515428"/>
            <a:ext cx="4653915" cy="38271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1515428"/>
            <a:ext cx="4653915" cy="38271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Neutral </a:t>
            </a:r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Multiplicity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5805" y="5301208"/>
            <a:ext cx="8354851" cy="830997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~40 neutral </a:t>
            </a:r>
            <a:r>
              <a:rPr lang="de-DE" dirty="0" err="1" smtClean="0"/>
              <a:t>candidates</a:t>
            </a:r>
            <a:r>
              <a:rPr lang="de-DE" dirty="0" smtClean="0"/>
              <a:t>, </a:t>
            </a:r>
            <a:r>
              <a:rPr lang="de-DE" dirty="0" err="1" smtClean="0"/>
              <a:t>average</a:t>
            </a:r>
            <a:r>
              <a:rPr lang="de-DE" dirty="0" smtClean="0"/>
              <a:t>: ~13 neutral </a:t>
            </a:r>
            <a:r>
              <a:rPr lang="de-DE" dirty="0" err="1" smtClean="0"/>
              <a:t>candidates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~</a:t>
            </a:r>
            <a:r>
              <a:rPr lang="de-DE" dirty="0"/>
              <a:t>3</a:t>
            </a:r>
            <a:r>
              <a:rPr lang="de-DE" dirty="0" smtClean="0"/>
              <a:t>%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r>
              <a:rPr lang="de-DE" dirty="0" smtClean="0"/>
              <a:t>, 2.5%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2081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Neutral </a:t>
            </a:r>
            <a:r>
              <a:rPr lang="de-DE" dirty="0" err="1" smtClean="0"/>
              <a:t>Candidates</a:t>
            </a:r>
            <a:r>
              <a:rPr lang="de-DE" dirty="0" smtClean="0"/>
              <a:t>: MC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5805" y="5682734"/>
            <a:ext cx="5081519" cy="338554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Dominant:	K</a:t>
            </a:r>
            <a:r>
              <a:rPr lang="de-DE" baseline="-25000" dirty="0" smtClean="0"/>
              <a:t>L</a:t>
            </a:r>
            <a:r>
              <a:rPr lang="de-DE" dirty="0" smtClean="0"/>
              <a:t>, </a:t>
            </a:r>
            <a:r>
              <a:rPr lang="de-DE" dirty="0" err="1" smtClean="0"/>
              <a:t>neutrons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endParaRPr lang="de-DE" dirty="0" smtClean="0"/>
          </a:p>
        </p:txBody>
      </p:sp>
      <p:grpSp>
        <p:nvGrpSpPr>
          <p:cNvPr id="14" name="Gruppieren 13"/>
          <p:cNvGrpSpPr/>
          <p:nvPr/>
        </p:nvGrpSpPr>
        <p:grpSpPr>
          <a:xfrm>
            <a:off x="299085" y="1515428"/>
            <a:ext cx="9407525" cy="3827145"/>
            <a:chOff x="299085" y="1515428"/>
            <a:chExt cx="9407525" cy="382714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5" y="1515428"/>
              <a:ext cx="4653915" cy="382714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695" y="1515428"/>
              <a:ext cx="4653915" cy="3827145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3224808" y="2204864"/>
              <a:ext cx="186517" cy="246221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600" dirty="0" smtClean="0"/>
                <a:t>n</a:t>
              </a:r>
              <a:endParaRPr lang="en-US" sz="16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584848" y="2204864"/>
              <a:ext cx="186517" cy="246221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600" dirty="0"/>
                <a:t>p</a:t>
              </a:r>
              <a:endParaRPr lang="en-US" sz="16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45288" y="2217974"/>
              <a:ext cx="157663" cy="282573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36000" tIns="0" rIns="36000" bIns="36000" rtlCol="0">
              <a:spAutoFit/>
            </a:bodyPr>
            <a:lstStyle/>
            <a:p>
              <a:r>
                <a:rPr lang="de-DE" sz="1600" dirty="0" smtClean="0">
                  <a:sym typeface="Symbol" panose="05050102010706020507" pitchFamily="18" charset="2"/>
                </a:rPr>
                <a:t></a:t>
              </a:r>
              <a:endParaRPr lang="en-US" sz="16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8625408" y="2636912"/>
              <a:ext cx="184913" cy="282573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36000" tIns="0" rIns="36000" bIns="36000" rtlCol="0">
              <a:spAutoFit/>
            </a:bodyPr>
            <a:lstStyle/>
            <a:p>
              <a:r>
                <a:rPr lang="de-DE" sz="1600" dirty="0" smtClean="0">
                  <a:sym typeface="Symbol" panose="05050102010706020507" pitchFamily="18" charset="2"/>
                </a:rPr>
                <a:t></a:t>
              </a:r>
              <a:endParaRPr lang="en-US" sz="16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365134" y="2636912"/>
              <a:ext cx="184913" cy="282573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36000" tIns="0" rIns="36000" bIns="36000" rtlCol="0">
              <a:spAutoFit/>
            </a:bodyPr>
            <a:lstStyle/>
            <a:p>
              <a:r>
                <a:rPr lang="de-DE" sz="1600" dirty="0" smtClean="0">
                  <a:sym typeface="Symbol" panose="05050102010706020507" pitchFamily="18" charset="2"/>
                </a:rPr>
                <a:t></a:t>
              </a:r>
              <a:endParaRPr lang="en-US" sz="16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8121352" y="2060848"/>
              <a:ext cx="284300" cy="246221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600" dirty="0" smtClean="0"/>
                <a:t>K</a:t>
              </a:r>
              <a:r>
                <a:rPr lang="de-DE" sz="1600" baseline="-25000" dirty="0" smtClean="0"/>
                <a:t>L</a:t>
              </a:r>
              <a:endParaRPr lang="en-US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589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42620" y="96887"/>
            <a:ext cx="8620760" cy="6662053"/>
            <a:chOff x="642620" y="96887"/>
            <a:chExt cx="8620760" cy="666205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99060"/>
              <a:ext cx="3989070" cy="328041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3478530"/>
              <a:ext cx="3989070" cy="328041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3478530"/>
              <a:ext cx="3989070" cy="328041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99060"/>
              <a:ext cx="3989070" cy="3280410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1869445" y="96887"/>
              <a:ext cx="15354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K</a:t>
              </a:r>
              <a:r>
                <a:rPr lang="de-DE" sz="1400" b="1" baseline="-25000" dirty="0" smtClean="0"/>
                <a:t>L</a:t>
              </a:r>
              <a:r>
                <a:rPr lang="de-DE" sz="1400" b="1" dirty="0" smtClean="0"/>
                <a:t>  E</a:t>
              </a:r>
              <a:r>
                <a:rPr lang="de-DE" sz="1400" b="1" baseline="-25000" dirty="0" smtClean="0"/>
                <a:t>EMC</a:t>
              </a:r>
              <a:r>
                <a:rPr lang="de-DE" sz="1400" b="1" dirty="0" smtClean="0"/>
                <a:t> / </a:t>
              </a:r>
              <a:r>
                <a:rPr lang="de-DE" sz="1400" b="1" dirty="0" err="1" smtClean="0"/>
                <a:t>E</a:t>
              </a:r>
              <a:r>
                <a:rPr lang="de-DE" sz="1400" b="1" baseline="-25000" dirty="0" err="1" smtClean="0"/>
                <a:t>kin,MC</a:t>
              </a:r>
              <a:endParaRPr lang="en-US" sz="1400" b="1" baseline="-250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513924" y="96887"/>
              <a:ext cx="17341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K</a:t>
              </a:r>
              <a:r>
                <a:rPr lang="de-DE" sz="1400" b="1" baseline="-25000" dirty="0" smtClean="0"/>
                <a:t>L</a:t>
              </a:r>
              <a:r>
                <a:rPr lang="de-DE" sz="1400" b="1" dirty="0" smtClean="0"/>
                <a:t>  E</a:t>
              </a:r>
              <a:r>
                <a:rPr lang="de-DE" sz="1400" b="1" baseline="-25000" dirty="0" smtClean="0"/>
                <a:t>EMC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vs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E</a:t>
              </a:r>
              <a:r>
                <a:rPr lang="de-DE" sz="1400" b="1" baseline="-25000" dirty="0" err="1" smtClean="0"/>
                <a:t>kin,MC</a:t>
              </a:r>
              <a:endParaRPr lang="en-US" sz="1400" b="1" baseline="-250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259020" y="3409255"/>
              <a:ext cx="23978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K</a:t>
              </a:r>
              <a:r>
                <a:rPr lang="de-DE" sz="1400" b="1" baseline="-25000" dirty="0" smtClean="0"/>
                <a:t>L</a:t>
              </a:r>
              <a:r>
                <a:rPr lang="de-DE" sz="1400" b="1" dirty="0" smtClean="0"/>
                <a:t>  E</a:t>
              </a:r>
              <a:r>
                <a:rPr lang="de-DE" sz="1400" b="1" baseline="-25000" dirty="0" smtClean="0"/>
                <a:t>EMC</a:t>
              </a:r>
              <a:r>
                <a:rPr lang="de-DE" sz="1400" b="1" dirty="0" smtClean="0"/>
                <a:t> / </a:t>
              </a:r>
              <a:r>
                <a:rPr lang="de-DE" sz="1400" b="1" dirty="0" err="1" smtClean="0"/>
                <a:t>E</a:t>
              </a:r>
              <a:r>
                <a:rPr lang="de-DE" sz="1400" b="1" baseline="-25000" dirty="0" err="1" smtClean="0"/>
                <a:t>kin,MC</a:t>
              </a:r>
              <a:r>
                <a:rPr lang="de-DE" sz="1400" b="1" dirty="0" smtClean="0">
                  <a:solidFill>
                    <a:srgbClr val="000000"/>
                  </a:solidFill>
                </a:rPr>
                <a:t> </a:t>
              </a:r>
              <a:r>
                <a:rPr lang="de-DE" sz="1400" b="1" dirty="0" err="1">
                  <a:solidFill>
                    <a:srgbClr val="000000"/>
                  </a:solidFill>
                </a:rPr>
                <a:t>vs</a:t>
              </a:r>
              <a:r>
                <a:rPr lang="de-DE" sz="1400" b="1" dirty="0">
                  <a:solidFill>
                    <a:srgbClr val="000000"/>
                  </a:solidFill>
                </a:rPr>
                <a:t> </a:t>
              </a:r>
              <a:r>
                <a:rPr lang="de-DE" sz="1400" b="1" dirty="0" err="1">
                  <a:solidFill>
                    <a:srgbClr val="000000"/>
                  </a:solidFill>
                </a:rPr>
                <a:t>E</a:t>
              </a:r>
              <a:r>
                <a:rPr lang="de-DE" sz="1400" b="1" baseline="-25000" dirty="0" err="1">
                  <a:solidFill>
                    <a:srgbClr val="000000"/>
                  </a:solidFill>
                </a:rPr>
                <a:t>kin,MC</a:t>
              </a:r>
              <a:endParaRPr lang="en-US" sz="1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19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EMC Cluster:  Angular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MC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5754742"/>
                <a:ext cx="3488904" cy="338554"/>
              </a:xfr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Angular </a:t>
                </a:r>
                <a:r>
                  <a:rPr lang="de-DE" dirty="0" err="1"/>
                  <a:t>deviation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5754742"/>
                <a:ext cx="3488904" cy="338554"/>
              </a:xfrm>
              <a:blipFill>
                <a:blip r:embed="rId2"/>
                <a:stretch>
                  <a:fillRect l="-4895" t="-23214" r="-17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1618079"/>
            <a:ext cx="4653915" cy="38271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5" y="1618079"/>
            <a:ext cx="4653915" cy="38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77310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Jülich0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A4_en.potx" id="{3CE67491-C12E-4B6B-ACFB-F85C00567A0D}" vid="{AE4EB8DF-3FCF-4241-802A-8864FAE2CD97}"/>
    </a:ext>
  </a:extLst>
</a:theme>
</file>

<file path=ppt/theme/theme6.xml><?xml version="1.0" encoding="utf-8"?>
<a:theme xmlns:a="http://schemas.openxmlformats.org/drawingml/2006/main" name="6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A4-Papier (210 x 297 mm)</PresentationFormat>
  <Paragraphs>124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28</vt:i4>
      </vt:variant>
    </vt:vector>
  </HeadingPairs>
  <TitlesOfParts>
    <vt:vector size="41" baseType="lpstr">
      <vt:lpstr>ＭＳ Ｐゴシック</vt:lpstr>
      <vt:lpstr>Arial</vt:lpstr>
      <vt:lpstr>Arial MT Bd</vt:lpstr>
      <vt:lpstr>Calibri</vt:lpstr>
      <vt:lpstr>Cambria Math</vt:lpstr>
      <vt:lpstr>Symbol</vt:lpstr>
      <vt:lpstr>Wingdings</vt:lpstr>
      <vt:lpstr>2_Standarddesign</vt:lpstr>
      <vt:lpstr>3_Standarddesign</vt:lpstr>
      <vt:lpstr>4_Standarddesign</vt:lpstr>
      <vt:lpstr>5_Standarddesign</vt:lpstr>
      <vt:lpstr>Jülich0</vt:lpstr>
      <vt:lpstr>6_Standarddesign</vt:lpstr>
      <vt:lpstr>Neutral Hadron Detection with PANDA</vt:lpstr>
      <vt:lpstr>Introduction</vt:lpstr>
      <vt:lpstr>PowerPoint-Präsentation</vt:lpstr>
      <vt:lpstr>K_L Detection in PANDA-relevant Phase Space</vt:lpstr>
      <vt:lpstr>K_L  MC Generated Distributions</vt:lpstr>
      <vt:lpstr>Neutral Candidate Multiplicity</vt:lpstr>
      <vt:lpstr>Neutral Candidates: MC Truth Particles </vt:lpstr>
      <vt:lpstr>PowerPoint-Präsentation</vt:lpstr>
      <vt:lpstr>EMC Cluster:  Angular Correlation with MC Truth </vt:lpstr>
      <vt:lpstr>PowerPoint-Präsentation</vt:lpstr>
      <vt:lpstr>PowerPoint-Präsentation</vt:lpstr>
      <vt:lpstr>PowerPoint-Präsentation</vt:lpstr>
      <vt:lpstr>p ̅p→ϕϕ:  Important Channel in Meson Spectroscopy</vt:lpstr>
      <vt:lpstr>PowerPoint-Präsentation</vt:lpstr>
      <vt:lpstr>Efficiency Reduction for Forward &amp; Backward ϕ→K^+ K^-</vt:lpstr>
      <vt:lpstr>PowerPoint-Präsentation</vt:lpstr>
      <vt:lpstr>PowerPoint-Präsentation</vt:lpstr>
      <vt:lpstr>1.5 GeV/c  p ̅p→ϕϕ→K^+ K^- K_S K_L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1723</cp:revision>
  <cp:lastPrinted>2019-11-04T21:04:49Z</cp:lastPrinted>
  <dcterms:created xsi:type="dcterms:W3CDTF">2016-05-30T15:26:13Z</dcterms:created>
  <dcterms:modified xsi:type="dcterms:W3CDTF">2019-11-04T21:05:06Z</dcterms:modified>
</cp:coreProperties>
</file>