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  <p:sldMasterId id="2147483934" r:id="rId4"/>
    <p:sldMasterId id="2147484137" r:id="rId5"/>
    <p:sldMasterId id="2147484355" r:id="rId6"/>
    <p:sldMasterId id="2147484367" r:id="rId7"/>
    <p:sldMasterId id="2147484379" r:id="rId8"/>
  </p:sldMasterIdLst>
  <p:notesMasterIdLst>
    <p:notesMasterId r:id="rId49"/>
  </p:notesMasterIdLst>
  <p:sldIdLst>
    <p:sldId id="809" r:id="rId9"/>
    <p:sldId id="848" r:id="rId10"/>
    <p:sldId id="810" r:id="rId11"/>
    <p:sldId id="811" r:id="rId12"/>
    <p:sldId id="813" r:id="rId13"/>
    <p:sldId id="815" r:id="rId14"/>
    <p:sldId id="817" r:id="rId15"/>
    <p:sldId id="738" r:id="rId16"/>
    <p:sldId id="823" r:id="rId17"/>
    <p:sldId id="716" r:id="rId18"/>
    <p:sldId id="733" r:id="rId19"/>
    <p:sldId id="847" r:id="rId20"/>
    <p:sldId id="725" r:id="rId21"/>
    <p:sldId id="842" r:id="rId22"/>
    <p:sldId id="742" r:id="rId23"/>
    <p:sldId id="743" r:id="rId24"/>
    <p:sldId id="763" r:id="rId25"/>
    <p:sldId id="745" r:id="rId26"/>
    <p:sldId id="841" r:id="rId27"/>
    <p:sldId id="781" r:id="rId28"/>
    <p:sldId id="805" r:id="rId29"/>
    <p:sldId id="795" r:id="rId30"/>
    <p:sldId id="796" r:id="rId31"/>
    <p:sldId id="801" r:id="rId32"/>
    <p:sldId id="800" r:id="rId33"/>
    <p:sldId id="834" r:id="rId34"/>
    <p:sldId id="835" r:id="rId35"/>
    <p:sldId id="836" r:id="rId36"/>
    <p:sldId id="824" r:id="rId37"/>
    <p:sldId id="825" r:id="rId38"/>
    <p:sldId id="826" r:id="rId39"/>
    <p:sldId id="827" r:id="rId40"/>
    <p:sldId id="843" r:id="rId41"/>
    <p:sldId id="803" r:id="rId42"/>
    <p:sldId id="808" r:id="rId43"/>
    <p:sldId id="853" r:id="rId44"/>
    <p:sldId id="821" r:id="rId45"/>
    <p:sldId id="822" r:id="rId46"/>
    <p:sldId id="829" r:id="rId47"/>
    <p:sldId id="845" r:id="rId4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6600"/>
    <a:srgbClr val="666633"/>
    <a:srgbClr val="0033CC"/>
    <a:srgbClr val="FF3399"/>
    <a:srgbClr val="155F2E"/>
    <a:srgbClr val="CC0066"/>
    <a:srgbClr val="FF9900"/>
    <a:srgbClr val="FFFF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75" autoAdjust="0"/>
  </p:normalViewPr>
  <p:slideViewPr>
    <p:cSldViewPr>
      <p:cViewPr varScale="1">
        <p:scale>
          <a:sx n="65" d="100"/>
          <a:sy n="65" d="100"/>
        </p:scale>
        <p:origin x="63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0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5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81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26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63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94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3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207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3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0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32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7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816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38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34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908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925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956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536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602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9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143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907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360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535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0855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302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6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3993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8411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0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1867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525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038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072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4970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F90A4-C9A3-4EC2-8BA8-0D1E8899EC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554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D2FF-C718-4F66-A525-2A2FB17B75F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204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AE906-017D-45C2-804E-340949FD5FE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678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3145C-08A3-4470-8A86-496560A51E9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917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1339E-4C7F-41EB-971D-76676804F27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4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25385-282C-47BD-B527-DBB56AC78BA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282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2C485-3057-4898-98F0-490FEB5A20A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112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A6281-1192-4157-BECF-3DC3BA4B3FF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449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5DC65-8519-44A9-BFB3-B60534136D6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20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6C0F9-8C63-414E-96E9-AFD2B25093F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983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128588"/>
            <a:ext cx="2054225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0275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BD537-D764-4D2B-9D15-15A3C128D33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2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24.08.2019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4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99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6900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6900" cy="451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329363"/>
            <a:ext cx="2122488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29363"/>
            <a:ext cx="288290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29363"/>
            <a:ext cx="212090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0D4F809-CF1D-4185-9D01-D1670AB0985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1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70.tm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1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0"/>
            <a:ext cx="990059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0784"/>
            <a:ext cx="2358008" cy="235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coll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 rot="20308478">
            <a:off x="190332" y="407811"/>
            <a:ext cx="2567176" cy="181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10692680" y="1844824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283968" y="2073604"/>
            <a:ext cx="1742329" cy="419292"/>
          </a:xfrm>
          <a:prstGeom prst="rect">
            <a:avLst/>
          </a:prstGeom>
          <a:noFill/>
          <a:ln>
            <a:noFill/>
          </a:ln>
        </p:spPr>
        <p:txBody>
          <a:bodyPr vert="horz" wrap="squar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neutron </a:t>
            </a:r>
          </a:p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matter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79512" y="4149080"/>
            <a:ext cx="9629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Facility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Antiproton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Research </a:t>
            </a:r>
          </a:p>
          <a:p>
            <a:pPr marL="342900" indent="-342900">
              <a:buFont typeface="Wingdings"/>
              <a:buChar char="Ø"/>
            </a:pP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cosmic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in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high-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equation-of</a:t>
            </a:r>
            <a:r>
              <a:rPr lang="de-DE" sz="24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QCD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diagram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(CBM)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9512" y="3645024"/>
            <a:ext cx="1622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r="25791"/>
          <a:stretch/>
        </p:blipFill>
        <p:spPr bwMode="auto">
          <a:xfrm>
            <a:off x="7308304" y="72791"/>
            <a:ext cx="1741374" cy="22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9463" r="16346" b="26801"/>
          <a:stretch/>
        </p:blipFill>
        <p:spPr bwMode="auto">
          <a:xfrm>
            <a:off x="4884378" y="182854"/>
            <a:ext cx="228383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Bildergebnis für goethe universität frankfu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8"/>
          <a:stretch/>
        </p:blipFill>
        <p:spPr bwMode="auto">
          <a:xfrm>
            <a:off x="8257590" y="3975639"/>
            <a:ext cx="792088" cy="4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781" y="4409487"/>
            <a:ext cx="792088" cy="8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264406"/>
            <a:ext cx="818452" cy="8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588224" y="3604954"/>
            <a:ext cx="22120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362" y="6097470"/>
            <a:ext cx="8112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1259632" y="2417748"/>
            <a:ext cx="6526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Astrophysics in the </a:t>
            </a:r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-</a:t>
            </a:r>
            <a:endParaRPr lang="en-US" sz="36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CBM experiment at FAIR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590" y="3164112"/>
            <a:ext cx="7920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/>
        </p:nvSpPr>
        <p:spPr>
          <a:xfrm>
            <a:off x="107504" y="623731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sz="1400" baseline="30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International Conference on New Frontiers in </a:t>
            </a:r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 (</a:t>
            </a:r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ICNFP 2019</a:t>
            </a:r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0" algn="ctr"/>
            <a:r>
              <a:rPr lang="de-DE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21-29 August </a:t>
            </a:r>
            <a:r>
              <a:rPr lang="de-DE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2019, </a:t>
            </a:r>
            <a:r>
              <a:rPr lang="de-DE" sz="14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Kolymbari</a:t>
            </a:r>
            <a:r>
              <a:rPr lang="de-DE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4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Crete</a:t>
            </a:r>
            <a:r>
              <a:rPr lang="de-DE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4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Greece</a:t>
            </a:r>
            <a:endParaRPr lang="de-DE" sz="1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176"/>
            <a:ext cx="1905000" cy="457200"/>
          </a:xfrm>
          <a:prstGeom prst="rect">
            <a:avLst/>
          </a:prstGeom>
        </p:spPr>
        <p:txBody>
          <a:bodyPr/>
          <a:lstStyle/>
          <a:p>
            <a:fld id="{7E3E8B66-076E-41C1-AF0E-4870A84DAA65}" type="slidenum">
              <a:rPr lang="en-US" altLang="de-DE" smtClean="0">
                <a:solidFill>
                  <a:srgbClr val="000000"/>
                </a:solidFill>
              </a:rPr>
              <a:pPr/>
              <a:t>10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3528" y="692696"/>
            <a:ext cx="92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7">
              <a:lnSpc>
                <a:spcPct val="110000"/>
              </a:lnSpc>
              <a:spcAft>
                <a:spcPts val="10800"/>
              </a:spcAft>
              <a:buClr>
                <a:srgbClr val="FFC000"/>
              </a:buClr>
            </a:pPr>
            <a:r>
              <a:rPr lang="en-US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The nuclear matter equation of state (EOS) describes the relation between density, pressure, temperature, energy, and isospin asymmetry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95536" y="1844824"/>
            <a:ext cx="3324180" cy="1569660"/>
          </a:xfrm>
          <a:prstGeom prst="rect">
            <a:avLst/>
          </a:prstGeom>
          <a:noFill/>
          <a:ln w="31750" algn="ctr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kern="0" dirty="0" smtClean="0">
                <a:solidFill>
                  <a:srgbClr val="000000"/>
                </a:solidFill>
              </a:rPr>
              <a:t>P = 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E/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V</a:t>
            </a:r>
            <a:r>
              <a:rPr lang="de-DE" altLang="de-DE" sz="2400" kern="0" dirty="0" smtClean="0">
                <a:solidFill>
                  <a:srgbClr val="000000"/>
                </a:solidFill>
                <a:sym typeface="Symbol" pitchFamily="18" charset="2"/>
              </a:rPr>
              <a:t></a:t>
            </a:r>
            <a:r>
              <a:rPr lang="de-DE" altLang="de-DE" sz="2400" kern="0" baseline="-25000" dirty="0" smtClean="0">
                <a:solidFill>
                  <a:srgbClr val="000000"/>
                </a:solidFill>
                <a:sym typeface="Symbol" pitchFamily="18" charset="2"/>
              </a:rPr>
              <a:t>T=</a:t>
            </a:r>
            <a:r>
              <a:rPr lang="de-DE" altLang="de-DE" sz="2400" kern="0" baseline="-25000" dirty="0" err="1" smtClean="0">
                <a:solidFill>
                  <a:srgbClr val="000000"/>
                </a:solidFill>
                <a:sym typeface="Symbol" pitchFamily="18" charset="2"/>
              </a:rPr>
              <a:t>const</a:t>
            </a:r>
            <a:endParaRPr lang="de-DE" altLang="de-DE" sz="2400" kern="0" baseline="-25000" dirty="0" smtClean="0">
              <a:solidFill>
                <a:srgbClr val="000000"/>
              </a:solidFill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V = A/</a:t>
            </a:r>
            <a:r>
              <a:rPr lang="el-GR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ρ</a:t>
            </a:r>
            <a:endParaRPr lang="de-DE" altLang="de-DE" sz="2400" kern="0" dirty="0" smtClean="0">
              <a:solidFill>
                <a:srgbClr val="000000"/>
              </a:solidFill>
              <a:cs typeface="Arial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V/ 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sz="2400" kern="0" dirty="0" smtClean="0">
                <a:solidFill>
                  <a:srgbClr val="000000"/>
                </a:solidFill>
                <a:sym typeface="Symbol" pitchFamily="18" charset="2"/>
              </a:rPr>
              <a:t>ρ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 = - A/</a:t>
            </a:r>
            <a:r>
              <a:rPr lang="el-GR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ρ</a:t>
            </a:r>
            <a:r>
              <a:rPr lang="de-DE" altLang="de-DE" sz="2400" kern="0" baseline="3000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P = </a:t>
            </a:r>
            <a:r>
              <a:rPr lang="el-GR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ρ</a:t>
            </a:r>
            <a:r>
              <a:rPr lang="de-DE" altLang="de-DE" sz="2400" kern="0" baseline="3000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2  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(E/A)/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sz="2400" kern="0" dirty="0" smtClean="0">
                <a:solidFill>
                  <a:srgbClr val="000000"/>
                </a:solidFill>
                <a:sym typeface="Symbol" pitchFamily="18" charset="2"/>
              </a:rPr>
              <a:t>ρ</a:t>
            </a:r>
            <a:r>
              <a:rPr lang="de-DE" altLang="de-DE" sz="2400" kern="0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</a:t>
            </a:r>
            <a:r>
              <a:rPr lang="de-DE" altLang="de-DE" sz="2400" kern="0" baseline="-25000" dirty="0" smtClean="0">
                <a:solidFill>
                  <a:srgbClr val="000000"/>
                </a:solidFill>
                <a:sym typeface="Symbol" pitchFamily="18" charset="2"/>
              </a:rPr>
              <a:t>T=</a:t>
            </a:r>
            <a:r>
              <a:rPr lang="de-DE" altLang="de-DE" sz="2400" kern="0" baseline="-25000" dirty="0" err="1" smtClean="0">
                <a:solidFill>
                  <a:srgbClr val="000000"/>
                </a:solidFill>
                <a:sym typeface="Symbol" pitchFamily="18" charset="2"/>
              </a:rPr>
              <a:t>const</a:t>
            </a:r>
            <a:endParaRPr lang="el-GR" altLang="de-DE" sz="2400" kern="0" baseline="-25000" dirty="0" smtClean="0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493"/>
          <a:stretch/>
        </p:blipFill>
        <p:spPr>
          <a:xfrm>
            <a:off x="4139952" y="1962099"/>
            <a:ext cx="4968552" cy="492328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092280" y="3248744"/>
            <a:ext cx="1784739" cy="359532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dirty="0">
                <a:solidFill>
                  <a:srgbClr val="000000"/>
                </a:solidFill>
                <a:ea typeface="Bitstream Vera Sans" pitchFamily="2"/>
                <a:cs typeface="Arial" panose="020B0604020202020204" pitchFamily="34" charset="0"/>
              </a:rPr>
              <a:t>Neutron matter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974565" y="5123035"/>
            <a:ext cx="1989923" cy="35953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dirty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Symmetric </a:t>
            </a:r>
            <a:r>
              <a:rPr lang="en-GB" dirty="0" smtClean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matter</a:t>
            </a:r>
            <a:endParaRPr lang="en-GB" dirty="0">
              <a:solidFill>
                <a:srgbClr val="000000"/>
              </a:solidFill>
              <a:ea typeface="Bitstream Vera Sans" pitchFamily="2"/>
              <a:cs typeface="Bitstream Vera Sans" pitchFamily="2"/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>
            <a:off x="6603330" y="4739991"/>
            <a:ext cx="0" cy="1108127"/>
          </a:xfrm>
          <a:prstGeom prst="straightConnector1">
            <a:avLst/>
          </a:prstGeom>
          <a:solidFill>
            <a:srgbClr val="3366FF"/>
          </a:solidFill>
          <a:ln w="635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5796136" y="5013176"/>
            <a:ext cx="892380" cy="602577"/>
          </a:xfrm>
          <a:prstGeom prst="rect">
            <a:avLst/>
          </a:prstGeom>
          <a:noFill/>
          <a:ln>
            <a:noFill/>
          </a:ln>
        </p:spPr>
        <p:txBody>
          <a:bodyPr vert="horz" wrap="square" lIns="89989" tIns="91428" rIns="89989" bIns="91428" anchorCtr="0" compatLnSpc="1">
            <a:spAutoFit/>
          </a:bodyPr>
          <a:lstStyle/>
          <a:p>
            <a:pPr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GB" sz="2800" baseline="-33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endParaRPr lang="en-GB" sz="2800" baseline="-330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16200000">
            <a:off x="4028326" y="4265582"/>
            <a:ext cx="6591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E/A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0033CC"/>
                </a:solidFill>
                <a:latin typeface="Tahoma" pitchFamily="34" charset="0"/>
              </a:rPr>
              <a:t>T</a:t>
            </a:r>
            <a:r>
              <a:rPr lang="en-GB" sz="3600" dirty="0" smtClean="0">
                <a:solidFill>
                  <a:srgbClr val="0033CC"/>
                </a:solidFill>
                <a:latin typeface="Tahoma" pitchFamily="34" charset="0"/>
              </a:rPr>
              <a:t>he nuclear matter equation-of-state</a:t>
            </a:r>
          </a:p>
        </p:txBody>
      </p:sp>
      <p:sp>
        <p:nvSpPr>
          <p:cNvPr id="21" name="Rechteck 20"/>
          <p:cNvSpPr/>
          <p:nvPr/>
        </p:nvSpPr>
        <p:spPr>
          <a:xfrm>
            <a:off x="107504" y="5013176"/>
            <a:ext cx="4032448" cy="1107996"/>
          </a:xfrm>
          <a:prstGeom prst="rect">
            <a:avLst/>
          </a:prstGeom>
          <a:ln w="317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ρ,δ) =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ρ,0)+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sym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ρ)·δ</a:t>
            </a:r>
            <a:r>
              <a:rPr kumimoji="0" lang="el-GR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with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δ= (ρ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–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)/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</a:t>
            </a: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Freihandform 12"/>
          <p:cNvSpPr/>
          <p:nvPr/>
        </p:nvSpPr>
        <p:spPr>
          <a:xfrm>
            <a:off x="4766141" y="1720125"/>
            <a:ext cx="4342363" cy="3407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defTabSz="914287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Ch. Fuchs </a:t>
            </a:r>
            <a:r>
              <a:rPr lang="en-US" sz="1600" dirty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and </a:t>
            </a: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H.H. </a:t>
            </a:r>
            <a:r>
              <a:rPr lang="en-US" sz="1600" dirty="0" err="1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Wolter</a:t>
            </a:r>
            <a:r>
              <a:rPr lang="en-US" sz="1600" dirty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, EPJA 30 (2006</a:t>
            </a: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) 5</a:t>
            </a:r>
            <a:endParaRPr lang="en-US" sz="1600" dirty="0">
              <a:solidFill>
                <a:srgbClr val="002060"/>
              </a:solidFill>
              <a:latin typeface="Helvetica" panose="020B0604020202020204" pitchFamily="34" charset="0"/>
              <a:ea typeface="Bitstream Vera Sans" pitchFamily="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Text Box 2"/>
          <p:cNvSpPr txBox="1">
            <a:spLocks noChangeArrowheads="1"/>
          </p:cNvSpPr>
          <p:nvPr/>
        </p:nvSpPr>
        <p:spPr bwMode="auto">
          <a:xfrm>
            <a:off x="0" y="179929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The EOS </a:t>
            </a:r>
            <a:r>
              <a:rPr lang="de-DE" altLang="de-DE" sz="3600" dirty="0" err="1" smtClean="0">
                <a:solidFill>
                  <a:srgbClr val="0033CC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 (</a:t>
            </a:r>
            <a:r>
              <a:rPr lang="de-DE" altLang="de-DE" sz="3600" dirty="0" err="1" smtClean="0">
                <a:solidFill>
                  <a:srgbClr val="0033CC"/>
                </a:solidFill>
                <a:latin typeface="Tahoma" pitchFamily="34" charset="0"/>
              </a:rPr>
              <a:t>symmetric</a:t>
            </a: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) </a:t>
            </a:r>
            <a:r>
              <a:rPr lang="de-DE" altLang="de-DE" sz="3600" dirty="0" err="1" smtClean="0">
                <a:solidFill>
                  <a:srgbClr val="0033CC"/>
                </a:solidFill>
                <a:latin typeface="Tahoma" pitchFamily="34" charset="0"/>
              </a:rPr>
              <a:t>nuclear</a:t>
            </a: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 matter   </a:t>
            </a:r>
          </a:p>
        </p:txBody>
      </p:sp>
      <p:sp>
        <p:nvSpPr>
          <p:cNvPr id="398340" name="Text Box 4"/>
          <p:cNvSpPr txBox="1">
            <a:spLocks noChangeArrowheads="1"/>
          </p:cNvSpPr>
          <p:nvPr/>
        </p:nvSpPr>
        <p:spPr bwMode="auto">
          <a:xfrm>
            <a:off x="4716016" y="5877272"/>
            <a:ext cx="33186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sz="2400" baseline="-25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sz="2400" baseline="-25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200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"soft" EOS</a:t>
            </a:r>
          </a:p>
        </p:txBody>
      </p:sp>
      <p:pic>
        <p:nvPicPr>
          <p:cNvPr id="39834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6529" r="4599" b="5232"/>
          <a:stretch/>
        </p:blipFill>
        <p:spPr bwMode="auto">
          <a:xfrm>
            <a:off x="3857589" y="2054899"/>
            <a:ext cx="4746859" cy="375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3962350" y="1652290"/>
            <a:ext cx="4210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C. Fuchs, </a:t>
            </a:r>
            <a:r>
              <a:rPr lang="de-DE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Prog</a:t>
            </a: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. Part. </a:t>
            </a:r>
            <a:r>
              <a:rPr lang="de-DE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Nucl</a:t>
            </a: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. Phys. 56 (2006) 1</a:t>
            </a:r>
          </a:p>
        </p:txBody>
      </p:sp>
      <p:sp>
        <p:nvSpPr>
          <p:cNvPr id="398344" name="Rectangle 8"/>
          <p:cNvSpPr>
            <a:spLocks noChangeArrowheads="1"/>
          </p:cNvSpPr>
          <p:nvPr/>
        </p:nvSpPr>
        <p:spPr bwMode="auto">
          <a:xfrm>
            <a:off x="107504" y="1953765"/>
            <a:ext cx="3384376" cy="112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T=0: E/A = 1/</a:t>
            </a:r>
            <a:r>
              <a:rPr lang="el-GR" alt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 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(</a:t>
            </a:r>
            <a:r>
              <a:rPr lang="el-GR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)d</a:t>
            </a:r>
            <a:r>
              <a:rPr lang="el-GR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endParaRPr lang="en-GB" alt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 NN-potential: </a:t>
            </a:r>
          </a:p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+mj-lt"/>
              </a:rPr>
              <a:t>U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(r)=</a:t>
            </a:r>
            <a:r>
              <a:rPr lang="en-GB" altLang="de-DE" sz="2400" b="1" dirty="0" err="1" smtClean="0">
                <a:solidFill>
                  <a:srgbClr val="000000"/>
                </a:solidFill>
                <a:latin typeface="Symbol" pitchFamily="18" charset="2"/>
              </a:rPr>
              <a:t>ar+br</a:t>
            </a:r>
            <a:r>
              <a:rPr lang="en-GB" altLang="de-DE" sz="2400" b="1" baseline="30000" dirty="0" err="1" smtClean="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GB" altLang="de-DE" sz="2400" b="1" baseline="30000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98646" y="790515"/>
            <a:ext cx="85506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/>
              </a:rPr>
              <a:t>E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(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ρ,δ) = 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sz="2800" baseline="-25000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(</a:t>
            </a:r>
            <a:r>
              <a:rPr lang="el-GR" sz="2800" dirty="0">
                <a:solidFill>
                  <a:srgbClr val="FF0000"/>
                </a:solidFill>
                <a:latin typeface="Arial"/>
              </a:rPr>
              <a:t>ρ,0) 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E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</a:rPr>
              <a:t>sym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(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ρ)·δ</a:t>
            </a:r>
            <a:r>
              <a:rPr lang="el-GR" sz="2800" baseline="3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 + 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O(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δ</a:t>
            </a:r>
            <a:r>
              <a:rPr lang="el-GR" sz="2800" baseline="30000" dirty="0">
                <a:solidFill>
                  <a:srgbClr val="000000"/>
                </a:solidFill>
                <a:latin typeface="Arial"/>
              </a:rPr>
              <a:t>4</a:t>
            </a:r>
            <a:r>
              <a:rPr lang="el-GR" sz="2800" dirty="0" smtClean="0">
                <a:solidFill>
                  <a:srgbClr val="000000"/>
                </a:solidFill>
                <a:latin typeface="Arial"/>
              </a:rPr>
              <a:t>)</a:t>
            </a:r>
            <a:endParaRPr lang="de-DE" sz="2800" dirty="0" smtClean="0">
              <a:solidFill>
                <a:srgbClr val="000000"/>
              </a:solidFill>
              <a:latin typeface="Arial"/>
            </a:endParaRPr>
          </a:p>
          <a:p>
            <a:endParaRPr lang="de-DE" sz="80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5868144" y="4029165"/>
            <a:ext cx="1368152" cy="628786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17" h="917">
                <a:moveTo>
                  <a:pt x="0" y="752"/>
                </a:moveTo>
                <a:lnTo>
                  <a:pt x="558" y="522"/>
                </a:lnTo>
                <a:lnTo>
                  <a:pt x="928" y="312"/>
                </a:lnTo>
                <a:lnTo>
                  <a:pt x="1192" y="160"/>
                </a:lnTo>
                <a:lnTo>
                  <a:pt x="1408" y="0"/>
                </a:lnTo>
                <a:lnTo>
                  <a:pt x="1417" y="328"/>
                </a:lnTo>
                <a:lnTo>
                  <a:pt x="918" y="645"/>
                </a:lnTo>
                <a:lnTo>
                  <a:pt x="374" y="872"/>
                </a:lnTo>
                <a:lnTo>
                  <a:pt x="56" y="917"/>
                </a:lnTo>
                <a:lnTo>
                  <a:pt x="0" y="752"/>
                </a:ln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4398" y="3326408"/>
            <a:ext cx="4242628" cy="14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E/A(</a:t>
            </a:r>
            <a:r>
              <a:rPr lang="el-GR" altLang="de-D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-16 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</a:p>
          <a:p>
            <a:pPr lvl="0" eaLnBrk="0" fontAlgn="base" hangingPunct="0">
              <a:spcAft>
                <a:spcPct val="0"/>
              </a:spcAft>
            </a:pPr>
            <a:endParaRPr lang="en-GB" altLang="de-DE" sz="8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r>
              <a:rPr lang="en-GB" altLang="de-DE" dirty="0" smtClean="0">
                <a:solidFill>
                  <a:srgbClr val="000000"/>
                </a:solidFill>
                <a:sym typeface="Wingdings"/>
              </a:rPr>
              <a:t>slope  </a:t>
            </a:r>
            <a:r>
              <a:rPr lang="en-GB" altLang="de-DE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(E/A)(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</a:t>
            </a:r>
            <a:r>
              <a:rPr lang="en-GB" altLang="de-DE" b="1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endParaRPr lang="en-GB" altLang="de-DE" sz="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curvature </a:t>
            </a:r>
            <a:r>
              <a:rPr lang="en-GB" altLang="de-DE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GB" altLang="de-DE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(E/A)/</a:t>
            </a:r>
            <a:r>
              <a:rPr lang="en-GB" altLang="de-DE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0" fontAlgn="base" hangingPunct="0">
              <a:spcAft>
                <a:spcPct val="0"/>
              </a:spcAft>
              <a:buClr>
                <a:srgbClr val="FF0000"/>
              </a:buClr>
            </a:pP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(nuclear incompressibility) 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altLang="de-DE" baseline="30000" dirty="0" smtClean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9512" y="5025950"/>
            <a:ext cx="3494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 SIS18:</a:t>
            </a: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light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fragments</a:t>
            </a:r>
            <a:endParaRPr lang="de-D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subthreshold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kaon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716016" y="6309320"/>
            <a:ext cx="3302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GB" altLang="de-DE" sz="2400" baseline="-250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nm</a:t>
            </a:r>
            <a:r>
              <a:rPr lang="en-GB" altLang="de-DE" sz="2000" baseline="-25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380 </a:t>
            </a:r>
            <a:r>
              <a:rPr lang="de-DE" altLang="de-DE" sz="20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altLang="de-DE" sz="2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</a:t>
            </a:r>
            <a:r>
              <a:rPr lang="de-DE" altLang="de-DE" sz="20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stiff</a:t>
            </a:r>
            <a:r>
              <a:rPr lang="de-DE" altLang="de-DE" sz="2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EOS</a:t>
            </a:r>
            <a:endParaRPr lang="el-GR" altLang="de-DE" sz="20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723252" y="5877272"/>
            <a:ext cx="38989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sz="24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220 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 40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MeV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"soft" EOS</a:t>
            </a:r>
          </a:p>
        </p:txBody>
      </p:sp>
      <p:sp>
        <p:nvSpPr>
          <p:cNvPr id="4" name="Rechteck 3"/>
          <p:cNvSpPr/>
          <p:nvPr/>
        </p:nvSpPr>
        <p:spPr>
          <a:xfrm>
            <a:off x="144015" y="6093296"/>
            <a:ext cx="478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A. Le </a:t>
            </a:r>
            <a:r>
              <a:rPr lang="en-US" sz="1200" dirty="0"/>
              <a:t>Fevre et al., </a:t>
            </a:r>
            <a:r>
              <a:rPr lang="en-US" sz="1200" dirty="0" err="1"/>
              <a:t>Nucl</a:t>
            </a:r>
            <a:r>
              <a:rPr lang="en-US" sz="1200" dirty="0"/>
              <a:t>. Phys.  A945 (2016) </a:t>
            </a:r>
            <a:r>
              <a:rPr lang="en-US" sz="1200" dirty="0" smtClean="0"/>
              <a:t>112 </a:t>
            </a:r>
          </a:p>
          <a:p>
            <a:r>
              <a:rPr lang="en-US" sz="1200" dirty="0"/>
              <a:t>C. Sturm et al., (</a:t>
            </a:r>
            <a:r>
              <a:rPr lang="en-US" sz="1200" dirty="0" err="1"/>
              <a:t>KaoS</a:t>
            </a:r>
            <a:r>
              <a:rPr lang="en-US" sz="1200" dirty="0"/>
              <a:t> Collaboration)  Phys. Rev. Lett. 86 (2001) 39</a:t>
            </a:r>
            <a:endParaRPr lang="de-DE" sz="1200" dirty="0" smtClean="0"/>
          </a:p>
          <a:p>
            <a:r>
              <a:rPr lang="de-DE" sz="1200" dirty="0" err="1" smtClean="0"/>
              <a:t>Ch</a:t>
            </a:r>
            <a:r>
              <a:rPr lang="de-DE" sz="1200" dirty="0"/>
              <a:t>. Fuchs et al., Phys. </a:t>
            </a:r>
            <a:r>
              <a:rPr lang="en-US" sz="1200" dirty="0"/>
              <a:t>Rev. Lett. 86 (2001) 1974</a:t>
            </a:r>
          </a:p>
        </p:txBody>
      </p:sp>
    </p:spTree>
    <p:extLst>
      <p:ext uri="{BB962C8B-B14F-4D97-AF65-F5344CB8AC3E}">
        <p14:creationId xmlns:p14="http://schemas.microsoft.com/office/powerpoint/2010/main" val="3423649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8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40" grpId="0"/>
      <p:bldP spid="9" grpId="0" animBg="1"/>
      <p:bldP spid="2" grpId="0"/>
      <p:bldP spid="3" grpId="0"/>
      <p:bldP spid="1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7" t="44267" r="57814" b="42443"/>
          <a:stretch/>
        </p:blipFill>
        <p:spPr bwMode="auto">
          <a:xfrm>
            <a:off x="1642063" y="3068960"/>
            <a:ext cx="2425881" cy="102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860032" y="2180864"/>
            <a:ext cx="4032448" cy="4422898"/>
            <a:chOff x="4722113" y="1268760"/>
            <a:chExt cx="3845130" cy="422528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45"/>
            <a:stretch/>
          </p:blipFill>
          <p:spPr bwMode="auto">
            <a:xfrm>
              <a:off x="5076056" y="1268760"/>
              <a:ext cx="3491187" cy="4225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 rot="16200000">
              <a:off x="4250189" y="3196733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E</a:t>
              </a:r>
              <a:r>
                <a:rPr lang="de-DE" baseline="-25000" dirty="0" err="1" smtClean="0"/>
                <a:t>sym</a:t>
              </a:r>
              <a:r>
                <a:rPr lang="de-DE" dirty="0" smtClean="0"/>
                <a:t> (</a:t>
              </a:r>
              <a:r>
                <a:rPr lang="de-DE" dirty="0" err="1" smtClean="0"/>
                <a:t>MeV</a:t>
              </a:r>
              <a:r>
                <a:rPr lang="de-DE" dirty="0" smtClean="0"/>
                <a:t>)</a:t>
              </a:r>
              <a:endParaRPr lang="en-US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1" y="1628800"/>
            <a:ext cx="5126815" cy="90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51520" y="335699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slope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93060" y="529191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curvature</a:t>
            </a:r>
            <a:r>
              <a:rPr lang="de-DE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56485" r="50000" b="31297"/>
          <a:stretch/>
        </p:blipFill>
        <p:spPr bwMode="auto">
          <a:xfrm>
            <a:off x="1426846" y="5075993"/>
            <a:ext cx="2641098" cy="94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0033CC"/>
                </a:solidFill>
                <a:latin typeface="Tahoma" pitchFamily="34" charset="0"/>
              </a:rPr>
              <a:t>T</a:t>
            </a:r>
            <a:r>
              <a:rPr lang="en-GB" sz="3600" dirty="0" smtClean="0">
                <a:solidFill>
                  <a:srgbClr val="0033CC"/>
                </a:solidFill>
                <a:latin typeface="Tahoma" pitchFamily="34" charset="0"/>
              </a:rPr>
              <a:t>he nuclear symmetry energy</a:t>
            </a:r>
          </a:p>
        </p:txBody>
      </p:sp>
      <p:sp>
        <p:nvSpPr>
          <p:cNvPr id="8" name="Rechteck 7"/>
          <p:cNvSpPr/>
          <p:nvPr/>
        </p:nvSpPr>
        <p:spPr>
          <a:xfrm>
            <a:off x="2230623" y="764704"/>
            <a:ext cx="8174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kern="0" dirty="0">
                <a:solidFill>
                  <a:srgbClr val="000000"/>
                </a:solidFill>
              </a:rPr>
              <a:t>E</a:t>
            </a:r>
            <a:r>
              <a:rPr lang="en-US" sz="2800" kern="0" baseline="-25000" dirty="0">
                <a:solidFill>
                  <a:srgbClr val="000000"/>
                </a:solidFill>
              </a:rPr>
              <a:t>A</a:t>
            </a:r>
            <a:r>
              <a:rPr lang="en-US" sz="2800" kern="0" dirty="0">
                <a:solidFill>
                  <a:srgbClr val="000000"/>
                </a:solidFill>
              </a:rPr>
              <a:t>(</a:t>
            </a:r>
            <a:r>
              <a:rPr lang="el-GR" sz="2800" kern="0" dirty="0">
                <a:solidFill>
                  <a:srgbClr val="000000"/>
                </a:solidFill>
              </a:rPr>
              <a:t>ρ,δ) = </a:t>
            </a:r>
            <a:r>
              <a:rPr lang="en-US" sz="2800" kern="0" dirty="0">
                <a:solidFill>
                  <a:srgbClr val="000000"/>
                </a:solidFill>
              </a:rPr>
              <a:t>E</a:t>
            </a:r>
            <a:r>
              <a:rPr lang="en-US" sz="2800" kern="0" baseline="-25000" dirty="0">
                <a:solidFill>
                  <a:srgbClr val="000000"/>
                </a:solidFill>
              </a:rPr>
              <a:t>A</a:t>
            </a:r>
            <a:r>
              <a:rPr lang="en-US" sz="2800" kern="0" dirty="0">
                <a:solidFill>
                  <a:srgbClr val="000000"/>
                </a:solidFill>
              </a:rPr>
              <a:t>(</a:t>
            </a:r>
            <a:r>
              <a:rPr lang="el-GR" sz="2800" kern="0" dirty="0">
                <a:solidFill>
                  <a:srgbClr val="000000"/>
                </a:solidFill>
              </a:rPr>
              <a:t>ρ,0)+</a:t>
            </a:r>
            <a:r>
              <a:rPr lang="en-US" sz="2800" kern="0" dirty="0" err="1">
                <a:solidFill>
                  <a:srgbClr val="FF0000"/>
                </a:solidFill>
              </a:rPr>
              <a:t>E</a:t>
            </a:r>
            <a:r>
              <a:rPr lang="en-US" sz="2800" kern="0" baseline="-25000" dirty="0" err="1">
                <a:solidFill>
                  <a:srgbClr val="FF0000"/>
                </a:solidFill>
              </a:rPr>
              <a:t>sym</a:t>
            </a:r>
            <a:r>
              <a:rPr lang="en-US" sz="2800" kern="0" dirty="0">
                <a:solidFill>
                  <a:srgbClr val="FF0000"/>
                </a:solidFill>
              </a:rPr>
              <a:t>(</a:t>
            </a:r>
            <a:r>
              <a:rPr lang="el-GR" sz="2800" kern="0" dirty="0">
                <a:solidFill>
                  <a:srgbClr val="FF0000"/>
                </a:solidFill>
              </a:rPr>
              <a:t>ρ)</a:t>
            </a:r>
            <a:r>
              <a:rPr lang="el-GR" sz="2800" kern="0" dirty="0">
                <a:solidFill>
                  <a:srgbClr val="000000"/>
                </a:solidFill>
              </a:rPr>
              <a:t>·</a:t>
            </a:r>
            <a:r>
              <a:rPr lang="el-GR" sz="2800" kern="0" dirty="0" smtClean="0">
                <a:solidFill>
                  <a:srgbClr val="000000"/>
                </a:solidFill>
              </a:rPr>
              <a:t>δ</a:t>
            </a:r>
            <a:r>
              <a:rPr lang="el-GR" sz="2800" kern="0" baseline="30000" dirty="0" smtClean="0">
                <a:solidFill>
                  <a:srgbClr val="000000"/>
                </a:solidFill>
              </a:rPr>
              <a:t>2</a:t>
            </a:r>
            <a:endParaRPr lang="de-DE" sz="2800" kern="0" dirty="0">
              <a:solidFill>
                <a:srgbClr val="00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9" r="5795"/>
          <a:stretch/>
        </p:blipFill>
        <p:spPr bwMode="auto">
          <a:xfrm>
            <a:off x="4815642" y="3453412"/>
            <a:ext cx="2934564" cy="322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79512" y="2555612"/>
            <a:ext cx="379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Empirical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E</a:t>
            </a:r>
            <a:r>
              <a:rPr lang="de-DE" baseline="-25000" dirty="0" err="1" smtClean="0">
                <a:solidFill>
                  <a:srgbClr val="0033CC"/>
                </a:solidFill>
              </a:rPr>
              <a:t>sym</a:t>
            </a:r>
            <a:r>
              <a:rPr lang="de-DE" dirty="0" smtClean="0">
                <a:solidFill>
                  <a:srgbClr val="0033CC"/>
                </a:solidFill>
              </a:rPr>
              <a:t>(</a:t>
            </a:r>
            <a:r>
              <a:rPr lang="el-GR" dirty="0" smtClean="0">
                <a:solidFill>
                  <a:srgbClr val="0033CC"/>
                </a:solidFill>
              </a:rPr>
              <a:t>ρ</a:t>
            </a:r>
            <a:r>
              <a:rPr lang="de-DE" baseline="-25000" dirty="0" smtClean="0">
                <a:solidFill>
                  <a:srgbClr val="0033CC"/>
                </a:solidFill>
              </a:rPr>
              <a:t>0</a:t>
            </a:r>
            <a:r>
              <a:rPr lang="de-DE" dirty="0" smtClean="0">
                <a:solidFill>
                  <a:srgbClr val="0033CC"/>
                </a:solidFill>
              </a:rPr>
              <a:t>) ≈ 30 </a:t>
            </a:r>
            <a:r>
              <a:rPr lang="de-DE" dirty="0" err="1" smtClean="0">
                <a:solidFill>
                  <a:srgbClr val="0033CC"/>
                </a:solidFill>
              </a:rPr>
              <a:t>MeV</a:t>
            </a:r>
            <a:r>
              <a:rPr lang="de-DE" dirty="0" smtClean="0">
                <a:solidFill>
                  <a:srgbClr val="0033CC"/>
                </a:solidFill>
              </a:rPr>
              <a:t> 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9296" y="4086475"/>
            <a:ext cx="35413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theoretical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L</a:t>
            </a:r>
            <a:r>
              <a:rPr lang="de-DE" dirty="0">
                <a:solidFill>
                  <a:srgbClr val="0033CC"/>
                </a:solidFill>
              </a:rPr>
              <a:t>(</a:t>
            </a:r>
            <a:r>
              <a:rPr lang="el-GR" dirty="0">
                <a:solidFill>
                  <a:srgbClr val="0033CC"/>
                </a:solidFill>
              </a:rPr>
              <a:t>ρ</a:t>
            </a:r>
            <a:r>
              <a:rPr lang="de-DE" baseline="-25000" dirty="0">
                <a:solidFill>
                  <a:srgbClr val="0033CC"/>
                </a:solidFill>
              </a:rPr>
              <a:t>0</a:t>
            </a:r>
            <a:r>
              <a:rPr lang="de-DE" dirty="0">
                <a:solidFill>
                  <a:srgbClr val="0033CC"/>
                </a:solidFill>
              </a:rPr>
              <a:t>) ≈ </a:t>
            </a:r>
            <a:r>
              <a:rPr lang="de-DE" dirty="0" smtClean="0">
                <a:solidFill>
                  <a:srgbClr val="0033CC"/>
                </a:solidFill>
              </a:rPr>
              <a:t>60 </a:t>
            </a:r>
            <a:r>
              <a:rPr lang="de-DE" dirty="0" err="1">
                <a:solidFill>
                  <a:srgbClr val="0033CC"/>
                </a:solidFill>
              </a:rPr>
              <a:t>MeV</a:t>
            </a:r>
            <a:r>
              <a:rPr lang="de-DE" dirty="0">
                <a:solidFill>
                  <a:srgbClr val="0033CC"/>
                </a:solidFill>
              </a:rPr>
              <a:t>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20541" y="6093296"/>
            <a:ext cx="446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theoretical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K</a:t>
            </a:r>
            <a:r>
              <a:rPr lang="de-DE" baseline="-25000" dirty="0" err="1" smtClean="0">
                <a:solidFill>
                  <a:srgbClr val="0033CC"/>
                </a:solidFill>
              </a:rPr>
              <a:t>sym</a:t>
            </a:r>
            <a:r>
              <a:rPr lang="de-DE" dirty="0">
                <a:solidFill>
                  <a:srgbClr val="0033CC"/>
                </a:solidFill>
              </a:rPr>
              <a:t> </a:t>
            </a:r>
            <a:r>
              <a:rPr lang="de-DE" dirty="0" smtClean="0">
                <a:solidFill>
                  <a:srgbClr val="0033CC"/>
                </a:solidFill>
              </a:rPr>
              <a:t>= -700 </a:t>
            </a:r>
            <a:r>
              <a:rPr lang="de-DE" dirty="0" err="1" smtClean="0">
                <a:solidFill>
                  <a:srgbClr val="0033CC"/>
                </a:solidFill>
              </a:rPr>
              <a:t>to</a:t>
            </a:r>
            <a:r>
              <a:rPr lang="de-DE" dirty="0" smtClean="0">
                <a:solidFill>
                  <a:srgbClr val="0033CC"/>
                </a:solidFill>
              </a:rPr>
              <a:t> 470 </a:t>
            </a:r>
            <a:r>
              <a:rPr lang="de-DE" dirty="0" err="1" smtClean="0">
                <a:solidFill>
                  <a:srgbClr val="0033CC"/>
                </a:solidFill>
              </a:rPr>
              <a:t>MeV</a:t>
            </a:r>
            <a:r>
              <a:rPr lang="de-DE" dirty="0" smtClean="0">
                <a:solidFill>
                  <a:srgbClr val="0033CC"/>
                </a:solidFill>
              </a:rPr>
              <a:t> 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932040" y="65055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P. Russotto et al</a:t>
            </a:r>
            <a:r>
              <a:rPr lang="en-US" sz="1400" dirty="0" smtClean="0">
                <a:solidFill>
                  <a:srgbClr val="000000"/>
                </a:solidFill>
              </a:rPr>
              <a:t>., Phys</a:t>
            </a:r>
            <a:r>
              <a:rPr lang="en-US" sz="1400" dirty="0">
                <a:solidFill>
                  <a:srgbClr val="000000"/>
                </a:solidFill>
              </a:rPr>
              <a:t>. Rev. C 94, 034608 (2016) 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195440" y="5430415"/>
            <a:ext cx="14008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n/</a:t>
            </a:r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endParaRPr lang="de-DE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200" dirty="0" err="1"/>
              <a:t>Au+Au</a:t>
            </a:r>
            <a:r>
              <a:rPr lang="de-DE" sz="1200" dirty="0"/>
              <a:t> 400A </a:t>
            </a:r>
            <a:r>
              <a:rPr lang="de-DE" sz="1200" dirty="0" err="1" smtClean="0"/>
              <a:t>MeV</a:t>
            </a:r>
            <a:endParaRPr lang="en-US" sz="1200" dirty="0"/>
          </a:p>
        </p:txBody>
      </p:sp>
      <p:sp>
        <p:nvSpPr>
          <p:cNvPr id="19" name="Rechteck 18"/>
          <p:cNvSpPr/>
          <p:nvPr/>
        </p:nvSpPr>
        <p:spPr>
          <a:xfrm>
            <a:off x="243642" y="45091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B.A. Li and X. Han, Phys. Lett. B 727 (2013) 276</a:t>
            </a:r>
          </a:p>
        </p:txBody>
      </p:sp>
      <p:sp>
        <p:nvSpPr>
          <p:cNvPr id="2" name="Rechteck 1"/>
          <p:cNvSpPr/>
          <p:nvPr/>
        </p:nvSpPr>
        <p:spPr>
          <a:xfrm>
            <a:off x="5364088" y="2041103"/>
            <a:ext cx="3775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 smtClean="0"/>
              <a:t>Ch</a:t>
            </a:r>
            <a:r>
              <a:rPr lang="de-DE" sz="1400" dirty="0" smtClean="0"/>
              <a:t>. Fuchs </a:t>
            </a:r>
            <a:r>
              <a:rPr lang="de-DE" sz="1400" dirty="0" err="1" smtClean="0"/>
              <a:t>and</a:t>
            </a:r>
            <a:r>
              <a:rPr lang="de-DE" sz="1400" dirty="0" smtClean="0"/>
              <a:t> H.H. Wolter, EPJA30 </a:t>
            </a:r>
            <a:r>
              <a:rPr lang="de-DE" sz="1400" dirty="0"/>
              <a:t>(2006) 5</a:t>
            </a:r>
          </a:p>
        </p:txBody>
      </p:sp>
    </p:spTree>
    <p:extLst>
      <p:ext uri="{BB962C8B-B14F-4D97-AF65-F5344CB8AC3E}">
        <p14:creationId xmlns:p14="http://schemas.microsoft.com/office/powerpoint/2010/main" val="227513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74878"/>
            <a:ext cx="6696744" cy="552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431865" y="6381328"/>
            <a:ext cx="4436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T. </a:t>
            </a:r>
            <a:r>
              <a:rPr lang="en-US" sz="1600" dirty="0" err="1" smtClean="0">
                <a:solidFill>
                  <a:srgbClr val="000000"/>
                </a:solidFill>
              </a:rPr>
              <a:t>Klaehn</a:t>
            </a:r>
            <a:r>
              <a:rPr lang="en-US" sz="1600" dirty="0" smtClean="0">
                <a:solidFill>
                  <a:srgbClr val="000000"/>
                </a:solidFill>
              </a:rPr>
              <a:t> et al., Phys. Rev. C74: 035802, 2006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1979712" y="1484784"/>
            <a:ext cx="0" cy="4248472"/>
          </a:xfrm>
          <a:prstGeom prst="line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1979712" y="5147900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l-GR" sz="20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000" baseline="-250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2000" baseline="-250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3347864" y="1484784"/>
            <a:ext cx="0" cy="4248472"/>
          </a:xfrm>
          <a:prstGeom prst="line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3347864" y="515719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000" baseline="-25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2000" baseline="-25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827584" y="2276872"/>
            <a:ext cx="5544616" cy="12932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552665" y="1844824"/>
            <a:ext cx="2132315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PSR </a:t>
            </a:r>
            <a:r>
              <a:rPr lang="en-US" sz="1600" dirty="0" smtClean="0">
                <a:solidFill>
                  <a:srgbClr val="000000"/>
                </a:solidFill>
              </a:rPr>
              <a:t>J1614-2230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M = 1.97</a:t>
            </a:r>
            <a:r>
              <a:rPr lang="de-DE" sz="1600" dirty="0" smtClean="0">
                <a:solidFill>
                  <a:srgbClr val="000000"/>
                </a:solidFill>
                <a:sym typeface="Symbol"/>
              </a:rPr>
              <a:t>0.04 </a:t>
            </a:r>
            <a:r>
              <a:rPr lang="de-DE" sz="1600" dirty="0" err="1" smtClean="0">
                <a:solidFill>
                  <a:srgbClr val="000000"/>
                </a:solidFill>
                <a:sym typeface="Symbol"/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  <a:sym typeface="Symbol"/>
              </a:rPr>
              <a:t>sun</a:t>
            </a:r>
            <a:endParaRPr lang="de-DE" sz="1600" baseline="-25000" dirty="0" smtClean="0">
              <a:solidFill>
                <a:srgbClr val="000000"/>
              </a:solidFill>
              <a:sym typeface="Symbol"/>
            </a:endParaRP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P</a:t>
            </a:r>
            <a:r>
              <a:rPr lang="en-US" sz="1400" dirty="0">
                <a:solidFill>
                  <a:srgbClr val="000000"/>
                </a:solidFill>
              </a:rPr>
              <a:t>. Demorest et al.,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Nature 467, 1081 (2010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516216" y="3422030"/>
            <a:ext cx="256159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PSR J0348+0432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M = 2.01</a:t>
            </a:r>
            <a:r>
              <a:rPr lang="de-DE" sz="1600" dirty="0" smtClean="0">
                <a:solidFill>
                  <a:srgbClr val="000000"/>
                </a:solidFill>
                <a:sym typeface="Symbol"/>
              </a:rPr>
              <a:t></a:t>
            </a:r>
            <a:r>
              <a:rPr lang="de-DE" sz="1600" dirty="0">
                <a:solidFill>
                  <a:srgbClr val="000000"/>
                </a:solidFill>
                <a:sym typeface="Symbol"/>
              </a:rPr>
              <a:t>0.04 </a:t>
            </a:r>
            <a:r>
              <a:rPr lang="de-DE" sz="1600" dirty="0" err="1">
                <a:solidFill>
                  <a:srgbClr val="000000"/>
                </a:solidFill>
                <a:sym typeface="Symbol"/>
              </a:rPr>
              <a:t>M</a:t>
            </a:r>
            <a:r>
              <a:rPr lang="de-DE" sz="1600" baseline="-25000" dirty="0" err="1">
                <a:solidFill>
                  <a:srgbClr val="000000"/>
                </a:solidFill>
                <a:sym typeface="Symbol"/>
              </a:rPr>
              <a:t>sun</a:t>
            </a:r>
            <a:endParaRPr lang="en-US" sz="1600" baseline="-25000" dirty="0">
              <a:solidFill>
                <a:srgbClr val="000000"/>
              </a:solidFill>
            </a:endParaRPr>
          </a:p>
          <a:p>
            <a:endParaRPr lang="de-DE" sz="1400" dirty="0" smtClean="0">
              <a:solidFill>
                <a:srgbClr val="000000"/>
              </a:solidFill>
            </a:endParaRPr>
          </a:p>
          <a:p>
            <a:r>
              <a:rPr lang="de-DE" sz="1400" dirty="0" smtClean="0">
                <a:solidFill>
                  <a:srgbClr val="000000"/>
                </a:solidFill>
              </a:rPr>
              <a:t>J. </a:t>
            </a:r>
            <a:r>
              <a:rPr lang="de-DE" sz="1400" dirty="0" err="1" smtClean="0">
                <a:solidFill>
                  <a:srgbClr val="000000"/>
                </a:solidFill>
              </a:rPr>
              <a:t>Antoniadis</a:t>
            </a:r>
            <a:r>
              <a:rPr lang="de-DE" sz="1400" dirty="0" smtClean="0">
                <a:solidFill>
                  <a:srgbClr val="000000"/>
                </a:solidFill>
              </a:rPr>
              <a:t> et al., 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Science </a:t>
            </a:r>
            <a:r>
              <a:rPr lang="en-US" sz="1400" b="1" i="1" dirty="0" smtClean="0">
                <a:solidFill>
                  <a:srgbClr val="000000"/>
                </a:solidFill>
              </a:rPr>
              <a:t>340</a:t>
            </a:r>
            <a:r>
              <a:rPr lang="en-US" sz="1400" i="1" dirty="0" smtClean="0">
                <a:solidFill>
                  <a:srgbClr val="000000"/>
                </a:solidFill>
              </a:rPr>
              <a:t>, 6131 (2013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87016" y="154087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Mass-density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EOS</a:t>
            </a:r>
          </a:p>
        </p:txBody>
      </p:sp>
    </p:spTree>
    <p:extLst>
      <p:ext uri="{BB962C8B-B14F-4D97-AF65-F5344CB8AC3E}">
        <p14:creationId xmlns:p14="http://schemas.microsoft.com/office/powerpoint/2010/main" val="31575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4149080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835696" y="614614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Times New Roman"/>
              </a:rPr>
              <a:t>2 </a:t>
            </a:r>
            <a:r>
              <a:rPr lang="el-GR" sz="2800" dirty="0" smtClean="0">
                <a:solidFill>
                  <a:prstClr val="black"/>
                </a:solidFill>
                <a:latin typeface="Times New Roman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Times New Roman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80112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Calibri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Calibri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</p:spTree>
    <p:extLst>
      <p:ext uri="{BB962C8B-B14F-4D97-AF65-F5344CB8AC3E}">
        <p14:creationId xmlns:p14="http://schemas.microsoft.com/office/powerpoint/2010/main" val="21663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3" grpId="0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11759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First attempts to study the high-density EOS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51060" y="777580"/>
            <a:ext cx="85687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EOS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symmetric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extracted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collective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proton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flow</a:t>
            </a:r>
            <a:endParaRPr lang="de-DE" sz="2000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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6959" y="6437948"/>
            <a:ext cx="61045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kern="0" dirty="0" smtClean="0">
                <a:solidFill>
                  <a:srgbClr val="000000"/>
                </a:solidFill>
              </a:rPr>
              <a:t>P. </a:t>
            </a:r>
            <a:r>
              <a:rPr lang="en-US" altLang="en-US" sz="1600" kern="0" dirty="0" err="1" smtClean="0">
                <a:solidFill>
                  <a:srgbClr val="000000"/>
                </a:solidFill>
              </a:rPr>
              <a:t>Danielewicz</a:t>
            </a:r>
            <a:r>
              <a:rPr lang="en-US" altLang="en-US" sz="1600" kern="0" dirty="0" smtClean="0">
                <a:solidFill>
                  <a:srgbClr val="000000"/>
                </a:solidFill>
              </a:rPr>
              <a:t>, R. Lacey, W.G. Lynch, </a:t>
            </a:r>
            <a:r>
              <a:rPr lang="de-DE" altLang="en-US" sz="1600" kern="0" dirty="0" smtClean="0">
                <a:solidFill>
                  <a:srgbClr val="000000"/>
                </a:solidFill>
              </a:rPr>
              <a:t>Science 298 (2002) 1592 </a:t>
            </a:r>
            <a:endParaRPr lang="en-US" altLang="en-US" sz="1600" kern="0" dirty="0" smtClean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67544" y="1700808"/>
            <a:ext cx="8480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AGS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„The heavy-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constraint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 </a:t>
            </a: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9" descr="Schematic of Collision 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49" y="3581440"/>
            <a:ext cx="1944216" cy="138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076056" y="5662989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Azimuthal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angle </a:t>
            </a:r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distribution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/d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= C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(1 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cos(2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...)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942"/>
            <a:ext cx="4858454" cy="39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867638" y="268607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155F2E"/>
                </a:solidFill>
              </a:rPr>
              <a:t>hard</a:t>
            </a:r>
            <a:r>
              <a:rPr lang="de-DE" dirty="0" smtClean="0">
                <a:solidFill>
                  <a:srgbClr val="155F2E"/>
                </a:solidFill>
              </a:rPr>
              <a:t> </a:t>
            </a:r>
            <a:r>
              <a:rPr lang="de-DE" dirty="0" err="1" smtClean="0">
                <a:solidFill>
                  <a:srgbClr val="155F2E"/>
                </a:solidFill>
              </a:rPr>
              <a:t>EoS</a:t>
            </a:r>
            <a:endParaRPr lang="de-DE" dirty="0" smtClean="0">
              <a:solidFill>
                <a:srgbClr val="155F2E"/>
              </a:solidFill>
            </a:endParaRPr>
          </a:p>
          <a:p>
            <a:r>
              <a:rPr lang="de-DE" dirty="0" smtClean="0">
                <a:solidFill>
                  <a:srgbClr val="CC0066"/>
                </a:solidFill>
              </a:rPr>
              <a:t>soft </a:t>
            </a:r>
            <a:r>
              <a:rPr lang="de-DE" dirty="0" err="1" smtClean="0">
                <a:solidFill>
                  <a:srgbClr val="CC0066"/>
                </a:solidFill>
              </a:rPr>
              <a:t>EoS</a:t>
            </a:r>
            <a:endParaRPr lang="de-DE" dirty="0">
              <a:solidFill>
                <a:srgbClr val="CC0066"/>
              </a:solidFill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 rot="8652641">
            <a:off x="814239" y="4721613"/>
            <a:ext cx="1595538" cy="686760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  <a:gd name="connsiteX0" fmla="*/ 0 w 10000"/>
              <a:gd name="connsiteY0" fmla="*/ 8201 h 10000"/>
              <a:gd name="connsiteX1" fmla="*/ 3938 w 10000"/>
              <a:gd name="connsiteY1" fmla="*/ 5692 h 10000"/>
              <a:gd name="connsiteX2" fmla="*/ 6549 w 10000"/>
              <a:gd name="connsiteY2" fmla="*/ 3402 h 10000"/>
              <a:gd name="connsiteX3" fmla="*/ 8412 w 10000"/>
              <a:gd name="connsiteY3" fmla="*/ 1745 h 10000"/>
              <a:gd name="connsiteX4" fmla="*/ 9936 w 10000"/>
              <a:gd name="connsiteY4" fmla="*/ 0 h 10000"/>
              <a:gd name="connsiteX5" fmla="*/ 10000 w 10000"/>
              <a:gd name="connsiteY5" fmla="*/ 3577 h 10000"/>
              <a:gd name="connsiteX6" fmla="*/ 6471 w 10000"/>
              <a:gd name="connsiteY6" fmla="*/ 5985 h 10000"/>
              <a:gd name="connsiteX7" fmla="*/ 2639 w 10000"/>
              <a:gd name="connsiteY7" fmla="*/ 9509 h 10000"/>
              <a:gd name="connsiteX8" fmla="*/ 395 w 10000"/>
              <a:gd name="connsiteY8" fmla="*/ 10000 h 10000"/>
              <a:gd name="connsiteX9" fmla="*/ 0 w 10000"/>
              <a:gd name="connsiteY9" fmla="*/ 8201 h 10000"/>
              <a:gd name="connsiteX0" fmla="*/ 0 w 10084"/>
              <a:gd name="connsiteY0" fmla="*/ 8201 h 10000"/>
              <a:gd name="connsiteX1" fmla="*/ 3938 w 10084"/>
              <a:gd name="connsiteY1" fmla="*/ 5692 h 10000"/>
              <a:gd name="connsiteX2" fmla="*/ 6549 w 10084"/>
              <a:gd name="connsiteY2" fmla="*/ 3402 h 10000"/>
              <a:gd name="connsiteX3" fmla="*/ 8412 w 10084"/>
              <a:gd name="connsiteY3" fmla="*/ 1745 h 10000"/>
              <a:gd name="connsiteX4" fmla="*/ 9936 w 10084"/>
              <a:gd name="connsiteY4" fmla="*/ 0 h 10000"/>
              <a:gd name="connsiteX5" fmla="*/ 10084 w 10084"/>
              <a:gd name="connsiteY5" fmla="*/ 1756 h 10000"/>
              <a:gd name="connsiteX6" fmla="*/ 6471 w 10084"/>
              <a:gd name="connsiteY6" fmla="*/ 5985 h 10000"/>
              <a:gd name="connsiteX7" fmla="*/ 2639 w 10084"/>
              <a:gd name="connsiteY7" fmla="*/ 9509 h 10000"/>
              <a:gd name="connsiteX8" fmla="*/ 395 w 10084"/>
              <a:gd name="connsiteY8" fmla="*/ 10000 h 10000"/>
              <a:gd name="connsiteX9" fmla="*/ 0 w 10084"/>
              <a:gd name="connsiteY9" fmla="*/ 8201 h 10000"/>
              <a:gd name="connsiteX0" fmla="*/ 140 w 10224"/>
              <a:gd name="connsiteY0" fmla="*/ 8201 h 11695"/>
              <a:gd name="connsiteX1" fmla="*/ 4078 w 10224"/>
              <a:gd name="connsiteY1" fmla="*/ 5692 h 11695"/>
              <a:gd name="connsiteX2" fmla="*/ 6689 w 10224"/>
              <a:gd name="connsiteY2" fmla="*/ 3402 h 11695"/>
              <a:gd name="connsiteX3" fmla="*/ 8552 w 10224"/>
              <a:gd name="connsiteY3" fmla="*/ 1745 h 11695"/>
              <a:gd name="connsiteX4" fmla="*/ 10076 w 10224"/>
              <a:gd name="connsiteY4" fmla="*/ 0 h 11695"/>
              <a:gd name="connsiteX5" fmla="*/ 10224 w 10224"/>
              <a:gd name="connsiteY5" fmla="*/ 1756 h 11695"/>
              <a:gd name="connsiteX6" fmla="*/ 6611 w 10224"/>
              <a:gd name="connsiteY6" fmla="*/ 5985 h 11695"/>
              <a:gd name="connsiteX7" fmla="*/ 2779 w 10224"/>
              <a:gd name="connsiteY7" fmla="*/ 9509 h 11695"/>
              <a:gd name="connsiteX8" fmla="*/ 0 w 10224"/>
              <a:gd name="connsiteY8" fmla="*/ 11695 h 11695"/>
              <a:gd name="connsiteX9" fmla="*/ 140 w 10224"/>
              <a:gd name="connsiteY9" fmla="*/ 8201 h 11695"/>
              <a:gd name="connsiteX0" fmla="*/ 133 w 10224"/>
              <a:gd name="connsiteY0" fmla="*/ 7419 h 11695"/>
              <a:gd name="connsiteX1" fmla="*/ 4078 w 10224"/>
              <a:gd name="connsiteY1" fmla="*/ 5692 h 11695"/>
              <a:gd name="connsiteX2" fmla="*/ 6689 w 10224"/>
              <a:gd name="connsiteY2" fmla="*/ 3402 h 11695"/>
              <a:gd name="connsiteX3" fmla="*/ 8552 w 10224"/>
              <a:gd name="connsiteY3" fmla="*/ 1745 h 11695"/>
              <a:gd name="connsiteX4" fmla="*/ 10076 w 10224"/>
              <a:gd name="connsiteY4" fmla="*/ 0 h 11695"/>
              <a:gd name="connsiteX5" fmla="*/ 10224 w 10224"/>
              <a:gd name="connsiteY5" fmla="*/ 1756 h 11695"/>
              <a:gd name="connsiteX6" fmla="*/ 6611 w 10224"/>
              <a:gd name="connsiteY6" fmla="*/ 5985 h 11695"/>
              <a:gd name="connsiteX7" fmla="*/ 2779 w 10224"/>
              <a:gd name="connsiteY7" fmla="*/ 9509 h 11695"/>
              <a:gd name="connsiteX8" fmla="*/ 0 w 10224"/>
              <a:gd name="connsiteY8" fmla="*/ 11695 h 11695"/>
              <a:gd name="connsiteX9" fmla="*/ 133 w 10224"/>
              <a:gd name="connsiteY9" fmla="*/ 7419 h 11695"/>
              <a:gd name="connsiteX0" fmla="*/ 382 w 10473"/>
              <a:gd name="connsiteY0" fmla="*/ 7419 h 11111"/>
              <a:gd name="connsiteX1" fmla="*/ 4327 w 10473"/>
              <a:gd name="connsiteY1" fmla="*/ 569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028 w 10473"/>
              <a:gd name="connsiteY7" fmla="*/ 950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327 w 10473"/>
              <a:gd name="connsiteY1" fmla="*/ 569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275 w 10473"/>
              <a:gd name="connsiteY1" fmla="*/ 638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275 w 10473"/>
              <a:gd name="connsiteY1" fmla="*/ 6382 h 11111"/>
              <a:gd name="connsiteX2" fmla="*/ 6961 w 10473"/>
              <a:gd name="connsiteY2" fmla="*/ 4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6313 h 10005"/>
              <a:gd name="connsiteX1" fmla="*/ 4275 w 10473"/>
              <a:gd name="connsiteY1" fmla="*/ 5276 h 10005"/>
              <a:gd name="connsiteX2" fmla="*/ 6961 w 10473"/>
              <a:gd name="connsiteY2" fmla="*/ 3296 h 10005"/>
              <a:gd name="connsiteX3" fmla="*/ 8801 w 10473"/>
              <a:gd name="connsiteY3" fmla="*/ 639 h 10005"/>
              <a:gd name="connsiteX4" fmla="*/ 10047 w 10473"/>
              <a:gd name="connsiteY4" fmla="*/ 0 h 10005"/>
              <a:gd name="connsiteX5" fmla="*/ 10473 w 10473"/>
              <a:gd name="connsiteY5" fmla="*/ 650 h 10005"/>
              <a:gd name="connsiteX6" fmla="*/ 6860 w 10473"/>
              <a:gd name="connsiteY6" fmla="*/ 4879 h 10005"/>
              <a:gd name="connsiteX7" fmla="*/ 3103 w 10473"/>
              <a:gd name="connsiteY7" fmla="*/ 8713 h 10005"/>
              <a:gd name="connsiteX8" fmla="*/ 0 w 10473"/>
              <a:gd name="connsiteY8" fmla="*/ 10005 h 10005"/>
              <a:gd name="connsiteX9" fmla="*/ 382 w 10473"/>
              <a:gd name="connsiteY9" fmla="*/ 6313 h 10005"/>
              <a:gd name="connsiteX0" fmla="*/ 382 w 10641"/>
              <a:gd name="connsiteY0" fmla="*/ 6531 h 10223"/>
              <a:gd name="connsiteX1" fmla="*/ 4275 w 10641"/>
              <a:gd name="connsiteY1" fmla="*/ 5494 h 10223"/>
              <a:gd name="connsiteX2" fmla="*/ 6961 w 10641"/>
              <a:gd name="connsiteY2" fmla="*/ 3514 h 10223"/>
              <a:gd name="connsiteX3" fmla="*/ 8801 w 10641"/>
              <a:gd name="connsiteY3" fmla="*/ 857 h 10223"/>
              <a:gd name="connsiteX4" fmla="*/ 10047 w 10641"/>
              <a:gd name="connsiteY4" fmla="*/ 218 h 10223"/>
              <a:gd name="connsiteX5" fmla="*/ 10641 w 10641"/>
              <a:gd name="connsiteY5" fmla="*/ 361 h 10223"/>
              <a:gd name="connsiteX6" fmla="*/ 6860 w 10641"/>
              <a:gd name="connsiteY6" fmla="*/ 5097 h 10223"/>
              <a:gd name="connsiteX7" fmla="*/ 3103 w 10641"/>
              <a:gd name="connsiteY7" fmla="*/ 8931 h 10223"/>
              <a:gd name="connsiteX8" fmla="*/ 0 w 10641"/>
              <a:gd name="connsiteY8" fmla="*/ 10223 h 10223"/>
              <a:gd name="connsiteX9" fmla="*/ 382 w 10641"/>
              <a:gd name="connsiteY9" fmla="*/ 6531 h 10223"/>
              <a:gd name="connsiteX0" fmla="*/ 382 w 10641"/>
              <a:gd name="connsiteY0" fmla="*/ 7384 h 11076"/>
              <a:gd name="connsiteX1" fmla="*/ 4275 w 10641"/>
              <a:gd name="connsiteY1" fmla="*/ 6347 h 11076"/>
              <a:gd name="connsiteX2" fmla="*/ 6961 w 10641"/>
              <a:gd name="connsiteY2" fmla="*/ 4367 h 11076"/>
              <a:gd name="connsiteX3" fmla="*/ 8801 w 10641"/>
              <a:gd name="connsiteY3" fmla="*/ 1710 h 11076"/>
              <a:gd name="connsiteX4" fmla="*/ 10225 w 10641"/>
              <a:gd name="connsiteY4" fmla="*/ 0 h 11076"/>
              <a:gd name="connsiteX5" fmla="*/ 10641 w 10641"/>
              <a:gd name="connsiteY5" fmla="*/ 1214 h 11076"/>
              <a:gd name="connsiteX6" fmla="*/ 6860 w 10641"/>
              <a:gd name="connsiteY6" fmla="*/ 5950 h 11076"/>
              <a:gd name="connsiteX7" fmla="*/ 3103 w 10641"/>
              <a:gd name="connsiteY7" fmla="*/ 9784 h 11076"/>
              <a:gd name="connsiteX8" fmla="*/ 0 w 10641"/>
              <a:gd name="connsiteY8" fmla="*/ 11076 h 11076"/>
              <a:gd name="connsiteX9" fmla="*/ 382 w 10641"/>
              <a:gd name="connsiteY9" fmla="*/ 7384 h 11076"/>
              <a:gd name="connsiteX0" fmla="*/ 382 w 10641"/>
              <a:gd name="connsiteY0" fmla="*/ 7384 h 11076"/>
              <a:gd name="connsiteX1" fmla="*/ 4275 w 10641"/>
              <a:gd name="connsiteY1" fmla="*/ 6347 h 11076"/>
              <a:gd name="connsiteX2" fmla="*/ 6961 w 10641"/>
              <a:gd name="connsiteY2" fmla="*/ 4367 h 11076"/>
              <a:gd name="connsiteX3" fmla="*/ 8801 w 10641"/>
              <a:gd name="connsiteY3" fmla="*/ 1710 h 11076"/>
              <a:gd name="connsiteX4" fmla="*/ 10225 w 10641"/>
              <a:gd name="connsiteY4" fmla="*/ 0 h 11076"/>
              <a:gd name="connsiteX5" fmla="*/ 10641 w 10641"/>
              <a:gd name="connsiteY5" fmla="*/ 1214 h 11076"/>
              <a:gd name="connsiteX6" fmla="*/ 6860 w 10641"/>
              <a:gd name="connsiteY6" fmla="*/ 5950 h 11076"/>
              <a:gd name="connsiteX7" fmla="*/ 3096 w 10641"/>
              <a:gd name="connsiteY7" fmla="*/ 9002 h 11076"/>
              <a:gd name="connsiteX8" fmla="*/ 0 w 10641"/>
              <a:gd name="connsiteY8" fmla="*/ 11076 h 11076"/>
              <a:gd name="connsiteX9" fmla="*/ 382 w 10641"/>
              <a:gd name="connsiteY9" fmla="*/ 7384 h 11076"/>
              <a:gd name="connsiteX0" fmla="*/ 204 w 10463"/>
              <a:gd name="connsiteY0" fmla="*/ 7384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918 w 10463"/>
              <a:gd name="connsiteY7" fmla="*/ 9002 h 10005"/>
              <a:gd name="connsiteX8" fmla="*/ 0 w 10463"/>
              <a:gd name="connsiteY8" fmla="*/ 10005 h 10005"/>
              <a:gd name="connsiteX9" fmla="*/ 204 w 10463"/>
              <a:gd name="connsiteY9" fmla="*/ 7384 h 10005"/>
              <a:gd name="connsiteX0" fmla="*/ 162 w 10463"/>
              <a:gd name="connsiteY0" fmla="*/ 7511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918 w 10463"/>
              <a:gd name="connsiteY7" fmla="*/ 9002 h 10005"/>
              <a:gd name="connsiteX8" fmla="*/ 0 w 10463"/>
              <a:gd name="connsiteY8" fmla="*/ 10005 h 10005"/>
              <a:gd name="connsiteX9" fmla="*/ 162 w 10463"/>
              <a:gd name="connsiteY9" fmla="*/ 7511 h 10005"/>
              <a:gd name="connsiteX0" fmla="*/ 162 w 10463"/>
              <a:gd name="connsiteY0" fmla="*/ 7511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850 w 10463"/>
              <a:gd name="connsiteY7" fmla="*/ 9474 h 10005"/>
              <a:gd name="connsiteX8" fmla="*/ 0 w 10463"/>
              <a:gd name="connsiteY8" fmla="*/ 10005 h 10005"/>
              <a:gd name="connsiteX9" fmla="*/ 162 w 10463"/>
              <a:gd name="connsiteY9" fmla="*/ 7511 h 10005"/>
              <a:gd name="connsiteX0" fmla="*/ 71 w 10372"/>
              <a:gd name="connsiteY0" fmla="*/ 7511 h 10533"/>
              <a:gd name="connsiteX1" fmla="*/ 4006 w 10372"/>
              <a:gd name="connsiteY1" fmla="*/ 6347 h 10533"/>
              <a:gd name="connsiteX2" fmla="*/ 6692 w 10372"/>
              <a:gd name="connsiteY2" fmla="*/ 4367 h 10533"/>
              <a:gd name="connsiteX3" fmla="*/ 8532 w 10372"/>
              <a:gd name="connsiteY3" fmla="*/ 1710 h 10533"/>
              <a:gd name="connsiteX4" fmla="*/ 9956 w 10372"/>
              <a:gd name="connsiteY4" fmla="*/ 0 h 10533"/>
              <a:gd name="connsiteX5" fmla="*/ 10372 w 10372"/>
              <a:gd name="connsiteY5" fmla="*/ 1214 h 10533"/>
              <a:gd name="connsiteX6" fmla="*/ 6591 w 10372"/>
              <a:gd name="connsiteY6" fmla="*/ 5950 h 10533"/>
              <a:gd name="connsiteX7" fmla="*/ 2759 w 10372"/>
              <a:gd name="connsiteY7" fmla="*/ 9474 h 10533"/>
              <a:gd name="connsiteX8" fmla="*/ 0 w 10372"/>
              <a:gd name="connsiteY8" fmla="*/ 10533 h 10533"/>
              <a:gd name="connsiteX9" fmla="*/ 71 w 10372"/>
              <a:gd name="connsiteY9" fmla="*/ 7511 h 10533"/>
              <a:gd name="connsiteX0" fmla="*/ 220 w 10372"/>
              <a:gd name="connsiteY0" fmla="*/ 8130 h 10533"/>
              <a:gd name="connsiteX1" fmla="*/ 4006 w 10372"/>
              <a:gd name="connsiteY1" fmla="*/ 6347 h 10533"/>
              <a:gd name="connsiteX2" fmla="*/ 6692 w 10372"/>
              <a:gd name="connsiteY2" fmla="*/ 4367 h 10533"/>
              <a:gd name="connsiteX3" fmla="*/ 8532 w 10372"/>
              <a:gd name="connsiteY3" fmla="*/ 1710 h 10533"/>
              <a:gd name="connsiteX4" fmla="*/ 9956 w 10372"/>
              <a:gd name="connsiteY4" fmla="*/ 0 h 10533"/>
              <a:gd name="connsiteX5" fmla="*/ 10372 w 10372"/>
              <a:gd name="connsiteY5" fmla="*/ 1214 h 10533"/>
              <a:gd name="connsiteX6" fmla="*/ 6591 w 10372"/>
              <a:gd name="connsiteY6" fmla="*/ 5950 h 10533"/>
              <a:gd name="connsiteX7" fmla="*/ 2759 w 10372"/>
              <a:gd name="connsiteY7" fmla="*/ 9474 h 10533"/>
              <a:gd name="connsiteX8" fmla="*/ 0 w 10372"/>
              <a:gd name="connsiteY8" fmla="*/ 10533 h 10533"/>
              <a:gd name="connsiteX9" fmla="*/ 220 w 10372"/>
              <a:gd name="connsiteY9" fmla="*/ 8130 h 10533"/>
              <a:gd name="connsiteX0" fmla="*/ 1 w 11658"/>
              <a:gd name="connsiteY0" fmla="*/ 8661 h 10533"/>
              <a:gd name="connsiteX1" fmla="*/ 5292 w 11658"/>
              <a:gd name="connsiteY1" fmla="*/ 6347 h 10533"/>
              <a:gd name="connsiteX2" fmla="*/ 7978 w 11658"/>
              <a:gd name="connsiteY2" fmla="*/ 4367 h 10533"/>
              <a:gd name="connsiteX3" fmla="*/ 9818 w 11658"/>
              <a:gd name="connsiteY3" fmla="*/ 1710 h 10533"/>
              <a:gd name="connsiteX4" fmla="*/ 11242 w 11658"/>
              <a:gd name="connsiteY4" fmla="*/ 0 h 10533"/>
              <a:gd name="connsiteX5" fmla="*/ 11658 w 11658"/>
              <a:gd name="connsiteY5" fmla="*/ 1214 h 10533"/>
              <a:gd name="connsiteX6" fmla="*/ 7877 w 11658"/>
              <a:gd name="connsiteY6" fmla="*/ 5950 h 10533"/>
              <a:gd name="connsiteX7" fmla="*/ 4045 w 11658"/>
              <a:gd name="connsiteY7" fmla="*/ 9474 h 10533"/>
              <a:gd name="connsiteX8" fmla="*/ 1286 w 11658"/>
              <a:gd name="connsiteY8" fmla="*/ 10533 h 10533"/>
              <a:gd name="connsiteX9" fmla="*/ 1 w 11658"/>
              <a:gd name="connsiteY9" fmla="*/ 8661 h 10533"/>
              <a:gd name="connsiteX0" fmla="*/ 5 w 11662"/>
              <a:gd name="connsiteY0" fmla="*/ 8661 h 10359"/>
              <a:gd name="connsiteX1" fmla="*/ 5296 w 11662"/>
              <a:gd name="connsiteY1" fmla="*/ 6347 h 10359"/>
              <a:gd name="connsiteX2" fmla="*/ 7982 w 11662"/>
              <a:gd name="connsiteY2" fmla="*/ 4367 h 10359"/>
              <a:gd name="connsiteX3" fmla="*/ 9822 w 11662"/>
              <a:gd name="connsiteY3" fmla="*/ 1710 h 10359"/>
              <a:gd name="connsiteX4" fmla="*/ 11246 w 11662"/>
              <a:gd name="connsiteY4" fmla="*/ 0 h 10359"/>
              <a:gd name="connsiteX5" fmla="*/ 11662 w 11662"/>
              <a:gd name="connsiteY5" fmla="*/ 1214 h 10359"/>
              <a:gd name="connsiteX6" fmla="*/ 7881 w 11662"/>
              <a:gd name="connsiteY6" fmla="*/ 5950 h 10359"/>
              <a:gd name="connsiteX7" fmla="*/ 4049 w 11662"/>
              <a:gd name="connsiteY7" fmla="*/ 9474 h 10359"/>
              <a:gd name="connsiteX8" fmla="*/ 196 w 11662"/>
              <a:gd name="connsiteY8" fmla="*/ 10359 h 10359"/>
              <a:gd name="connsiteX9" fmla="*/ 5 w 11662"/>
              <a:gd name="connsiteY9" fmla="*/ 8661 h 10359"/>
              <a:gd name="connsiteX0" fmla="*/ 5 w 11662"/>
              <a:gd name="connsiteY0" fmla="*/ 8661 h 10922"/>
              <a:gd name="connsiteX1" fmla="*/ 5296 w 11662"/>
              <a:gd name="connsiteY1" fmla="*/ 6347 h 10922"/>
              <a:gd name="connsiteX2" fmla="*/ 7982 w 11662"/>
              <a:gd name="connsiteY2" fmla="*/ 4367 h 10922"/>
              <a:gd name="connsiteX3" fmla="*/ 9822 w 11662"/>
              <a:gd name="connsiteY3" fmla="*/ 1710 h 10922"/>
              <a:gd name="connsiteX4" fmla="*/ 11246 w 11662"/>
              <a:gd name="connsiteY4" fmla="*/ 0 h 10922"/>
              <a:gd name="connsiteX5" fmla="*/ 11662 w 11662"/>
              <a:gd name="connsiteY5" fmla="*/ 1214 h 10922"/>
              <a:gd name="connsiteX6" fmla="*/ 7881 w 11662"/>
              <a:gd name="connsiteY6" fmla="*/ 5950 h 10922"/>
              <a:gd name="connsiteX7" fmla="*/ 4049 w 11662"/>
              <a:gd name="connsiteY7" fmla="*/ 9474 h 10922"/>
              <a:gd name="connsiteX8" fmla="*/ 187 w 11662"/>
              <a:gd name="connsiteY8" fmla="*/ 10922 h 10922"/>
              <a:gd name="connsiteX9" fmla="*/ 5 w 11662"/>
              <a:gd name="connsiteY9" fmla="*/ 8661 h 1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62" h="10922">
                <a:moveTo>
                  <a:pt x="5" y="8661"/>
                </a:moveTo>
                <a:lnTo>
                  <a:pt x="5296" y="6347"/>
                </a:lnTo>
                <a:lnTo>
                  <a:pt x="7982" y="4367"/>
                </a:lnTo>
                <a:lnTo>
                  <a:pt x="9822" y="1710"/>
                </a:lnTo>
                <a:lnTo>
                  <a:pt x="11246" y="0"/>
                </a:lnTo>
                <a:cubicBezTo>
                  <a:pt x="11267" y="1192"/>
                  <a:pt x="11641" y="22"/>
                  <a:pt x="11662" y="1214"/>
                </a:cubicBezTo>
                <a:lnTo>
                  <a:pt x="7881" y="5950"/>
                </a:lnTo>
                <a:lnTo>
                  <a:pt x="4049" y="9474"/>
                </a:lnTo>
                <a:lnTo>
                  <a:pt x="187" y="10922"/>
                </a:lnTo>
                <a:cubicBezTo>
                  <a:pt x="234" y="9757"/>
                  <a:pt x="-42" y="9826"/>
                  <a:pt x="5" y="8661"/>
                </a:cubicBez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32631" y="502399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C0066"/>
                </a:solidFill>
              </a:rPr>
              <a:t>K</a:t>
            </a:r>
            <a:r>
              <a:rPr lang="de-DE" baseline="30000" dirty="0" smtClean="0">
                <a:solidFill>
                  <a:srgbClr val="CC0066"/>
                </a:solidFill>
              </a:rPr>
              <a:t>+</a:t>
            </a:r>
            <a:r>
              <a:rPr lang="de-DE" dirty="0" smtClean="0">
                <a:solidFill>
                  <a:srgbClr val="CC0066"/>
                </a:solidFill>
              </a:rPr>
              <a:t> </a:t>
            </a:r>
            <a:r>
              <a:rPr lang="de-DE" dirty="0" err="1" smtClean="0">
                <a:solidFill>
                  <a:srgbClr val="CC0066"/>
                </a:solidFill>
              </a:rPr>
              <a:t>prod</a:t>
            </a:r>
            <a:r>
              <a:rPr lang="de-DE" dirty="0" smtClean="0">
                <a:solidFill>
                  <a:srgbClr val="CC0066"/>
                </a:solidFill>
              </a:rPr>
              <a:t>.</a:t>
            </a:r>
          </a:p>
          <a:p>
            <a:r>
              <a:rPr lang="de-DE" dirty="0" err="1" smtClean="0">
                <a:solidFill>
                  <a:srgbClr val="CC0066"/>
                </a:solidFill>
              </a:rPr>
              <a:t>fragment</a:t>
            </a:r>
            <a:r>
              <a:rPr lang="de-DE" dirty="0" smtClean="0">
                <a:solidFill>
                  <a:srgbClr val="CC0066"/>
                </a:solidFill>
              </a:rPr>
              <a:t> </a:t>
            </a:r>
            <a:r>
              <a:rPr lang="de-DE" dirty="0" err="1" smtClean="0">
                <a:solidFill>
                  <a:srgbClr val="CC0066"/>
                </a:solidFill>
              </a:rPr>
              <a:t>flow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7" name="Picture 16" descr="squee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98" y="3461031"/>
            <a:ext cx="2342347" cy="167986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44449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314775" y="4375264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pp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788024" y="22269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88279" y="620688"/>
            <a:ext cx="9612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Systematic studies of collective flow of baryons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T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hreshold production of multi-strange hyperons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5373216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0" name="Rechteck 99"/>
          <p:cNvSpPr/>
          <p:nvPr/>
        </p:nvSpPr>
        <p:spPr>
          <a:xfrm>
            <a:off x="6990412" y="3081911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p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1" name="Rechteck 100"/>
          <p:cNvSpPr/>
          <p:nvPr/>
        </p:nvSpPr>
        <p:spPr>
          <a:xfrm>
            <a:off x="5148064" y="2875002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de-DE" sz="8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dirty="0" smtClean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2" name="Rechteck 101"/>
          <p:cNvSpPr/>
          <p:nvPr/>
        </p:nvSpPr>
        <p:spPr>
          <a:xfrm>
            <a:off x="7452320" y="3585790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n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3" name="Gerade Verbindung mit Pfeil 102"/>
          <p:cNvCxnSpPr/>
          <p:nvPr/>
        </p:nvCxnSpPr>
        <p:spPr>
          <a:xfrm flipV="1">
            <a:off x="6499687" y="3316293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/>
          <p:cNvCxnSpPr/>
          <p:nvPr/>
        </p:nvCxnSpPr>
        <p:spPr>
          <a:xfrm>
            <a:off x="6481038" y="3050553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>
            <a:off x="6516216" y="3739098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/>
          <p:nvPr/>
        </p:nvCxnSpPr>
        <p:spPr>
          <a:xfrm>
            <a:off x="7884368" y="3398222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hteck 106"/>
          <p:cNvSpPr/>
          <p:nvPr/>
        </p:nvSpPr>
        <p:spPr>
          <a:xfrm>
            <a:off x="5148064" y="4171146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</a:p>
          <a:p>
            <a:pPr>
              <a:spcBef>
                <a:spcPct val="0"/>
              </a:spcBef>
            </a:pPr>
            <a:endParaRPr lang="en-GB" sz="800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ppK</a:t>
            </a:r>
            <a:r>
              <a:rPr lang="en-GB" baseline="30000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 err="1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-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08" name="Gerade Verbindung mit Pfeil 107"/>
          <p:cNvCxnSpPr/>
          <p:nvPr/>
        </p:nvCxnSpPr>
        <p:spPr>
          <a:xfrm>
            <a:off x="6481038" y="4338392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 flipV="1">
            <a:off x="6481038" y="4540704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hteck 109"/>
          <p:cNvSpPr/>
          <p:nvPr/>
        </p:nvSpPr>
        <p:spPr>
          <a:xfrm>
            <a:off x="6990412" y="4293096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p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11" name="Gerade Verbindung mit Pfeil 110"/>
          <p:cNvCxnSpPr/>
          <p:nvPr/>
        </p:nvCxnSpPr>
        <p:spPr>
          <a:xfrm>
            <a:off x="7911032" y="4609584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mit Pfeil 111"/>
          <p:cNvCxnSpPr/>
          <p:nvPr/>
        </p:nvCxnSpPr>
        <p:spPr>
          <a:xfrm>
            <a:off x="6668616" y="5022468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hteck 112"/>
          <p:cNvSpPr/>
          <p:nvPr/>
        </p:nvSpPr>
        <p:spPr>
          <a:xfrm>
            <a:off x="7545728" y="4800336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GB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altLang="de-DE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150608" y="5539298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</a:p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K</a:t>
            </a:r>
            <a:r>
              <a:rPr lang="en-GB" altLang="de-DE" baseline="30000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6580996" y="5706544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6992956" y="5661248"/>
            <a:ext cx="168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 smtClean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7913576" y="5977736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endCxn id="30" idx="1"/>
          </p:cNvCxnSpPr>
          <p:nvPr/>
        </p:nvCxnSpPr>
        <p:spPr>
          <a:xfrm>
            <a:off x="6671160" y="6259378"/>
            <a:ext cx="882583" cy="1440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7553743" y="6218728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n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079382" y="2740278"/>
            <a:ext cx="3909490" cy="3929082"/>
          </a:xfrm>
          <a:prstGeom prst="rect">
            <a:avLst/>
          </a:prstGeom>
          <a:noFill/>
          <a:ln w="254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cxnSp>
        <p:nvCxnSpPr>
          <p:cNvPr id="34" name="Gerade Verbindung mit Pfeil 33"/>
          <p:cNvCxnSpPr/>
          <p:nvPr/>
        </p:nvCxnSpPr>
        <p:spPr>
          <a:xfrm flipV="1">
            <a:off x="5566138" y="5977736"/>
            <a:ext cx="1742166" cy="528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35496" y="1352962"/>
            <a:ext cx="9243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Idea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: </a:t>
            </a:r>
          </a:p>
          <a:p>
            <a:r>
              <a:rPr lang="en-GB" altLang="de-DE" sz="2000" b="1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 </a:t>
            </a:r>
            <a:r>
              <a:rPr lang="en-GB" altLang="de-DE" sz="2000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and</a:t>
            </a:r>
            <a:r>
              <a:rPr lang="en-GB" altLang="de-DE" sz="2000" b="1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de-DE" sz="2000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subthreshold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 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EOS </a:t>
            </a: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0" y="-11759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Future attempts to study the high-density EOS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95536" y="2804735"/>
            <a:ext cx="3227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Strangeness</a:t>
            </a:r>
            <a:r>
              <a:rPr lang="de-DE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n-GB" dirty="0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</a:t>
            </a:r>
            <a:r>
              <a:rPr lang="de-DE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</a:t>
            </a:r>
            <a:r>
              <a:rPr lang="en-GB" dirty="0" smtClean="0">
                <a:solidFill>
                  <a:srgbClr val="000000"/>
                </a:solidFill>
              </a:rPr>
              <a:t>1.6 </a:t>
            </a:r>
            <a:r>
              <a:rPr lang="en-GB" dirty="0">
                <a:solidFill>
                  <a:srgbClr val="000000"/>
                </a:solidFill>
              </a:rPr>
              <a:t>GeV)</a:t>
            </a:r>
          </a:p>
          <a:p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  </a:t>
            </a:r>
            <a:r>
              <a:rPr lang="en-GB" dirty="0">
                <a:solidFill>
                  <a:srgbClr val="000000"/>
                </a:solidFill>
              </a:rPr>
              <a:t>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</a:t>
            </a:r>
            <a:r>
              <a:rPr lang="en-GB" dirty="0" smtClean="0">
                <a:solidFill>
                  <a:srgbClr val="000000"/>
                </a:solidFill>
              </a:rPr>
              <a:t>2.5 </a:t>
            </a:r>
            <a:r>
              <a:rPr lang="en-GB" dirty="0">
                <a:solidFill>
                  <a:srgbClr val="000000"/>
                </a:solidFill>
              </a:rPr>
              <a:t>GeV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9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Multi-strange hyperons: promising observables for the EOS of symmetric matter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589944" y="1556792"/>
            <a:ext cx="579036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</a:t>
            </a:r>
            <a:r>
              <a:rPr lang="de-DE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4A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 EOS (K=240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/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EOS (K=350)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66292" y="6453336"/>
            <a:ext cx="7414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PHQMD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calculations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 , J.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Aichelin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, E.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Bratkovskaya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, V.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Kireyeu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 et al., priv. </a:t>
            </a:r>
            <a:r>
              <a:rPr lang="de-DE" sz="1600" dirty="0" err="1">
                <a:solidFill>
                  <a:srgbClr val="000000"/>
                </a:solidFill>
                <a:latin typeface="Tahoma" pitchFamily="34" charset="0"/>
              </a:rPr>
              <a:t>c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omm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.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3" y="2387790"/>
            <a:ext cx="6532975" cy="404580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329954" y="2780928"/>
            <a:ext cx="536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Ω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172888" y="4653136"/>
            <a:ext cx="43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Λ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987824" y="4149080"/>
            <a:ext cx="50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Ξ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 flipH="1">
            <a:off x="4391488" y="3648955"/>
            <a:ext cx="27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Λ</a:t>
            </a:r>
            <a:endParaRPr lang="de-DE" sz="2400" dirty="0">
              <a:solidFill>
                <a:srgbClr val="FF0000"/>
              </a:solidFill>
            </a:endParaRPr>
          </a:p>
        </p:txBody>
      </p:sp>
      <p:cxnSp>
        <p:nvCxnSpPr>
          <p:cNvPr id="30" name="Gerader Verbinder 29"/>
          <p:cNvCxnSpPr/>
          <p:nvPr/>
        </p:nvCxnSpPr>
        <p:spPr bwMode="auto">
          <a:xfrm>
            <a:off x="4481580" y="3734788"/>
            <a:ext cx="21569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feld 31"/>
          <p:cNvSpPr txBox="1"/>
          <p:nvPr/>
        </p:nvSpPr>
        <p:spPr>
          <a:xfrm>
            <a:off x="5165021" y="3501008"/>
            <a:ext cx="55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Ξ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660232" y="2780928"/>
            <a:ext cx="59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Ω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20503181">
            <a:off x="6209051" y="4391526"/>
            <a:ext cx="217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reliminary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8752"/>
            <a:ext cx="4253901" cy="543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327001" y="4437112"/>
            <a:ext cx="436687" cy="1801401"/>
          </a:xfrm>
          <a:prstGeom prst="rect">
            <a:avLst/>
          </a:prstGeom>
          <a:solidFill>
            <a:srgbClr val="14425D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187624" y="639502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FAIR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1"/>
          <a:stretch/>
        </p:blipFill>
        <p:spPr bwMode="auto">
          <a:xfrm>
            <a:off x="4349429" y="2852936"/>
            <a:ext cx="483787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50045" r="66559"/>
          <a:stretch/>
        </p:blipFill>
        <p:spPr bwMode="auto">
          <a:xfrm>
            <a:off x="4325154" y="2838729"/>
            <a:ext cx="2412389" cy="195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283968" y="1958018"/>
            <a:ext cx="4930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generator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realistic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responses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Multi-strange hyperons: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data situation and CBM performance</a:t>
            </a:r>
          </a:p>
        </p:txBody>
      </p:sp>
    </p:spTree>
    <p:extLst>
      <p:ext uri="{BB962C8B-B14F-4D97-AF65-F5344CB8AC3E}">
        <p14:creationId xmlns:p14="http://schemas.microsoft.com/office/powerpoint/2010/main" val="174356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852426"/>
            <a:ext cx="9324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protons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(upgrade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CBM)</a:t>
            </a:r>
            <a:endPara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/>
              <a:buChar char="Ø"/>
            </a:pP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opposite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isospin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469136"/>
              </p:ext>
            </p:extLst>
          </p:nvPr>
        </p:nvGraphicFramePr>
        <p:xfrm>
          <a:off x="4355976" y="1844824"/>
          <a:ext cx="482453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r>
                        <a:rPr lang="de-DE" baseline="-250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baseline="-25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particle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production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r>
                        <a:rPr lang="de-DE" sz="1800" b="0" baseline="-2500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thr</a:t>
                      </a:r>
                      <a:endParaRPr lang="de-DE" sz="1800" b="0" baseline="-2500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GeV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decay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+1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uus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pp 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pp 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de-DE" sz="18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p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0</a:t>
                      </a:r>
                    </a:p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n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+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dds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nn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n</a:t>
                      </a:r>
                      <a:r>
                        <a:rPr lang="el-GR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baseline="300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-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60848"/>
            <a:ext cx="3822216" cy="392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107503" y="5805264"/>
            <a:ext cx="3933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W.-M. Guo et al.,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Lett. B738 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(2014) 397</a:t>
            </a:r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275855" y="1830015"/>
            <a:ext cx="84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baseline="30000" dirty="0"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411573" y="3830271"/>
            <a:ext cx="1412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n/p </a:t>
            </a:r>
            <a:r>
              <a:rPr lang="de-DE" sz="1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endParaRPr lang="en-US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419872" y="3327360"/>
            <a:ext cx="149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FFFF">
                    <a:lumMod val="6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n/p </a:t>
            </a:r>
            <a:r>
              <a:rPr lang="de-DE" sz="1600" dirty="0" err="1" smtClean="0">
                <a:solidFill>
                  <a:srgbClr val="FFFFFF">
                    <a:lumMod val="6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endParaRPr lang="en-US" sz="1600" dirty="0">
              <a:solidFill>
                <a:srgbClr val="FFFFFF">
                  <a:lumMod val="6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971600" y="3043571"/>
            <a:ext cx="1395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000000"/>
                </a:solidFill>
              </a:rPr>
              <a:t>Au+Au</a:t>
            </a:r>
            <a:r>
              <a:rPr lang="de-DE" sz="1200" dirty="0" smtClean="0">
                <a:solidFill>
                  <a:srgbClr val="000000"/>
                </a:solidFill>
              </a:rPr>
              <a:t> 400A </a:t>
            </a:r>
            <a:r>
              <a:rPr lang="de-DE" sz="1200" dirty="0" err="1" smtClean="0">
                <a:solidFill>
                  <a:srgbClr val="000000"/>
                </a:solidFill>
              </a:rPr>
              <a:t>MeV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419872" y="4653136"/>
            <a:ext cx="84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baseline="300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411573" y="5085184"/>
            <a:ext cx="84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baseline="30000" dirty="0"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r="7793"/>
          <a:stretch/>
        </p:blipFill>
        <p:spPr bwMode="auto">
          <a:xfrm>
            <a:off x="4139952" y="4725144"/>
            <a:ext cx="244827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355976" y="4293096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59"/>
          <a:stretch/>
        </p:blipFill>
        <p:spPr bwMode="auto">
          <a:xfrm>
            <a:off x="6660232" y="4137651"/>
            <a:ext cx="2401219" cy="274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-94380" y="-205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symmetry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3200" baseline="-25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high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endParaRPr lang="de-DE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9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FAIR </a:t>
            </a:r>
            <a:r>
              <a:rPr lang="de-DE" dirty="0" smtClean="0"/>
              <a:t>– </a:t>
            </a:r>
            <a:r>
              <a:rPr lang="de-DE" dirty="0" err="1" smtClean="0"/>
              <a:t>Facility</a:t>
            </a:r>
            <a:r>
              <a:rPr lang="de-DE" dirty="0" smtClean="0"/>
              <a:t> </a:t>
            </a:r>
            <a:r>
              <a:rPr lang="de-DE" dirty="0" err="1"/>
              <a:t>for</a:t>
            </a:r>
            <a:r>
              <a:rPr lang="de-DE" dirty="0"/>
              <a:t> Antiproton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/>
              <a:t>Ion Research</a:t>
            </a:r>
          </a:p>
        </p:txBody>
      </p:sp>
      <p:pic>
        <p:nvPicPr>
          <p:cNvPr id="3" name="Bild 2" descr="fair-fotomontage_300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492" y="-49970"/>
            <a:ext cx="14587094" cy="693535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396875" y="334397"/>
            <a:ext cx="10153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Facility </a:t>
            </a:r>
            <a:r>
              <a:rPr lang="de-DE" sz="3600" dirty="0" err="1">
                <a:solidFill>
                  <a:srgbClr val="FFFF66"/>
                </a:solidFill>
                <a:latin typeface="Tahoma" pitchFamily="34" charset="0"/>
              </a:rPr>
              <a:t>for</a:t>
            </a:r>
            <a:r>
              <a:rPr lang="de-DE" sz="3600" dirty="0">
                <a:solidFill>
                  <a:srgbClr val="FFFF66"/>
                </a:solidFill>
                <a:latin typeface="Tahoma" pitchFamily="34" charset="0"/>
              </a:rPr>
              <a:t> Antiproton </a:t>
            </a:r>
            <a:r>
              <a:rPr lang="de-DE" sz="3600" dirty="0" err="1">
                <a:solidFill>
                  <a:srgbClr val="FFFF66"/>
                </a:solidFill>
                <a:latin typeface="Tahoma" pitchFamily="34" charset="0"/>
              </a:rPr>
              <a:t>and</a:t>
            </a:r>
            <a:r>
              <a:rPr lang="de-DE" sz="3600" dirty="0">
                <a:solidFill>
                  <a:srgbClr val="FFFF66"/>
                </a:solidFill>
                <a:latin typeface="Tahoma" pitchFamily="34" charset="0"/>
              </a:rPr>
              <a:t> Ion </a:t>
            </a: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Research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64276" y="1452547"/>
            <a:ext cx="9604828" cy="5878532"/>
          </a:xfrm>
          <a:prstGeom prst="rect">
            <a:avLst/>
          </a:prstGeom>
          <a:solidFill>
            <a:srgbClr val="003300">
              <a:alpha val="49804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FAIR is worldwide the largest project in fundamental science.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Forefront research in nuclear, hadron, atom, plasma, antimatter, and applied physics.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Member states: Germany, Russia, India, Poland, Romania, France, Finland, Sweden, Slovenia, </a:t>
            </a:r>
          </a:p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   Great Britain.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2500 – 3000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users per year.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Construction in progress,  full completion in 2025.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Financing: Fed. Rep. Germany 60%, Hesse 10%, </a:t>
            </a:r>
          </a:p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   partner countries 30%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endParaRPr lang="en-US" sz="2800" dirty="0" smtClean="0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851920" y="6381328"/>
            <a:ext cx="53298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 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Jürgen Eschke</a:t>
            </a:r>
            <a:r>
              <a:rPr 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FAIR-NICA Workshop 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28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1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36512" y="-15859"/>
            <a:ext cx="9180512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5" y="1556792"/>
            <a:ext cx="8949730" cy="31110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89252" y="4725144"/>
            <a:ext cx="7577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FF00"/>
                </a:solidFill>
              </a:rPr>
              <a:t>E. Most et al., (… M </a:t>
            </a:r>
            <a:r>
              <a:rPr lang="de-DE" sz="1600" dirty="0" err="1" smtClean="0">
                <a:solidFill>
                  <a:srgbClr val="FFFF00"/>
                </a:solidFill>
              </a:rPr>
              <a:t>Hanauske</a:t>
            </a:r>
            <a:r>
              <a:rPr lang="de-DE" sz="1600" dirty="0" smtClean="0">
                <a:solidFill>
                  <a:srgbClr val="FFFF00"/>
                </a:solidFill>
              </a:rPr>
              <a:t>, L. </a:t>
            </a:r>
            <a:r>
              <a:rPr lang="de-DE" sz="1600" dirty="0" err="1" smtClean="0">
                <a:solidFill>
                  <a:srgbClr val="FFFF00"/>
                </a:solidFill>
              </a:rPr>
              <a:t>Rezzola</a:t>
            </a:r>
            <a:r>
              <a:rPr lang="de-DE" sz="1600" dirty="0">
                <a:solidFill>
                  <a:srgbClr val="FFFF00"/>
                </a:solidFill>
              </a:rPr>
              <a:t>), Phys. </a:t>
            </a:r>
            <a:r>
              <a:rPr lang="de-DE" sz="1600" dirty="0" err="1">
                <a:solidFill>
                  <a:srgbClr val="FFFF00"/>
                </a:solidFill>
              </a:rPr>
              <a:t>Rev</a:t>
            </a:r>
            <a:r>
              <a:rPr lang="de-DE" sz="1600" dirty="0">
                <a:solidFill>
                  <a:srgbClr val="FFFF00"/>
                </a:solidFill>
              </a:rPr>
              <a:t>. </a:t>
            </a:r>
            <a:r>
              <a:rPr lang="de-DE" sz="1600" dirty="0" err="1">
                <a:solidFill>
                  <a:srgbClr val="FFFF00"/>
                </a:solidFill>
              </a:rPr>
              <a:t>Lett</a:t>
            </a:r>
            <a:r>
              <a:rPr lang="de-DE" sz="1600" dirty="0">
                <a:solidFill>
                  <a:srgbClr val="FFFF00"/>
                </a:solidFill>
              </a:rPr>
              <a:t>. 122, 061101 (</a:t>
            </a:r>
            <a:r>
              <a:rPr lang="de-DE" sz="1600" dirty="0" smtClean="0">
                <a:solidFill>
                  <a:srgbClr val="FFFF00"/>
                </a:solidFill>
              </a:rPr>
              <a:t>2019) </a:t>
            </a:r>
            <a:endParaRPr lang="de-DE" sz="1600" dirty="0">
              <a:solidFill>
                <a:srgbClr val="FFFF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5536" y="260648"/>
            <a:ext cx="87484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Quark-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general-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relativistic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-star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mergers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de-DE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1520" y="549806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8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2920" y="5930116"/>
            <a:ext cx="953365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aseline="-250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3052" y="5415607"/>
            <a:ext cx="7904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</a:p>
          <a:p>
            <a:pPr algn="ctr"/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l-GR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4 </a:t>
            </a:r>
            <a:r>
              <a:rPr lang="el-GR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baseline="-250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 &gt; 50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de-DE" sz="28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7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4" y="2204864"/>
            <a:ext cx="4095076" cy="379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4" y="2066589"/>
            <a:ext cx="3975452" cy="38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331104" y="6292550"/>
            <a:ext cx="2492990" cy="369332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hysics</a:t>
            </a:r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50733" y="6292550"/>
            <a:ext cx="271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HADES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collaboration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076056" y="1412776"/>
            <a:ext cx="40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excess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subtraction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65546" y="188640"/>
            <a:ext cx="8082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Thermal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QCD matter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389831" y="173594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539552" y="908720"/>
            <a:ext cx="7681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1.25 A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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2.5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ρ</a:t>
            </a:r>
            <a:r>
              <a:rPr lang="de-DE" sz="2400" baseline="-25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0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T  72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MeV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0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21964" y="764704"/>
            <a:ext cx="8786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Invariant mass (</a:t>
            </a:r>
            <a:r>
              <a:rPr lang="en-GB" sz="24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GB" sz="2400" baseline="-25000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inv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&gt; 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1 GeV/c</a:t>
            </a:r>
            <a:r>
              <a:rPr lang="en-GB" sz="2400" baseline="30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2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)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of lepton pairs as function of beam energy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thermal radiation from fireball 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caloric curve 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phase coexistence (1</a:t>
            </a:r>
            <a:r>
              <a:rPr lang="en-GB" sz="2400" baseline="300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st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 order transition)</a:t>
            </a:r>
            <a:endParaRPr lang="en-GB" sz="24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746066" y="2338575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0000"/>
                </a:solidFill>
              </a:rPr>
              <a:t>S</a:t>
            </a:r>
            <a:r>
              <a:rPr lang="de-DE" sz="1600" dirty="0" err="1" smtClean="0">
                <a:solidFill>
                  <a:srgbClr val="000000"/>
                </a:solidFill>
              </a:rPr>
              <a:t>lope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dilepton</a:t>
            </a:r>
            <a:r>
              <a:rPr lang="de-DE" sz="1600" dirty="0" smtClean="0">
                <a:solidFill>
                  <a:srgbClr val="000000"/>
                </a:solidFill>
              </a:rPr>
              <a:t> invariant </a:t>
            </a:r>
            <a:r>
              <a:rPr lang="de-DE" sz="1600" dirty="0" err="1" smtClean="0">
                <a:solidFill>
                  <a:srgbClr val="000000"/>
                </a:solidFill>
              </a:rPr>
              <a:t>mass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spectrum</a:t>
            </a:r>
            <a:endParaRPr lang="de-DE" sz="1600" dirty="0" smtClean="0">
              <a:solidFill>
                <a:srgbClr val="000000"/>
              </a:solidFill>
            </a:endParaRPr>
          </a:p>
          <a:p>
            <a:r>
              <a:rPr lang="de-DE" sz="1600" dirty="0" smtClean="0">
                <a:solidFill>
                  <a:srgbClr val="000000"/>
                </a:solidFill>
              </a:rPr>
              <a:t>1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&lt; </a:t>
            </a:r>
            <a:r>
              <a:rPr lang="de-DE" sz="1600" dirty="0" err="1" smtClean="0">
                <a:solidFill>
                  <a:srgbClr val="000000"/>
                </a:solidFill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inv</a:t>
            </a:r>
            <a:r>
              <a:rPr lang="de-DE" sz="1600" dirty="0" smtClean="0">
                <a:solidFill>
                  <a:srgbClr val="000000"/>
                </a:solidFill>
              </a:rPr>
              <a:t> &lt; 2.5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6" y="2835589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67544" y="2354274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de-DE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C:\Users\senger\AppData\Local\Temp\emitting_source_T_na60_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56" y="3011112"/>
            <a:ext cx="4411379" cy="30743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436096" y="6076576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prstClr val="black"/>
                </a:solidFill>
              </a:rPr>
              <a:t>T. </a:t>
            </a:r>
            <a:r>
              <a:rPr lang="de-DE" sz="1200" dirty="0" err="1" smtClean="0">
                <a:solidFill>
                  <a:prstClr val="black"/>
                </a:solidFill>
              </a:rPr>
              <a:t>Ablyasimov</a:t>
            </a:r>
            <a:r>
              <a:rPr lang="de-DE" sz="1200" dirty="0" smtClean="0">
                <a:solidFill>
                  <a:prstClr val="black"/>
                </a:solidFill>
              </a:rPr>
              <a:t> et al., (CBM </a:t>
            </a:r>
            <a:r>
              <a:rPr lang="de-DE" sz="1200" dirty="0" err="1" smtClean="0">
                <a:solidFill>
                  <a:prstClr val="black"/>
                </a:solidFill>
              </a:rPr>
              <a:t>Collaboration</a:t>
            </a:r>
            <a:r>
              <a:rPr lang="de-DE" sz="1200" dirty="0">
                <a:solidFill>
                  <a:prstClr val="black"/>
                </a:solidFill>
              </a:rPr>
              <a:t>)</a:t>
            </a:r>
            <a:r>
              <a:rPr lang="de-DE" sz="1200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sz="1200" dirty="0" smtClean="0"/>
              <a:t>Eur. Phys. J. A 53 (2017) 60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-324544" y="188640"/>
            <a:ext cx="9793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Experimental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indication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for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a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phase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transition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at large 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lang="de-DE" altLang="de-DE" sz="2800" baseline="-25000" dirty="0" smtClean="0">
                <a:solidFill>
                  <a:srgbClr val="0070C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B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? </a:t>
            </a:r>
            <a:endParaRPr lang="de-DE" altLang="de-DE" sz="2800" dirty="0">
              <a:solidFill>
                <a:srgbClr val="0070C0"/>
              </a:solidFill>
              <a:latin typeface="Tahoma" panose="020B0604030504040204" pitchFamily="34" charset="0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5796136" y="3645024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0152" y="5157192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5940152" y="5373216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925030" y="5301208"/>
            <a:ext cx="87130" cy="92695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71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324544" y="188640"/>
            <a:ext cx="97930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Dilepton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invariant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mass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spectra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central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Au+Au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collisions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at a beam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energy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of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8A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GeV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endParaRPr lang="de-DE" altLang="de-DE" sz="2400" dirty="0">
              <a:solidFill>
                <a:srgbClr val="0070C0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356709">
            <a:off x="4159789" y="4261301"/>
            <a:ext cx="9728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FF3399"/>
                </a:solidFill>
              </a:rPr>
              <a:t>QGP + </a:t>
            </a:r>
          </a:p>
          <a:p>
            <a:pPr algn="ctr"/>
            <a:r>
              <a:rPr lang="de-DE" sz="1200" b="1" dirty="0" err="1" smtClean="0">
                <a:solidFill>
                  <a:srgbClr val="FF3399"/>
                </a:solidFill>
              </a:rPr>
              <a:t>inmed</a:t>
            </a:r>
            <a:r>
              <a:rPr lang="de-DE" sz="1200" b="1" dirty="0" smtClean="0">
                <a:solidFill>
                  <a:srgbClr val="FF3399"/>
                </a:solidFill>
              </a:rPr>
              <a:t>. 4</a:t>
            </a:r>
            <a:r>
              <a:rPr lang="de-DE" sz="1200" b="1" dirty="0" smtClean="0">
                <a:solidFill>
                  <a:srgbClr val="FF3399"/>
                </a:solidFill>
                <a:sym typeface="Symbol" panose="05050102010706020507" pitchFamily="18" charset="2"/>
              </a:rPr>
              <a:t></a:t>
            </a:r>
          </a:p>
        </p:txBody>
      </p:sp>
      <p:pic>
        <p:nvPicPr>
          <p:cNvPr id="5" name="Picture 2" descr="C:\Users\senger\AppData\Local\Microsoft\Windows\Temporary Internet Files\Content.Outlook\JE4H31NI\cbm_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32856"/>
            <a:ext cx="4752528" cy="39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523823" cy="36472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7207" y="1700808"/>
            <a:ext cx="3237573" cy="461643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-positron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66204" y="1700808"/>
            <a:ext cx="1678620" cy="461643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00468" y="1124744"/>
            <a:ext cx="4831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CBM </a:t>
            </a:r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9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44222" y="2977207"/>
            <a:ext cx="345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 et al., Jour. Phys. G38 (2011)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58" y="2296414"/>
            <a:ext cx="4248472" cy="4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5" y="3267067"/>
            <a:ext cx="4232745" cy="34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Scouting the location of the phase transition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by </a:t>
            </a:r>
            <a:r>
              <a:rPr lang="en-GB" sz="3200" dirty="0" err="1" smtClean="0">
                <a:solidFill>
                  <a:srgbClr val="0070C0"/>
                </a:solidFill>
                <a:latin typeface="Tahoma" pitchFamily="34" charset="0"/>
              </a:rPr>
              <a:t>multistrange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 hyperons</a:t>
            </a:r>
          </a:p>
        </p:txBody>
      </p:sp>
      <p:sp>
        <p:nvSpPr>
          <p:cNvPr id="10" name="Rechteck 9"/>
          <p:cNvSpPr/>
          <p:nvPr/>
        </p:nvSpPr>
        <p:spPr>
          <a:xfrm>
            <a:off x="544222" y="1247970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 </a:t>
            </a:r>
            <a:r>
              <a:rPr lang="en-GB" sz="2000" dirty="0">
                <a:latin typeface="Tahoma" pitchFamily="34" charset="0"/>
                <a:sym typeface="Wingdings" pitchFamily="2" charset="2"/>
              </a:rPr>
              <a:t>E</a:t>
            </a:r>
            <a:r>
              <a:rPr lang="en-GB" sz="2000" dirty="0" smtClean="0">
                <a:latin typeface="Tahoma" pitchFamily="34" charset="0"/>
                <a:sym typeface="Wingdings" pitchFamily="2" charset="2"/>
              </a:rPr>
              <a:t>xcitation function of </a:t>
            </a:r>
            <a:r>
              <a:rPr lang="en-GB" sz="2000" dirty="0" smtClean="0">
                <a:latin typeface="Tahoma" pitchFamily="34" charset="0"/>
              </a:rPr>
              <a:t>strangeness: 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latin typeface="Tahoma" pitchFamily="34" charset="0"/>
                <a:sym typeface="Symbol" pitchFamily="18" charset="2"/>
              </a:rPr>
              <a:t>chemical equilibration at the phase boundary ?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940152" y="1340768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7668344" y="1340768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1941"/>
            <a:ext cx="43100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860032" y="2988241"/>
            <a:ext cx="40184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HADES: Ar +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KCl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1.76 A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1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Agakishiev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Eur. Phys. J. A 47 (2011) 21</a:t>
            </a:r>
            <a:endParaRPr lang="de-DE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68888" y="2370366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</a:rPr>
              <a:t>Particle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yields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and</a:t>
            </a:r>
            <a:r>
              <a:rPr lang="de-DE" sz="1600" dirty="0" smtClean="0">
                <a:solidFill>
                  <a:srgbClr val="000000"/>
                </a:solidFill>
              </a:rPr>
              <a:t> thermal </a:t>
            </a:r>
            <a:r>
              <a:rPr lang="de-DE" sz="1600" dirty="0" err="1" smtClean="0">
                <a:solidFill>
                  <a:srgbClr val="000000"/>
                </a:solidFill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fits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8170853" y="4415314"/>
            <a:ext cx="585944" cy="6263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2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557711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Searching for the critical endpoint of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1</a:t>
            </a:r>
            <a:r>
              <a:rPr lang="en-GB" sz="3200" baseline="30000" dirty="0" smtClean="0">
                <a:solidFill>
                  <a:srgbClr val="0070C0"/>
                </a:solidFill>
                <a:latin typeface="Tahoma" pitchFamily="34" charset="0"/>
              </a:rPr>
              <a:t>st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 order phase transition at SIS100 energies ? </a:t>
            </a:r>
          </a:p>
        </p:txBody>
      </p:sp>
      <p:sp>
        <p:nvSpPr>
          <p:cNvPr id="12" name="Rechteck 11"/>
          <p:cNvSpPr/>
          <p:nvPr/>
        </p:nvSpPr>
        <p:spPr>
          <a:xfrm>
            <a:off x="827584" y="1053513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800" dirty="0" smtClean="0">
              <a:solidFill>
                <a:srgbClr val="C00000"/>
              </a:solidFill>
              <a:latin typeface="Tahoma" pitchFamily="34" charset="0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latin typeface="Tahoma" pitchFamily="34" charset="0"/>
                <a:sym typeface="Wingdings" pitchFamily="2" charset="2"/>
              </a:rPr>
              <a:t>Event-by-event </a:t>
            </a:r>
            <a:r>
              <a:rPr lang="en-GB" sz="2000" dirty="0">
                <a:latin typeface="Tahoma" pitchFamily="34" charset="0"/>
                <a:sym typeface="Wingdings" pitchFamily="2" charset="2"/>
              </a:rPr>
              <a:t>fluctuations of conserved quantities (B,S,Q)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Tahoma" pitchFamily="34" charset="0"/>
                <a:sym typeface="Wingdings" pitchFamily="2" charset="2"/>
              </a:rPr>
              <a:t>    “critical opalescence</a:t>
            </a:r>
            <a:r>
              <a:rPr lang="en-GB" sz="2000" dirty="0" smtClean="0"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79712" y="1892233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4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-proton </a:t>
            </a:r>
            <a:r>
              <a:rPr lang="de-DE" dirty="0" err="1" smtClean="0">
                <a:solidFill>
                  <a:srgbClr val="000000"/>
                </a:solidFill>
              </a:rPr>
              <a:t>multiplicity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distribution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948264" y="3327389"/>
            <a:ext cx="2123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Data: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at RHIC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8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1043608" y="1784764"/>
            <a:ext cx="6604718" cy="503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268064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de-DE" sz="3600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Hyperons in massive </a:t>
            </a:r>
            <a:r>
              <a:rPr lang="de-DE" sz="3600" dirty="0" err="1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31640" y="1321604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444208" y="65253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1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Production of light </a:t>
            </a:r>
            <a:r>
              <a:rPr lang="en-GB" sz="32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 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heavy-ion collisions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6009"/>
            <a:ext cx="4507016" cy="43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6223420"/>
            <a:ext cx="5142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A. Andronic 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et al.,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Phys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srgbClr val="14425D"/>
                </a:solidFill>
                <a:cs typeface="Arial" panose="020B0604020202020204" pitchFamily="34" charset="0"/>
              </a:rPr>
              <a:t>Lett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B697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(2011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) 203</a:t>
            </a:r>
          </a:p>
        </p:txBody>
      </p:sp>
      <p:sp>
        <p:nvSpPr>
          <p:cNvPr id="12" name="Rechteck 11"/>
          <p:cNvSpPr/>
          <p:nvPr/>
        </p:nvSpPr>
        <p:spPr>
          <a:xfrm>
            <a:off x="870104" y="2006945"/>
            <a:ext cx="461536" cy="358229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445" y="578044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980832" y="1844824"/>
            <a:ext cx="370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 Central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at 10 A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396550"/>
              </p:ext>
            </p:extLst>
          </p:nvPr>
        </p:nvGraphicFramePr>
        <p:xfrm>
          <a:off x="4932040" y="2204864"/>
          <a:ext cx="4032448" cy="1112520"/>
        </p:xfrm>
        <a:graphic>
          <a:graphicData uri="http://schemas.openxmlformats.org/drawingml/2006/table">
            <a:tbl>
              <a:tblPr firstRow="1" bandRow="1"/>
              <a:tblGrid>
                <a:gridCol w="804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0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Multiplicity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in 1 </a:t>
                      </a:r>
                      <a:r>
                        <a:rPr lang="de-DE" dirty="0" err="1" smtClean="0"/>
                        <a:t>week</a:t>
                      </a:r>
                      <a:r>
                        <a:rPr lang="de-DE" dirty="0" smtClean="0"/>
                        <a:t>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5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dirty="0" smtClean="0">
                          <a:solidFill>
                            <a:srgbClr val="FF0000"/>
                          </a:solidFill>
                          <a:sym typeface="Symbol"/>
                        </a:rPr>
                        <a:t> 10</a:t>
                      </a:r>
                      <a:r>
                        <a:rPr lang="de-DE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-6</a:t>
                      </a:r>
                      <a:endParaRPr lang="en-US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3000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6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He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 10</a:t>
                      </a:r>
                      <a:r>
                        <a:rPr kumimoji="0" lang="de-DE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-7</a:t>
                      </a:r>
                      <a:endParaRPr kumimoji="0" lang="en-US" sz="18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0033CC"/>
                          </a:solidFill>
                        </a:rPr>
                        <a:t>60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feld 18"/>
          <p:cNvSpPr txBox="1"/>
          <p:nvPr/>
        </p:nvSpPr>
        <p:spPr>
          <a:xfrm>
            <a:off x="4788024" y="3356992"/>
            <a:ext cx="42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Reaction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Rate 1 MHz, BR 10%,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efficiency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1%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99708" y="1268760"/>
            <a:ext cx="570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N,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NN,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59939" y="5171708"/>
            <a:ext cx="31284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 observables: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lifetime</a:t>
            </a:r>
            <a:endParaRPr lang="de-D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collective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3" t="1515" r="34034" b="50000"/>
          <a:stretch/>
        </p:blipFill>
        <p:spPr bwMode="auto">
          <a:xfrm>
            <a:off x="5840572" y="3789040"/>
            <a:ext cx="1728192" cy="13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7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uAu_10_MVD_STS_H6LL_0_phot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33807"/>
            <a:ext cx="6858047" cy="46526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162C485-3057-4898-98F0-490FEB5A20AC}" type="slidenum">
              <a:rPr lang="en-US" sz="2000" smtClean="0"/>
              <a:pPr algn="r"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16" y="3357562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dirty="0" smtClean="0">
                <a:solidFill>
                  <a:srgbClr val="FFC000"/>
                </a:solidFill>
                <a:latin typeface="Times New Roman" pitchFamily="18" charset="0"/>
              </a:rPr>
              <a:t>-</a:t>
            </a:r>
            <a:endParaRPr lang="de-DE" sz="20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6578" y="3929066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dirty="0" smtClean="0">
                <a:solidFill>
                  <a:srgbClr val="FFC000"/>
                </a:solidFill>
                <a:latin typeface="Times New Roman" pitchFamily="18" charset="0"/>
              </a:rPr>
              <a:t>-</a:t>
            </a:r>
            <a:endParaRPr lang="de-DE" sz="20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7158" y="214290"/>
            <a:ext cx="214314" cy="1643074"/>
          </a:xfrm>
          <a:prstGeom prst="rect">
            <a:avLst/>
          </a:prstGeom>
          <a:solidFill>
            <a:srgbClr val="00B8FF">
              <a:alpha val="1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 sz="2000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937" y="116632"/>
            <a:ext cx="7753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de-DE" sz="36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</a:t>
            </a:r>
            <a:r>
              <a:rPr lang="de-DE" sz="3600" baseline="30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de-DE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He </a:t>
            </a:r>
            <a:r>
              <a:rPr lang="de-DE" sz="36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reconstruction</a:t>
            </a:r>
            <a:r>
              <a:rPr lang="de-DE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in CBM detector</a:t>
            </a:r>
            <a:endParaRPr lang="de-DE" sz="36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7164288" y="4129121"/>
            <a:ext cx="1785918" cy="2161474"/>
            <a:chOff x="7358083" y="-24"/>
            <a:chExt cx="1785918" cy="2161474"/>
          </a:xfrm>
        </p:grpSpPr>
        <p:pic>
          <p:nvPicPr>
            <p:cNvPr id="11" name="Picture 10" descr="Figure-2Photograph-and-schematic-drawing-of-the-Nagara-even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8083" y="-24"/>
              <a:ext cx="1785918" cy="216147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215338" y="857232"/>
              <a:ext cx="694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600" b="1" baseline="30000" dirty="0" smtClean="0">
                  <a:solidFill>
                    <a:srgbClr val="FF0000"/>
                  </a:solidFill>
                  <a:latin typeface="Times New Roman" pitchFamily="18" charset="0"/>
                </a:rPr>
                <a:t>6</a:t>
              </a:r>
              <a:r>
                <a:rPr lang="de-DE" sz="1600" b="1" baseline="-25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</a:t>
              </a:r>
              <a:r>
                <a:rPr lang="de-DE" sz="1600" b="1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He</a:t>
              </a:r>
              <a:endParaRPr lang="de-DE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15272" y="500042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</a:t>
              </a:r>
              <a:endParaRPr lang="de-DE" sz="20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43900" y="3571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dirty="0" smtClean="0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endParaRPr lang="de-DE" sz="20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58148" y="1142984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600" b="1" baseline="30000" dirty="0" smtClean="0">
                  <a:solidFill>
                    <a:srgbClr val="FF0000"/>
                  </a:solidFill>
                  <a:latin typeface="Times New Roman" pitchFamily="18" charset="0"/>
                </a:rPr>
                <a:t>5</a:t>
              </a:r>
              <a:r>
                <a:rPr lang="de-DE" sz="1600" b="1" baseline="-25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</a:t>
              </a:r>
              <a:r>
                <a:rPr lang="de-DE" sz="1600" b="1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He</a:t>
              </a:r>
              <a:endParaRPr lang="de-DE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29520" y="4286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i="1" dirty="0" smtClean="0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endParaRPr lang="de-DE" i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29652" y="1714488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i="1" dirty="0" smtClean="0">
                  <a:solidFill>
                    <a:srgbClr val="FF0000"/>
                  </a:solidFill>
                  <a:latin typeface="Times New Roman" pitchFamily="18" charset="0"/>
                </a:rPr>
                <a:t>t</a:t>
              </a:r>
              <a:endParaRPr lang="de-DE" i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0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6" t="48454" r="30386" b="-1"/>
          <a:stretch/>
        </p:blipFill>
        <p:spPr>
          <a:xfrm>
            <a:off x="6444208" y="1458933"/>
            <a:ext cx="2823705" cy="2151486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7308304" y="3812428"/>
            <a:ext cx="1426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FFFFFF"/>
                </a:solidFill>
              </a:rPr>
              <a:t>Nagara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event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4315" y="5584458"/>
            <a:ext cx="2467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icro </a:t>
            </a:r>
            <a:r>
              <a:rPr lang="de-DE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ertex </a:t>
            </a:r>
            <a:r>
              <a:rPr lang="de-DE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etector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 </a:t>
            </a:r>
            <a:r>
              <a:rPr 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layers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Monolithic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</a:t>
            </a:r>
            <a:endParaRPr lang="de-DE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Pixel Sensors)</a:t>
            </a:r>
            <a:endParaRPr lang="de-D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950330" y="5589240"/>
            <a:ext cx="2782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ilicon </a:t>
            </a:r>
            <a:r>
              <a:rPr lang="de-DE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racking </a:t>
            </a:r>
            <a:r>
              <a:rPr lang="de-DE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ystem</a:t>
            </a:r>
            <a:r>
              <a:rPr lang="de-DE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 </a:t>
            </a:r>
            <a:r>
              <a:rPr 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layers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double-</a:t>
            </a:r>
            <a:r>
              <a:rPr 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sided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-strip </a:t>
            </a:r>
            <a:r>
              <a:rPr 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sensors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835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lang="de-DE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Experiment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SC 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Ring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319371" y="427486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>
            <a:stCxn id="22" idx="1"/>
          </p:cNvCxnSpPr>
          <p:nvPr/>
        </p:nvCxnSpPr>
        <p:spPr>
          <a:xfrm flipH="1">
            <a:off x="5940154" y="935318"/>
            <a:ext cx="379217" cy="8755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524328" y="727940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>
            <a:stCxn id="25" idx="1"/>
          </p:cNvCxnSpPr>
          <p:nvPr/>
        </p:nvCxnSpPr>
        <p:spPr>
          <a:xfrm flipH="1">
            <a:off x="7308304" y="1081883"/>
            <a:ext cx="216024" cy="3612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7956376" y="4149080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Muon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29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813734" y="6309320"/>
            <a:ext cx="42178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 P.S.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FAIR-NICA 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Workshop August 28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7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/>
      <p:bldP spid="12" grpId="0"/>
      <p:bldP spid="16" grpId="0"/>
      <p:bldP spid="22" grpId="0"/>
      <p:bldP spid="25" grpId="0"/>
      <p:bldP spid="27" grpId="0"/>
      <p:bldP spid="30" grpId="0"/>
      <p:bldP spid="34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7282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395535" y="235687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895624" y="413322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54016" y="609205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52751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5724128" y="4119463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491880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60963" y="2251961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3348" y="3501008"/>
            <a:ext cx="3465532" cy="904863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/s; 1.5 </a:t>
            </a:r>
            <a:r>
              <a:rPr lang="en-GB" sz="16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(35)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3x10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(90)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 protons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8706" y="4875779"/>
            <a:ext cx="3366830" cy="929485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radioactive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 up to</a:t>
            </a:r>
            <a:b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1.5 - 2 GeV/u; </a:t>
            </a:r>
            <a:endParaRPr lang="en-GB" sz="16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 1.5  - 15 GeV/c       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9512" y="3058334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7504" y="4426486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5995" y="5794638"/>
            <a:ext cx="2637323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Challenges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127" y="6253223"/>
            <a:ext cx="4034797" cy="560153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dynamical vacuum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4054016" y="6453336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4037924" y="6520514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pic>
        <p:nvPicPr>
          <p:cNvPr id="23" name="Picture 2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618654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4" name="Picture 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3420" y="609260"/>
            <a:ext cx="479425" cy="32226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5" name="Picture 10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6392" y="609777"/>
            <a:ext cx="479425" cy="306664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6" name="Picture 34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0785" y="624341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graphicFrame>
        <p:nvGraphicFramePr>
          <p:cNvPr id="27" name="Objek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450365"/>
              </p:ext>
            </p:extLst>
          </p:nvPr>
        </p:nvGraphicFramePr>
        <p:xfrm>
          <a:off x="3079294" y="627532"/>
          <a:ext cx="4794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Photo Editor Photo" r:id="rId8" imgW="2723810" imgH="1695687" progId="">
                  <p:embed/>
                </p:oleObj>
              </mc:Choice>
              <mc:Fallback>
                <p:oleObj name="Photo Editor Photo" r:id="rId8" imgW="2723810" imgH="1695687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294" y="627532"/>
                        <a:ext cx="479425" cy="292100"/>
                      </a:xfrm>
                      <a:prstGeom prst="rect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pic>
        <p:nvPicPr>
          <p:cNvPr id="34" name="Picture 19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584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5" name="Picture 40" descr="800px-Flag_of_Slovenia_svg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84657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6" name="Picture 16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6393" y="999697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7" name="Picture 46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0785" y="1001284"/>
            <a:ext cx="479425" cy="290513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8" name="Picture 28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85804" y="978025"/>
            <a:ext cx="473075" cy="3175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39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67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>
                <a:solidFill>
                  <a:srgbClr val="0033CC"/>
                </a:solidFill>
                <a:latin typeface="Tahoma" pitchFamily="34" charset="0"/>
              </a:rPr>
              <a:t>Experiments </a:t>
            </a:r>
            <a:r>
              <a:rPr lang="de-DE" sz="3600" dirty="0" err="1" smtClean="0">
                <a:solidFill>
                  <a:srgbClr val="0033CC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33CC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33CC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33CC"/>
                </a:solidFill>
                <a:latin typeface="Tahoma" pitchFamily="34" charset="0"/>
              </a:rPr>
              <a:t> QCD </a:t>
            </a:r>
            <a:r>
              <a:rPr lang="de-DE" sz="3600" dirty="0">
                <a:solidFill>
                  <a:srgbClr val="0033CC"/>
                </a:solidFill>
                <a:latin typeface="Tahoma" pitchFamily="34" charset="0"/>
              </a:rPr>
              <a:t>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23728" y="404664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36512" y="6453336"/>
            <a:ext cx="715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T.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Ablyasimov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Collaboration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</a:t>
            </a: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Phys. J. A 53 (2017) 60</a:t>
            </a: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796135" y="764704"/>
            <a:ext cx="35100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Complementary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approaches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towards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matter, but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de-DE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endParaRPr lang="de-DE" sz="20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HADES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TOF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STAR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Foreward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calorimeters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NA61/SHINE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developements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CBM-BM@N-NICA</a:t>
            </a:r>
            <a:endPara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21056907">
            <a:off x="5830623" y="5628411"/>
            <a:ext cx="340432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Supported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 CREMLIN+ (5.8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M€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0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air-center.eu/fileadmin/fair/experiments/CBM/fotos/2017/DSC_2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889552"/>
            <a:ext cx="4608512" cy="307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0033CC"/>
                </a:solidFill>
                <a:latin typeface="Tahoma" pitchFamily="34" charset="0"/>
              </a:rPr>
              <a:t>The CBM Collaboration: 58 institutions, &gt; 460 members</a:t>
            </a:r>
            <a:endParaRPr lang="en-GB" altLang="de-DE" sz="2800" dirty="0" smtClean="0">
              <a:solidFill>
                <a:srgbClr val="0033CC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594097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</a:t>
            </a: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Yichang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Chongqing </a:t>
            </a:r>
            <a:r>
              <a:rPr lang="de-DE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Univ.</a:t>
            </a: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Univ</a:t>
            </a: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Eötvös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</a:t>
            </a: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0" y="608489"/>
            <a:ext cx="201800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München TU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740891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740891"/>
            <a:ext cx="1710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Japan: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KEK Tsukuba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</a:t>
            </a: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 Tech.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0" y="6284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VBLHEP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389663" y="3789040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2" descr="Bildergebnis für israel"/>
          <p:cNvSpPr>
            <a:spLocks noChangeAspect="1" noChangeArrowheads="1"/>
          </p:cNvSpPr>
          <p:nvPr/>
        </p:nvSpPr>
        <p:spPr bwMode="auto">
          <a:xfrm>
            <a:off x="155575" y="-7318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" name="AutoShape 4" descr="Bildergebnis für israel"/>
          <p:cNvSpPr>
            <a:spLocks noChangeAspect="1" noChangeArrowheads="1"/>
          </p:cNvSpPr>
          <p:nvPr/>
        </p:nvSpPr>
        <p:spPr bwMode="auto">
          <a:xfrm>
            <a:off x="307975" y="-5794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AutoShape 6" descr="Bildergebnis für israel"/>
          <p:cNvSpPr>
            <a:spLocks noChangeAspect="1" noChangeArrowheads="1"/>
          </p:cNvSpPr>
          <p:nvPr/>
        </p:nvSpPr>
        <p:spPr bwMode="auto">
          <a:xfrm>
            <a:off x="460375" y="-4270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7" name="AutoShape 8" descr="Bildergebnis"/>
          <p:cNvSpPr>
            <a:spLocks noChangeAspect="1" noChangeArrowheads="1"/>
          </p:cNvSpPr>
          <p:nvPr/>
        </p:nvSpPr>
        <p:spPr bwMode="auto">
          <a:xfrm>
            <a:off x="155575" y="-2193925"/>
            <a:ext cx="6286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t="3711" r="18880" b="3371"/>
          <a:stretch/>
        </p:blipFill>
        <p:spPr bwMode="auto">
          <a:xfrm>
            <a:off x="5004048" y="4216892"/>
            <a:ext cx="4086272" cy="24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3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302583" y="116632"/>
            <a:ext cx="6813550" cy="787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Project Status 2018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827584" y="1628800"/>
            <a:ext cx="3816424" cy="4748288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Comprehensive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 construction plan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all buildings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2022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planning for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commissioning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project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of the 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facility by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6"/>
          <a:stretch/>
        </p:blipFill>
        <p:spPr bwMode="auto">
          <a:xfrm>
            <a:off x="4803172" y="4076080"/>
            <a:ext cx="4233324" cy="252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34730" y="6577607"/>
            <a:ext cx="4233324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Ground breaking - 4 July 2017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781914" y="3769295"/>
            <a:ext cx="4275839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2014: 1350 pillars 60 m deep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 bwMode="auto">
          <a:xfrm>
            <a:off x="4834730" y="1240408"/>
            <a:ext cx="4201766" cy="254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8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70" y="0"/>
            <a:ext cx="10748082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585" y="-99392"/>
            <a:ext cx="11274615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nger\AppData\Local\Microsoft\Windows\Temporary Internet Files\Content.Outlook\JE4H31NI\20190711_154137_resize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7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enger\AppData\Local\Microsoft\Windows\Temporary Internet Files\Content.Outlook\JE4H31NI\20190711_161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2685" y="-1131509"/>
            <a:ext cx="12289368" cy="92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8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80528" y="-27384"/>
            <a:ext cx="9500592" cy="1143000"/>
          </a:xfrm>
        </p:spPr>
        <p:txBody>
          <a:bodyPr/>
          <a:lstStyle/>
          <a:p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Collaboration Members by Country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96752"/>
            <a:ext cx="7977683" cy="56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8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7006"/>
            <a:ext cx="7772400" cy="1179746"/>
          </a:xfrm>
        </p:spPr>
        <p:txBody>
          <a:bodyPr>
            <a:noAutofit/>
          </a:bodyPr>
          <a:lstStyle/>
          <a:p>
            <a:pPr lvl="1"/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  <a:r>
              <a:rPr lang="de-DE" sz="36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recommendation</a:t>
            </a:r>
            <a:endParaRPr lang="en-US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365623"/>
            <a:ext cx="5589806" cy="5506707"/>
          </a:xfrm>
        </p:spPr>
        <p:txBody>
          <a:bodyPr>
            <a:normAutofit fontScale="62500" lnSpcReduction="20000"/>
          </a:bodyPr>
          <a:lstStyle/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9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Summary Recommendation of the </a:t>
            </a:r>
            <a:r>
              <a:rPr lang="en-US" sz="29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 Range Plan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presented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Brussels on Nov 27</a:t>
            </a:r>
            <a:r>
              <a:rPr lang="en-US" sz="2900" baseline="30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9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urgently the construction of the ESFRI* flagship FAIR and develop and bring into operation the experimental program of its four scientific pillars APPA, CBM, NUSTAR and PANDA.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300" b="1" i="1" dirty="0" smtClean="0"/>
              <a:t> </a:t>
            </a:r>
            <a:endParaRPr lang="en-US" sz="13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is a European flagship facility for the coming decades. Worldwide unique it will allow for a large variety of unprecedented fore-front research in physics and applied science. It focuses on the structure and evolution of matter. Its multi- faceted research opens a new era in our understanding of the fundamental  building blocks of matter and the forces as well as of the evolution of our Universe: the new possibilities for research in Darmstadt are unique and are expected to produce ground breaking new insights for nuclear research.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3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Strategy Forum on Research Infrastructures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26" y="1578086"/>
            <a:ext cx="3267178" cy="46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srgbClr val="000000"/>
                </a:solidFill>
              </a:rPr>
              <a:pPr/>
              <a:t>38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3131840" y="2708920"/>
            <a:ext cx="2637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Backup</a:t>
            </a:r>
            <a:endParaRPr lang="en-US" sz="6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07504" y="4725144"/>
            <a:ext cx="4392488" cy="192360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Nuclear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structure</a:t>
            </a:r>
            <a:endParaRPr lang="de-DE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Nuclear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astrophysics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  Origin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of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elements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in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u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niverse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?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Christoph Scheidenberger,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August 22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endParaRPr lang="de-DE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345">
            <a:off x="5346277" y="3051327"/>
            <a:ext cx="1268881" cy="268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83568" y="548680"/>
            <a:ext cx="4377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endParaRPr lang="en-US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7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959151" cy="510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394891" y="6156012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 Li, L. W. Chen, C. M.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S. H. Lee, </a:t>
            </a:r>
          </a:p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85, 064902 (2012)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4668552" cy="330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4535488" y="6094457"/>
            <a:ext cx="4284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Graef, J.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Steinheimer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F. Li, M. Bleicher,  </a:t>
            </a:r>
          </a:p>
          <a:p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 90, 064909 (2014)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44008" y="20608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Isospin-dependent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strangeness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-exchange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598729" y="116632"/>
            <a:ext cx="57815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Deep-subthreshold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multi-strange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32014" y="1340768"/>
            <a:ext cx="457200" cy="4464496"/>
          </a:xfrm>
          <a:prstGeom prst="rect">
            <a:avLst/>
          </a:prstGeom>
          <a:solidFill>
            <a:srgbClr val="C0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4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9722" y="4581128"/>
            <a:ext cx="4204245" cy="236834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antiproton-proton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Nucleon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Gluonic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excitations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Charmonium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spectrocopy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Georg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Schepers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</a:t>
            </a:r>
            <a:endParaRPr lang="de-DE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FAIR-NICA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workshop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August 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28</a:t>
            </a:r>
            <a:endParaRPr lang="de-DE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endParaRPr lang="de-DE" sz="24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16" y="1916832"/>
            <a:ext cx="2784979" cy="161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568" y="548680"/>
            <a:ext cx="4377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endParaRPr lang="en-US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27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467544" y="4273815"/>
            <a:ext cx="3888432" cy="20282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APPA: </a:t>
            </a: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, </a:t>
            </a: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Plasma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Antimatter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physics</a:t>
            </a:r>
            <a:endParaRPr lang="de-DE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Material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science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Radiation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biology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ESA)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46" y="3026378"/>
            <a:ext cx="2497556" cy="139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83568" y="548680"/>
            <a:ext cx="4377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endParaRPr lang="en-US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7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276294" y="4757663"/>
            <a:ext cx="4079682" cy="11387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Compressed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Matter:</a:t>
            </a: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quation-of-state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83568" y="548680"/>
            <a:ext cx="4377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endParaRPr lang="en-US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84516"/>
            <a:ext cx="3293864" cy="31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8460432" y="5067280"/>
            <a:ext cx="1368152" cy="499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-36512" y="-13717"/>
            <a:ext cx="9288016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8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270" y="4836492"/>
            <a:ext cx="212725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07" y="1517211"/>
            <a:ext cx="1924005" cy="153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 descr="coll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 rot="20308478">
            <a:off x="-252536" y="3142790"/>
            <a:ext cx="3413703" cy="240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feil nach rechts 23"/>
          <p:cNvSpPr/>
          <p:nvPr/>
        </p:nvSpPr>
        <p:spPr bwMode="auto">
          <a:xfrm>
            <a:off x="2771800" y="3789040"/>
            <a:ext cx="792088" cy="4846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3663898" y="980728"/>
            <a:ext cx="2622645" cy="1768721"/>
            <a:chOff x="880016" y="1646173"/>
            <a:chExt cx="6957391" cy="4439478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2" t="19786" r="5124" b="4673"/>
            <a:stretch/>
          </p:blipFill>
          <p:spPr bwMode="auto">
            <a:xfrm>
              <a:off x="880016" y="1646173"/>
              <a:ext cx="6957391" cy="4439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hteck 28"/>
            <p:cNvSpPr/>
            <p:nvPr/>
          </p:nvSpPr>
          <p:spPr bwMode="auto">
            <a:xfrm>
              <a:off x="2866746" y="1646173"/>
              <a:ext cx="2483413" cy="7160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3749720" y="971436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205" y="3140968"/>
            <a:ext cx="1881307" cy="17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Pfeil nach links und rechts 22"/>
          <p:cNvSpPr/>
          <p:nvPr/>
        </p:nvSpPr>
        <p:spPr bwMode="auto">
          <a:xfrm>
            <a:off x="6281780" y="3717032"/>
            <a:ext cx="1017425" cy="484632"/>
          </a:xfrm>
          <a:prstGeom prst="left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3829" r="8639" b="5228"/>
          <a:stretch/>
        </p:blipFill>
        <p:spPr bwMode="auto">
          <a:xfrm>
            <a:off x="3662530" y="4653136"/>
            <a:ext cx="2622645" cy="208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251742" y="44624"/>
            <a:ext cx="8740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High-density QCD matter in lab and space</a:t>
            </a:r>
            <a:endParaRPr lang="en-US" sz="36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3663898" y="2708920"/>
            <a:ext cx="2622645" cy="199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3592906" y="2736548"/>
            <a:ext cx="52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DOF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635896" y="4509120"/>
            <a:ext cx="825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diagram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7E3E8B66-076E-41C1-AF0E-4870A84DAA65}" type="slidenum">
              <a:rPr lang="en-US" altLang="de-DE" smtClean="0">
                <a:solidFill>
                  <a:srgbClr val="000000"/>
                </a:solidFill>
              </a:rPr>
              <a:pPr/>
              <a:t>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6512" y="0"/>
            <a:ext cx="9180512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25538"/>
            <a:ext cx="6665913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149725"/>
            <a:ext cx="742156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250825" y="188913"/>
            <a:ext cx="8482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Neutron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star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mergers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heavy-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ion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collisions</a:t>
            </a:r>
            <a:endParaRPr lang="de-DE" altLang="de-DE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6932613" y="1209675"/>
            <a:ext cx="203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M.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Hanauske</a:t>
            </a:r>
            <a:r>
              <a:rPr lang="de-DE" altLang="de-DE" sz="1800" dirty="0" smtClean="0">
                <a:solidFill>
                  <a:srgbClr val="FFC000"/>
                </a:solidFill>
              </a:rPr>
              <a:t> et al.,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J. Phys.: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Conf</a:t>
            </a:r>
            <a:r>
              <a:rPr lang="de-DE" altLang="de-DE" sz="1800" dirty="0" smtClean="0">
                <a:solidFill>
                  <a:srgbClr val="FFC000"/>
                </a:solidFill>
              </a:rPr>
              <a:t>.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Ser</a:t>
            </a:r>
            <a:r>
              <a:rPr lang="de-DE" altLang="de-DE" sz="1800" dirty="0" smtClean="0">
                <a:solidFill>
                  <a:srgbClr val="FFC000"/>
                </a:solidFill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878 012031</a:t>
            </a:r>
          </a:p>
        </p:txBody>
      </p:sp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6938392" y="2132856"/>
            <a:ext cx="2170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n-star </a:t>
            </a:r>
            <a:r>
              <a:rPr lang="de-DE" altLang="de-DE" sz="2800" dirty="0" err="1" smtClean="0">
                <a:solidFill>
                  <a:srgbClr val="FFFF00"/>
                </a:solidFill>
              </a:rPr>
              <a:t>merger</a:t>
            </a:r>
            <a:endParaRPr lang="de-DE" altLang="de-DE" sz="2800" dirty="0" smtClean="0">
              <a:solidFill>
                <a:srgbClr val="FFFF00"/>
              </a:solidFill>
            </a:endParaRPr>
          </a:p>
        </p:txBody>
      </p:sp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7451725" y="5139208"/>
            <a:ext cx="1620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Au +Au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1.5A  </a:t>
            </a:r>
            <a:r>
              <a:rPr lang="de-DE" altLang="de-DE" sz="2800" dirty="0" err="1" smtClean="0">
                <a:solidFill>
                  <a:srgbClr val="FFFF00"/>
                </a:solidFill>
              </a:rPr>
              <a:t>GeV</a:t>
            </a:r>
            <a:endParaRPr lang="de-DE" altLang="de-DE" sz="2800" dirty="0" smtClean="0">
              <a:solidFill>
                <a:srgbClr val="FFFF00"/>
              </a:solidFill>
            </a:endParaRP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1547664" y="764704"/>
            <a:ext cx="86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err="1" smtClean="0">
                <a:solidFill>
                  <a:srgbClr val="FFFF00"/>
                </a:solidFill>
              </a:rPr>
              <a:t>density</a:t>
            </a:r>
            <a:endParaRPr lang="de-DE" altLang="de-DE" sz="1800" dirty="0" smtClean="0">
              <a:solidFill>
                <a:srgbClr val="FFFF00"/>
              </a:solidFill>
            </a:endParaRPr>
          </a:p>
        </p:txBody>
      </p: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4284663" y="764704"/>
            <a:ext cx="1383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de-DE" altLang="de-DE" sz="1800" kern="0" dirty="0" err="1" smtClean="0">
                <a:solidFill>
                  <a:srgbClr val="FFFF00"/>
                </a:solidFill>
              </a:rPr>
              <a:t>temperature</a:t>
            </a:r>
            <a:endParaRPr lang="de-DE" altLang="de-DE" sz="1800" kern="0" dirty="0" smtClean="0">
              <a:solidFill>
                <a:srgbClr val="FFFF00"/>
              </a:solidFill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7590035" y="3586163"/>
            <a:ext cx="101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EOS</a:t>
            </a:r>
            <a:endParaRPr lang="en-US" altLang="en-US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Pfeil nach rechts 13"/>
          <p:cNvSpPr/>
          <p:nvPr/>
        </p:nvSpPr>
        <p:spPr>
          <a:xfrm rot="16200000">
            <a:off x="7620297" y="2991644"/>
            <a:ext cx="979488" cy="41275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Pfeil nach rechts 14"/>
          <p:cNvSpPr/>
          <p:nvPr/>
        </p:nvSpPr>
        <p:spPr>
          <a:xfrm rot="5400000">
            <a:off x="7621090" y="4389438"/>
            <a:ext cx="977900" cy="41275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9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2507</Words>
  <Application>Microsoft Office PowerPoint</Application>
  <PresentationFormat>Bildschirmpräsentation (4:3)</PresentationFormat>
  <Paragraphs>563</Paragraphs>
  <Slides>40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8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62" baseType="lpstr">
      <vt:lpstr>MS PGothic</vt:lpstr>
      <vt:lpstr>MS PGothic</vt:lpstr>
      <vt:lpstr>Arial</vt:lpstr>
      <vt:lpstr>Bitstream Vera Sans</vt:lpstr>
      <vt:lpstr>Calibri</vt:lpstr>
      <vt:lpstr>Comic Sans MS</vt:lpstr>
      <vt:lpstr>Helvetica</vt:lpstr>
      <vt:lpstr>Symbol</vt:lpstr>
      <vt:lpstr>Tahoma</vt:lpstr>
      <vt:lpstr>Times New Roman</vt:lpstr>
      <vt:lpstr>Univers</vt:lpstr>
      <vt:lpstr>Verdana</vt:lpstr>
      <vt:lpstr>Wingdings</vt:lpstr>
      <vt:lpstr>1_Default Design</vt:lpstr>
      <vt:lpstr>3_Benutzerdefiniertes Design</vt:lpstr>
      <vt:lpstr>5_Benutzerdefiniertes Design</vt:lpstr>
      <vt:lpstr>5_Talks2012</vt:lpstr>
      <vt:lpstr>1_talk_blue</vt:lpstr>
      <vt:lpstr>5_Larissa</vt:lpstr>
      <vt:lpstr>3_Larissa</vt:lpstr>
      <vt:lpstr>Office Theme</vt:lpstr>
      <vt:lpstr>Photo Editor Photo</vt:lpstr>
      <vt:lpstr>PowerPoint-Präsentation</vt:lpstr>
      <vt:lpstr>FAIR – Facility for Antiproton  and Ion Research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FAIR Project Status 2018</vt:lpstr>
      <vt:lpstr>PowerPoint-Präsentation</vt:lpstr>
      <vt:lpstr>PowerPoint-Präsentation</vt:lpstr>
      <vt:lpstr>PowerPoint-Präsentation</vt:lpstr>
      <vt:lpstr>PowerPoint-Präsentation</vt:lpstr>
      <vt:lpstr>FAIR Collaboration Members by Country</vt:lpstr>
      <vt:lpstr>Instead of a summary: NuPECC recommendation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732</cp:revision>
  <dcterms:created xsi:type="dcterms:W3CDTF">2014-05-26T12:55:19Z</dcterms:created>
  <dcterms:modified xsi:type="dcterms:W3CDTF">2019-08-28T04:26:10Z</dcterms:modified>
</cp:coreProperties>
</file>