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35" r:id="rId3"/>
    <p:sldMasterId id="2147483783" r:id="rId4"/>
    <p:sldMasterId id="2147483806" r:id="rId5"/>
    <p:sldMasterId id="2147483818" r:id="rId6"/>
    <p:sldMasterId id="2147483831" r:id="rId7"/>
    <p:sldMasterId id="2147483891" r:id="rId8"/>
    <p:sldMasterId id="2147483903" r:id="rId9"/>
  </p:sldMasterIdLst>
  <p:notesMasterIdLst>
    <p:notesMasterId r:id="rId43"/>
  </p:notesMasterIdLst>
  <p:sldIdLst>
    <p:sldId id="406" r:id="rId10"/>
    <p:sldId id="397" r:id="rId11"/>
    <p:sldId id="407" r:id="rId12"/>
    <p:sldId id="394" r:id="rId13"/>
    <p:sldId id="411" r:id="rId14"/>
    <p:sldId id="392" r:id="rId15"/>
    <p:sldId id="329" r:id="rId16"/>
    <p:sldId id="413" r:id="rId17"/>
    <p:sldId id="403" r:id="rId18"/>
    <p:sldId id="410" r:id="rId19"/>
    <p:sldId id="323" r:id="rId20"/>
    <p:sldId id="418" r:id="rId21"/>
    <p:sldId id="430" r:id="rId22"/>
    <p:sldId id="415" r:id="rId23"/>
    <p:sldId id="402" r:id="rId24"/>
    <p:sldId id="327" r:id="rId25"/>
    <p:sldId id="416" r:id="rId26"/>
    <p:sldId id="419" r:id="rId27"/>
    <p:sldId id="330" r:id="rId28"/>
    <p:sldId id="428" r:id="rId29"/>
    <p:sldId id="336" r:id="rId30"/>
    <p:sldId id="343" r:id="rId31"/>
    <p:sldId id="414" r:id="rId32"/>
    <p:sldId id="391" r:id="rId33"/>
    <p:sldId id="372" r:id="rId34"/>
    <p:sldId id="373" r:id="rId35"/>
    <p:sldId id="393" r:id="rId36"/>
    <p:sldId id="401" r:id="rId37"/>
    <p:sldId id="307" r:id="rId38"/>
    <p:sldId id="420" r:id="rId39"/>
    <p:sldId id="429" r:id="rId40"/>
    <p:sldId id="427" r:id="rId41"/>
    <p:sldId id="431" r:id="rId42"/>
  </p:sldIdLst>
  <p:sldSz cx="9144000" cy="6858000" type="screen4x3"/>
  <p:notesSz cx="6858000" cy="9144000"/>
  <p:defaultTextStyle>
    <a:defPPr>
      <a:defRPr lang="en-US"/>
    </a:defPPr>
    <a:lvl1pPr marL="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78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54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3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07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84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61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38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14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71D"/>
    <a:srgbClr val="006600"/>
    <a:srgbClr val="66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4660"/>
  </p:normalViewPr>
  <p:slideViewPr>
    <p:cSldViewPr>
      <p:cViewPr varScale="1">
        <p:scale>
          <a:sx n="65" d="100"/>
          <a:sy n="65" d="100"/>
        </p:scale>
        <p:origin x="135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46CA-FB04-49D9-AF0B-C575F0AEA6FF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F492D-80DB-4DE1-9CC9-13F1EBE393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8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54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3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07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84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61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38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14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6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4084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60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5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3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0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8" indent="0" algn="ctr">
              <a:buNone/>
              <a:defRPr/>
            </a:lvl2pPr>
            <a:lvl3pPr marL="913954" indent="0" algn="ctr">
              <a:buNone/>
              <a:defRPr/>
            </a:lvl3pPr>
            <a:lvl4pPr marL="1370930" indent="0" algn="ctr">
              <a:buNone/>
              <a:defRPr/>
            </a:lvl4pPr>
            <a:lvl5pPr marL="1827907" indent="0" algn="ctr">
              <a:buNone/>
              <a:defRPr/>
            </a:lvl5pPr>
            <a:lvl6pPr marL="2284884" indent="0" algn="ctr">
              <a:buNone/>
              <a:defRPr/>
            </a:lvl6pPr>
            <a:lvl7pPr marL="2741861" indent="0" algn="ctr">
              <a:buNone/>
              <a:defRPr/>
            </a:lvl7pPr>
            <a:lvl8pPr marL="3198838" indent="0" algn="ctr">
              <a:buNone/>
              <a:defRPr/>
            </a:lvl8pPr>
            <a:lvl9pPr marL="36558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0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8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8" indent="0">
              <a:buNone/>
              <a:defRPr sz="1800"/>
            </a:lvl2pPr>
            <a:lvl3pPr marL="913954" indent="0">
              <a:buNone/>
              <a:defRPr sz="1600"/>
            </a:lvl3pPr>
            <a:lvl4pPr marL="1370930" indent="0">
              <a:buNone/>
              <a:defRPr sz="1400"/>
            </a:lvl4pPr>
            <a:lvl5pPr marL="1827907" indent="0">
              <a:buNone/>
              <a:defRPr sz="1400"/>
            </a:lvl5pPr>
            <a:lvl6pPr marL="2284884" indent="0">
              <a:buNone/>
              <a:defRPr sz="1400"/>
            </a:lvl6pPr>
            <a:lvl7pPr marL="2741861" indent="0">
              <a:buNone/>
              <a:defRPr sz="1400"/>
            </a:lvl7pPr>
            <a:lvl8pPr marL="3198838" indent="0">
              <a:buNone/>
              <a:defRPr sz="1400"/>
            </a:lvl8pPr>
            <a:lvl9pPr marL="365581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5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3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08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03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65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0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32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54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2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522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966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276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53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80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611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05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0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480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407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747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596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557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222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6978" indent="-456978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2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60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01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9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3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6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3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56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36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69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6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6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42A52C-49CD-47A8-B664-6B4BCC6C863C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1EB8FA-3D4A-46B6-A9AD-E3ADCBFF4A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902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B00013-F5DB-4ABC-AB83-6B71498B51EB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20A57D-4014-4279-A7B8-313DB587C2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208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AEF49C-237A-49F3-B3CF-31E55E10A68C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E123E4-9121-43E9-9828-00BD7907B0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349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78D4DB-2684-44DD-A36F-5B8A94CB75ED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1068E7-B5DC-4D81-A5E6-37D5E14CD1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58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7FF487-D079-44DB-A481-B8E94299A5DB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4DE171-F6DD-4ED2-B5AE-6EFBA65334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074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6D0FA9-64C7-4D9B-9F6D-03DEA4A8E7FD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4393A8-2AF5-47CA-BBAA-5FDC1D87FE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352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0C2386-35CC-4212-81AE-22B320EEEAD0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C68B88-DD1E-4FEC-B390-EABAABED08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205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063111-554E-442C-ADBE-83C412CA5917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514386-4185-4D99-A8DE-91FF1B4724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090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89" indent="0">
              <a:buNone/>
              <a:defRPr sz="2800"/>
            </a:lvl2pPr>
            <a:lvl3pPr marL="913575" indent="0">
              <a:buNone/>
              <a:defRPr sz="2400"/>
            </a:lvl3pPr>
            <a:lvl4pPr marL="1370362" indent="0">
              <a:buNone/>
              <a:defRPr sz="2000"/>
            </a:lvl4pPr>
            <a:lvl5pPr marL="1827149" indent="0">
              <a:buNone/>
              <a:defRPr sz="2000"/>
            </a:lvl5pPr>
            <a:lvl6pPr marL="2283936" indent="0">
              <a:buNone/>
              <a:defRPr sz="2000"/>
            </a:lvl6pPr>
            <a:lvl7pPr marL="2740724" indent="0">
              <a:buNone/>
              <a:defRPr sz="2000"/>
            </a:lvl7pPr>
            <a:lvl8pPr marL="3197510" indent="0">
              <a:buNone/>
              <a:defRPr sz="2000"/>
            </a:lvl8pPr>
            <a:lvl9pPr marL="365429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0CBCC0-2E39-4383-ADC6-5B2F52A44F34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FA693F-E062-4732-88F8-3A5F9B5100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71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F001E6-D447-4AEE-B9E5-291995721BD1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74F2B0-275B-48B2-B53A-20D4BA693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199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351DDD-5129-4189-9101-37D622BC1683}" type="datetimeFigureOut">
              <a:rPr lang="de-DE"/>
              <a:pPr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1DE880-F473-4BF2-9AE7-6AAEB66D61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230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9" indent="0" algn="ctr">
              <a:buNone/>
              <a:defRPr/>
            </a:lvl2pPr>
            <a:lvl3pPr marL="913575" indent="0" algn="ctr">
              <a:buNone/>
              <a:defRPr/>
            </a:lvl3pPr>
            <a:lvl4pPr marL="1370362" indent="0" algn="ctr">
              <a:buNone/>
              <a:defRPr/>
            </a:lvl4pPr>
            <a:lvl5pPr marL="1827149" indent="0" algn="ctr">
              <a:buNone/>
              <a:defRPr/>
            </a:lvl5pPr>
            <a:lvl6pPr marL="2283936" indent="0" algn="ctr">
              <a:buNone/>
              <a:defRPr/>
            </a:lvl6pPr>
            <a:lvl7pPr marL="2740724" indent="0" algn="ctr">
              <a:buNone/>
              <a:defRPr/>
            </a:lvl7pPr>
            <a:lvl8pPr marL="3197510" indent="0" algn="ctr">
              <a:buNone/>
              <a:defRPr/>
            </a:lvl8pPr>
            <a:lvl9pPr marL="3654299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0AC84-1542-4BF8-AC2F-4133BA83DB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349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C3E2-0AA2-4A9C-B7B8-2FF9F2FCDC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240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9" indent="0">
              <a:buNone/>
              <a:defRPr sz="1800"/>
            </a:lvl2pPr>
            <a:lvl3pPr marL="913575" indent="0">
              <a:buNone/>
              <a:defRPr sz="1600"/>
            </a:lvl3pPr>
            <a:lvl4pPr marL="1370362" indent="0">
              <a:buNone/>
              <a:defRPr sz="1400"/>
            </a:lvl4pPr>
            <a:lvl5pPr marL="1827149" indent="0">
              <a:buNone/>
              <a:defRPr sz="1400"/>
            </a:lvl5pPr>
            <a:lvl6pPr marL="2283936" indent="0">
              <a:buNone/>
              <a:defRPr sz="1400"/>
            </a:lvl6pPr>
            <a:lvl7pPr marL="2740724" indent="0">
              <a:buNone/>
              <a:defRPr sz="1400"/>
            </a:lvl7pPr>
            <a:lvl8pPr marL="3197510" indent="0">
              <a:buNone/>
              <a:defRPr sz="1400"/>
            </a:lvl8pPr>
            <a:lvl9pPr marL="365429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9B26-3B6A-461A-964D-9924172BF0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19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28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9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9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677A-F406-4C98-9582-C5AAAF413E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571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075C-4E8B-4968-B372-F108DD1078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033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39CD-73A4-4715-ADAE-19995A42F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643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A0003-7979-4B03-B9ED-E94D226F8B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559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C713-2F4A-4D19-9CB8-12CE8B7C61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941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9" indent="0">
              <a:buNone/>
              <a:defRPr sz="2800"/>
            </a:lvl2pPr>
            <a:lvl3pPr marL="913575" indent="0">
              <a:buNone/>
              <a:defRPr sz="2400"/>
            </a:lvl3pPr>
            <a:lvl4pPr marL="1370362" indent="0">
              <a:buNone/>
              <a:defRPr sz="2000"/>
            </a:lvl4pPr>
            <a:lvl5pPr marL="1827149" indent="0">
              <a:buNone/>
              <a:defRPr sz="2000"/>
            </a:lvl5pPr>
            <a:lvl6pPr marL="2283936" indent="0">
              <a:buNone/>
              <a:defRPr sz="2000"/>
            </a:lvl6pPr>
            <a:lvl7pPr marL="2740724" indent="0">
              <a:buNone/>
              <a:defRPr sz="2000"/>
            </a:lvl7pPr>
            <a:lvl8pPr marL="3197510" indent="0">
              <a:buNone/>
              <a:defRPr sz="2000"/>
            </a:lvl8pPr>
            <a:lvl9pPr marL="365429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71103-49F5-4CB9-AD7D-FBC7A27068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703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5891-986D-43B0-98CB-A6B1E56B8B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260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8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8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7FD9C-3F3A-419C-9078-2EA7BB379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5699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44" y="225428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175C-61D3-4071-82E6-D125FFFB8C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502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9" indent="0" algn="ctr">
              <a:buNone/>
              <a:defRPr/>
            </a:lvl2pPr>
            <a:lvl3pPr marL="913575" indent="0" algn="ctr">
              <a:buNone/>
              <a:defRPr/>
            </a:lvl3pPr>
            <a:lvl4pPr marL="1370362" indent="0" algn="ctr">
              <a:buNone/>
              <a:defRPr/>
            </a:lvl4pPr>
            <a:lvl5pPr marL="1827149" indent="0" algn="ctr">
              <a:buNone/>
              <a:defRPr/>
            </a:lvl5pPr>
            <a:lvl6pPr marL="2283936" indent="0" algn="ctr">
              <a:buNone/>
              <a:defRPr/>
            </a:lvl6pPr>
            <a:lvl7pPr marL="2740724" indent="0" algn="ctr">
              <a:buNone/>
              <a:defRPr/>
            </a:lvl7pPr>
            <a:lvl8pPr marL="3197510" indent="0" algn="ctr">
              <a:buNone/>
              <a:defRPr/>
            </a:lvl8pPr>
            <a:lvl9pPr marL="3654299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52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50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304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9" indent="0">
              <a:buNone/>
              <a:defRPr sz="1800"/>
            </a:lvl2pPr>
            <a:lvl3pPr marL="913575" indent="0">
              <a:buNone/>
              <a:defRPr sz="1600"/>
            </a:lvl3pPr>
            <a:lvl4pPr marL="1370362" indent="0">
              <a:buNone/>
              <a:defRPr sz="1400"/>
            </a:lvl4pPr>
            <a:lvl5pPr marL="1827149" indent="0">
              <a:buNone/>
              <a:defRPr sz="1400"/>
            </a:lvl5pPr>
            <a:lvl6pPr marL="2283936" indent="0">
              <a:buNone/>
              <a:defRPr sz="1400"/>
            </a:lvl6pPr>
            <a:lvl7pPr marL="2740724" indent="0">
              <a:buNone/>
              <a:defRPr sz="1400"/>
            </a:lvl7pPr>
            <a:lvl8pPr marL="3197510" indent="0">
              <a:buNone/>
              <a:defRPr sz="1400"/>
            </a:lvl8pPr>
            <a:lvl9pPr marL="365429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4250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9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9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556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2904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357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554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923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9" indent="0">
              <a:buNone/>
              <a:defRPr sz="2800"/>
            </a:lvl2pPr>
            <a:lvl3pPr marL="913575" indent="0">
              <a:buNone/>
              <a:defRPr sz="2400"/>
            </a:lvl3pPr>
            <a:lvl4pPr marL="1370362" indent="0">
              <a:buNone/>
              <a:defRPr sz="2000"/>
            </a:lvl4pPr>
            <a:lvl5pPr marL="1827149" indent="0">
              <a:buNone/>
              <a:defRPr sz="2000"/>
            </a:lvl5pPr>
            <a:lvl6pPr marL="2283936" indent="0">
              <a:buNone/>
              <a:defRPr sz="2000"/>
            </a:lvl6pPr>
            <a:lvl7pPr marL="2740724" indent="0">
              <a:buNone/>
              <a:defRPr sz="2000"/>
            </a:lvl7pPr>
            <a:lvl8pPr marL="3197510" indent="0">
              <a:buNone/>
              <a:defRPr sz="2000"/>
            </a:lvl8pPr>
            <a:lvl9pPr marL="365429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80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1614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8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8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45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864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422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0212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495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8503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827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276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263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1640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286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32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941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3060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41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076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329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235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85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42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60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327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3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D817-9FEE-482C-B3F9-7DF7EDFDF432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32E-A4E2-4164-AD21-0C148FA43AD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dt="0"/>
  <p:txStyles>
    <p:titleStyle>
      <a:lvl1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3373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0349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7326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4304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732" indent="-342732" algn="l" defTabSz="44904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588" indent="-285610" algn="l" defTabSz="44904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442" indent="-228488" algn="l" defTabSz="44904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41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39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3373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034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732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4304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83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9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9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9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9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32" indent="-3427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2"/>
            <a:ext cx="36004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8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/>
  <p:txStyles>
    <p:titleStyle>
      <a:lvl1pPr algn="ctr" defTabSz="913954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defTabSz="9139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defTabSz="91395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defTabSz="91395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80" rIns="91356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80" rIns="9135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356" tIns="45680" rIns="91356" bIns="4568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3575">
              <a:defRPr/>
            </a:pPr>
            <a:fld id="{2C78BEB2-1BAA-4034-9850-0A22016AE051}" type="datetimeFigureOut">
              <a:rPr lang="de-DE" smtClean="0"/>
              <a:pPr defTabSz="913575">
                <a:defRPr/>
              </a:pPr>
              <a:t>28.08.2019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356" tIns="45680" rIns="91356" bIns="4568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3575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56" tIns="45680" rIns="91356" bIns="4568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3575">
              <a:defRPr/>
            </a:pPr>
            <a:fld id="{2F8E4B53-EE88-4811-8DCD-29F4613CCDA2}" type="slidenum">
              <a:rPr lang="de-DE" smtClean="0"/>
              <a:pPr defTabSz="913575"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69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1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590" indent="-3425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80" indent="-2854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0" indent="-2283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56" indent="-2283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3" indent="-2283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1" indent="-228394" algn="l" defTabSz="913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18" indent="-228394" algn="l" defTabSz="913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07" indent="-228394" algn="l" defTabSz="913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93" indent="-228394" algn="l" defTabSz="9135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5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2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6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4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1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4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4" y="1125539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6" tIns="0" rIns="91356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fld id="{72846B3E-BA07-4AAD-AE0D-47A3DA3CAA7F}" type="slidenum">
              <a:rPr lang="de-DE" smtClean="0"/>
              <a:pPr defTabSz="9135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57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678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3575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036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714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647" indent="-85647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723" indent="-26646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3888" indent="3996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3731" indent="-2062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1191" indent="-1246649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7977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4766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1553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68341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5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2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6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4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1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4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4" y="1125539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6" tIns="0" rIns="91356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 smtClean="0"/>
              <a:pPr defTabSz="9135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27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678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3575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036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714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47" indent="-85647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723" indent="-26646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3888" indent="3996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3731" indent="-2062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1191" indent="-1246649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7977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4766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1553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68341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5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2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6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4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1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4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9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9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9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9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32" indent="-34273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B421-3CBE-4E80-8E0C-218F72BD35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08C05-7CCA-4698-A3C1-69ED2407C6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9139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2" indent="-342732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8" indent="-285610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2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3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49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6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4" indent="-228488" algn="l" defTabSz="9139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-35496" y="-27384"/>
            <a:ext cx="9288016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7832891" y="1124744"/>
            <a:ext cx="14196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71402" y="-3577"/>
            <a:ext cx="791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of the CBM experiment at FAIR</a:t>
            </a:r>
          </a:p>
        </p:txBody>
      </p:sp>
      <p:pic>
        <p:nvPicPr>
          <p:cNvPr id="15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7894712" y="2653015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30" y="3896882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00" y="1240250"/>
            <a:ext cx="6538952" cy="47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30" y="3090097"/>
            <a:ext cx="792088" cy="78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23528" y="609329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1400" baseline="30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Conference on New Frontiers in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(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ICNFP 2019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0" algn="ctr"/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on Physics at </a:t>
            </a:r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FAIR-NICA-SPS-BES/RHIC</a:t>
            </a:r>
          </a:p>
          <a:p>
            <a:pPr lvl="0" algn="ctr"/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21-29 </a:t>
            </a:r>
            <a:r>
              <a:rPr lang="de-DE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Kolymbari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Crete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Greece</a:t>
            </a:r>
            <a:endParaRPr lang="de-DE" sz="1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7" y="4738787"/>
            <a:ext cx="8112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12" y="1843171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6553200" y="6329363"/>
            <a:ext cx="2120900" cy="3968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162C485-3057-4898-98F0-490FEB5A20AC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6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98232" y="-27384"/>
            <a:ext cx="8262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9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9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09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790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67" defTabSz="914400"/>
            <a:r>
              <a:rPr lang="de-DE" sz="3600" spc="3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3600" spc="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(STS+TOF)</a:t>
            </a:r>
            <a:endParaRPr lang="de-DE" sz="3600" spc="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630" b="48627"/>
          <a:stretch/>
        </p:blipFill>
        <p:spPr bwMode="auto">
          <a:xfrm>
            <a:off x="266330" y="1160602"/>
            <a:ext cx="8527346" cy="2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9"/>
          <p:cNvSpPr txBox="1"/>
          <p:nvPr/>
        </p:nvSpPr>
        <p:spPr>
          <a:xfrm>
            <a:off x="1830828" y="476672"/>
            <a:ext cx="634385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 min. </a:t>
            </a:r>
            <a:r>
              <a:rPr lang="de-DE" sz="2400" spc="-3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bias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</a:t>
            </a:r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sz="2400" spc="-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sz="2400" spc="-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</a:t>
            </a:r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8454" r="30386" b="-1"/>
          <a:stretch/>
        </p:blipFill>
        <p:spPr>
          <a:xfrm>
            <a:off x="3159457" y="4470247"/>
            <a:ext cx="3075226" cy="234312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6643949" y="4219854"/>
            <a:ext cx="1785918" cy="2161474"/>
            <a:chOff x="7358083" y="143992"/>
            <a:chExt cx="1785918" cy="2161474"/>
          </a:xfrm>
        </p:grpSpPr>
        <p:pic>
          <p:nvPicPr>
            <p:cNvPr id="29" name="Picture 10" descr="Figure-2Photograph-and-schematic-drawing-of-the-Nagara-ev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83" y="143992"/>
              <a:ext cx="1785918" cy="2161474"/>
            </a:xfrm>
            <a:prstGeom prst="rect">
              <a:avLst/>
            </a:prstGeom>
          </p:spPr>
        </p:pic>
        <p:sp>
          <p:nvSpPr>
            <p:cNvPr id="30" name="TextBox 11"/>
            <p:cNvSpPr txBox="1"/>
            <p:nvPr/>
          </p:nvSpPr>
          <p:spPr>
            <a:xfrm>
              <a:off x="8215338" y="857232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6</a:t>
              </a:r>
              <a:r>
                <a:rPr kumimoji="0" lang="de-DE" sz="16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/>
                </a:rPr>
                <a:t></a:t>
              </a:r>
              <a:r>
                <a:rPr kumimoji="0" 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/>
                </a:rPr>
                <a:t>He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>
            <a:xfrm>
              <a:off x="7715272" y="50004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/>
                </a:rPr>
                <a:t>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8143900" y="3571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p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3" name="TextBox 14"/>
            <p:cNvSpPr txBox="1"/>
            <p:nvPr/>
          </p:nvSpPr>
          <p:spPr>
            <a:xfrm>
              <a:off x="7858148" y="1142984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5</a:t>
              </a:r>
              <a:r>
                <a:rPr kumimoji="0" lang="de-DE" sz="16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/>
                </a:rPr>
                <a:t></a:t>
              </a:r>
              <a:r>
                <a:rPr kumimoji="0" lang="de-DE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sym typeface="Symbol"/>
                </a:rPr>
                <a:t>He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7429520" y="428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p</a:t>
              </a:r>
              <a:endPara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8429652" y="171448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t</a:t>
              </a:r>
              <a:endPara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6890772" y="63813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Nagara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16710"/>
            <a:ext cx="2378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3208616" cy="9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331640" y="4077072"/>
            <a:ext cx="6415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baseline="-25000" dirty="0">
                <a:solidFill>
                  <a:srgbClr val="FF0000"/>
                </a:solidFill>
                <a:ea typeface="Times New Roman"/>
              </a:rPr>
              <a:t>ΛΛ</a:t>
            </a:r>
            <a:r>
              <a:rPr lang="en-GB" sz="1400" baseline="30000" dirty="0">
                <a:solidFill>
                  <a:srgbClr val="FF0000"/>
                </a:solidFill>
                <a:ea typeface="Times New Roman"/>
              </a:rPr>
              <a:t>6</a:t>
            </a:r>
            <a:r>
              <a:rPr lang="en-GB" sz="1400" dirty="0">
                <a:solidFill>
                  <a:srgbClr val="FF0000"/>
                </a:solidFill>
                <a:ea typeface="Times New Roman"/>
              </a:rPr>
              <a:t>He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716016" y="3573016"/>
            <a:ext cx="432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ΛΛ</a:t>
            </a:r>
            <a:r>
              <a:rPr lang="en-GB" sz="16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yield 60/week</a:t>
            </a:r>
          </a:p>
          <a:p>
            <a:r>
              <a:rPr lang="en-GB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eaction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 1 MHz, BR 10%,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1%)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052" y="3717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8" name="Rechteck 5"/>
          <p:cNvSpPr>
            <a:spLocks noChangeArrowheads="1"/>
          </p:cNvSpPr>
          <p:nvPr/>
        </p:nvSpPr>
        <p:spPr bwMode="auto">
          <a:xfrm>
            <a:off x="323528" y="683485"/>
            <a:ext cx="8939336" cy="3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</a:rPr>
              <a:t>In-kind </a:t>
            </a:r>
            <a:r>
              <a:rPr lang="de-DE" altLang="de-DE" dirty="0" err="1" smtClean="0">
                <a:solidFill>
                  <a:srgbClr val="0070C0"/>
                </a:solidFill>
              </a:rPr>
              <a:t>contributions</a:t>
            </a:r>
            <a:r>
              <a:rPr lang="de-DE" altLang="de-DE" dirty="0" smtClean="0">
                <a:solidFill>
                  <a:srgbClr val="0070C0"/>
                </a:solidFill>
              </a:rPr>
              <a:t> </a:t>
            </a:r>
            <a:r>
              <a:rPr lang="de-DE" altLang="de-DE" dirty="0" err="1" smtClean="0">
                <a:solidFill>
                  <a:srgbClr val="0070C0"/>
                </a:solidFill>
              </a:rPr>
              <a:t>by</a:t>
            </a:r>
            <a:r>
              <a:rPr lang="de-DE" altLang="de-DE" dirty="0" smtClean="0">
                <a:solidFill>
                  <a:srgbClr val="0070C0"/>
                </a:solidFill>
              </a:rPr>
              <a:t> Germany, France: Univ. Frankfurt, IPHC Strasbourg</a:t>
            </a:r>
          </a:p>
        </p:txBody>
      </p:sp>
      <p:sp>
        <p:nvSpPr>
          <p:cNvPr id="115722" name="Textfeld 2"/>
          <p:cNvSpPr txBox="1">
            <a:spLocks noChangeArrowheads="1"/>
          </p:cNvSpPr>
          <p:nvPr/>
        </p:nvSpPr>
        <p:spPr bwMode="auto">
          <a:xfrm>
            <a:off x="46743" y="1106821"/>
            <a:ext cx="8442976" cy="9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suppression for di-electron measurements</a:t>
            </a:r>
          </a:p>
          <a:p>
            <a:pPr marL="342732" indent="-342732" defTabSz="913575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etermination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vertices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decays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-12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-13 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732" indent="-342732" defTabSz="913575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mproved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-ID </a:t>
            </a:r>
            <a:endParaRPr lang="de-DE" alt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1500" y="4966797"/>
            <a:ext cx="9001000" cy="1846579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defTabSz="913575"/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Status:</a:t>
            </a:r>
          </a:p>
          <a:p>
            <a:pPr marL="285610" indent="-285610" defTabSz="913575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Prototyping well advanced with PRESTO module:  integration concept (vacuum operation / material budget) demonstrated</a:t>
            </a:r>
          </a:p>
          <a:p>
            <a:pPr marL="285610" indent="-28561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Dedicated CBM sensor in synergy with ALICE-ITS upgrade: improved in-pixel logic and data throughput, R/O time ~ 5 </a:t>
            </a:r>
            <a:r>
              <a:rPr lang="en-US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μs</a:t>
            </a:r>
            <a:r>
              <a:rPr lang="en-US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610" indent="-28561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600" dirty="0" smtClean="0"/>
              <a:t>edicated </a:t>
            </a:r>
            <a:r>
              <a:rPr lang="en-US" sz="1600" dirty="0"/>
              <a:t>CBM MVD pixels sensor prototype MIMOSIS-0 in house and being </a:t>
            </a:r>
            <a:r>
              <a:rPr lang="en-US" sz="1600" dirty="0" smtClean="0"/>
              <a:t>characterized.</a:t>
            </a:r>
          </a:p>
          <a:p>
            <a:pPr marL="285610" indent="-285610">
              <a:buFont typeface="Wingdings" panose="05000000000000000000" pitchFamily="2" charset="2"/>
              <a:buChar char="Ø"/>
            </a:pPr>
            <a:r>
              <a:rPr lang="en-US" sz="1600" dirty="0" smtClean="0"/>
              <a:t>First </a:t>
            </a:r>
            <a:r>
              <a:rPr lang="en-US" sz="1600" dirty="0"/>
              <a:t>full size sensor MIMOSIS-1 design reviewed, submission in </a:t>
            </a:r>
            <a:r>
              <a:rPr lang="en-US" sz="1600" dirty="0" smtClean="0"/>
              <a:t>Sept. 19.</a:t>
            </a: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24340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 Vertex </a:t>
            </a:r>
            <a:r>
              <a:rPr lang="en-US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(MVD)</a:t>
            </a:r>
            <a:endParaRPr 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230"/>
          <p:cNvGrpSpPr/>
          <p:nvPr/>
        </p:nvGrpSpPr>
        <p:grpSpPr>
          <a:xfrm>
            <a:off x="2714571" y="2139773"/>
            <a:ext cx="1999313" cy="2741382"/>
            <a:chOff x="6540996" y="8478988"/>
            <a:chExt cx="2910359" cy="4036571"/>
          </a:xfrm>
        </p:grpSpPr>
        <p:pic>
          <p:nvPicPr>
            <p:cNvPr id="13" name="Picture 5" descr="C:\Users\Admin\Desktop\Untitled-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996" y="8478988"/>
              <a:ext cx="2910359" cy="398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ihandform 31"/>
            <p:cNvSpPr/>
            <p:nvPr/>
          </p:nvSpPr>
          <p:spPr>
            <a:xfrm>
              <a:off x="7780737" y="10532570"/>
              <a:ext cx="1200149" cy="1982989"/>
            </a:xfrm>
            <a:custGeom>
              <a:avLst/>
              <a:gdLst>
                <a:gd name="connsiteX0" fmla="*/ 0 w 1200150"/>
                <a:gd name="connsiteY0" fmla="*/ 1187450 h 1879600"/>
                <a:gd name="connsiteX1" fmla="*/ 0 w 1200150"/>
                <a:gd name="connsiteY1" fmla="*/ 0 h 1879600"/>
                <a:gd name="connsiteX2" fmla="*/ 1200150 w 1200150"/>
                <a:gd name="connsiteY2" fmla="*/ 609600 h 1879600"/>
                <a:gd name="connsiteX3" fmla="*/ 1187450 w 1200150"/>
                <a:gd name="connsiteY3" fmla="*/ 1879600 h 1879600"/>
                <a:gd name="connsiteX4" fmla="*/ 0 w 1200150"/>
                <a:gd name="connsiteY4" fmla="*/ 1187450 h 187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150" h="1879600">
                  <a:moveTo>
                    <a:pt x="0" y="1187450"/>
                  </a:moveTo>
                  <a:lnTo>
                    <a:pt x="0" y="0"/>
                  </a:lnTo>
                  <a:lnTo>
                    <a:pt x="1200150" y="609600"/>
                  </a:lnTo>
                  <a:lnTo>
                    <a:pt x="1187450" y="1879600"/>
                  </a:lnTo>
                  <a:lnTo>
                    <a:pt x="0" y="1187450"/>
                  </a:lnTo>
                  <a:close/>
                </a:path>
              </a:pathLst>
            </a:custGeom>
            <a:solidFill>
              <a:srgbClr val="FF0000">
                <a:alpha val="28000"/>
              </a:srgb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94" y="2099520"/>
            <a:ext cx="4130894" cy="3067877"/>
          </a:xfrm>
          <a:prstGeom prst="rect">
            <a:avLst/>
          </a:prstGeom>
        </p:spPr>
      </p:pic>
      <p:sp>
        <p:nvSpPr>
          <p:cNvPr id="8" name="Nach oben gekrümmter Pfeil 7"/>
          <p:cNvSpPr/>
          <p:nvPr/>
        </p:nvSpPr>
        <p:spPr bwMode="auto">
          <a:xfrm rot="21197166">
            <a:off x="3724316" y="4521325"/>
            <a:ext cx="2323331" cy="646286"/>
          </a:xfrm>
          <a:prstGeom prst="curvedUpArrow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396" tIns="45698" rIns="91396" bIns="4569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11</a:t>
            </a:fld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0004"/>
            <a:ext cx="2036432" cy="286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 cstate="print"/>
          <a:srcRect r="46394"/>
          <a:stretch>
            <a:fillRect/>
          </a:stretch>
        </p:blipFill>
        <p:spPr bwMode="auto">
          <a:xfrm>
            <a:off x="47866" y="853314"/>
            <a:ext cx="3876062" cy="32237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2" descr="NiNi_OpenCharm_im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90" y="4083484"/>
            <a:ext cx="3878868" cy="272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/>
          <p:cNvSpPr txBox="1">
            <a:spLocks/>
          </p:cNvSpPr>
          <p:nvPr/>
        </p:nvSpPr>
        <p:spPr>
          <a:xfrm>
            <a:off x="107504" y="4146059"/>
            <a:ext cx="5229925" cy="4350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15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7429" y="4057327"/>
            <a:ext cx="385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260 D</a:t>
            </a:r>
            <a:r>
              <a:rPr lang="de-DE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45 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1400" baseline="30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 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IR = 0.1 MHz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751962" y="4113568"/>
            <a:ext cx="21602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"/>
          <p:cNvSpPr txBox="1">
            <a:spLocks/>
          </p:cNvSpPr>
          <p:nvPr/>
        </p:nvSpPr>
        <p:spPr bwMode="auto">
          <a:xfrm>
            <a:off x="539552" y="-2051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alt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alt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(MVD + STS + TOF)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73"/>
          <a:stretch/>
        </p:blipFill>
        <p:spPr bwMode="auto">
          <a:xfrm>
            <a:off x="2886918" y="4659213"/>
            <a:ext cx="2463930" cy="201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NiNi_15AGeV.png"/>
          <p:cNvPicPr>
            <a:picLocks noChangeAspect="1"/>
          </p:cNvPicPr>
          <p:nvPr/>
        </p:nvPicPr>
        <p:blipFill rotWithShape="1">
          <a:blip r:embed="rId5" cstate="print"/>
          <a:srcRect l="7138" r="13593"/>
          <a:stretch/>
        </p:blipFill>
        <p:spPr bwMode="auto">
          <a:xfrm>
            <a:off x="-13549" y="4659213"/>
            <a:ext cx="2871162" cy="20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2"/>
          <p:cNvSpPr>
            <a:spLocks noChangeArrowheads="1"/>
          </p:cNvSpPr>
          <p:nvPr/>
        </p:nvSpPr>
        <p:spPr bwMode="auto">
          <a:xfrm>
            <a:off x="4505390" y="1377236"/>
            <a:ext cx="152400" cy="152400"/>
          </a:xfrm>
          <a:prstGeom prst="ellipse">
            <a:avLst/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 flipV="1">
            <a:off x="6334190" y="1234559"/>
            <a:ext cx="1047154" cy="298252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6367527" y="1537573"/>
            <a:ext cx="941809" cy="12903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6334190" y="1529636"/>
            <a:ext cx="890587" cy="423862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581590" y="1453436"/>
            <a:ext cx="1752600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7404713" y="926687"/>
            <a:ext cx="381941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2000" baseline="30000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7367652" y="1301606"/>
            <a:ext cx="419002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FF0000"/>
                </a:solidFill>
                <a:latin typeface="Symbol" pitchFamily="18" charset="2"/>
              </a:rPr>
              <a:t></a:t>
            </a:r>
            <a:r>
              <a:rPr lang="en-US" sz="2000" baseline="30000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7153340" y="1667748"/>
            <a:ext cx="419002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FF0000"/>
                </a:solidFill>
                <a:latin typeface="Symbol" pitchFamily="18" charset="2"/>
              </a:rPr>
              <a:t></a:t>
            </a:r>
            <a:r>
              <a:rPr lang="en-US" sz="2000" baseline="30000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6081777" y="1310561"/>
            <a:ext cx="642938" cy="428625"/>
          </a:xfrm>
          <a:prstGeom prst="ellipse">
            <a:avLst/>
          </a:prstGeom>
          <a:solidFill>
            <a:srgbClr val="00CC99">
              <a:alpha val="39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162486" y="888511"/>
            <a:ext cx="48152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4580002" y="1308973"/>
            <a:ext cx="1789113" cy="223838"/>
          </a:xfrm>
          <a:prstGeom prst="line">
            <a:avLst/>
          </a:prstGeom>
          <a:noFill/>
          <a:ln w="5724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Oval 18"/>
          <p:cNvSpPr>
            <a:spLocks noChangeArrowheads="1"/>
          </p:cNvSpPr>
          <p:nvPr/>
        </p:nvSpPr>
        <p:spPr bwMode="auto">
          <a:xfrm rot="-4020000">
            <a:off x="4367277" y="1239123"/>
            <a:ext cx="457200" cy="304800"/>
          </a:xfrm>
          <a:prstGeom prst="ellipse">
            <a:avLst/>
          </a:prstGeom>
          <a:solidFill>
            <a:srgbClr val="00CC99">
              <a:alpha val="1294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4368436" y="733532"/>
            <a:ext cx="15924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l-G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60…312 </a:t>
            </a:r>
            <a:r>
              <a:rPr lang="el-GR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</a:p>
        </p:txBody>
      </p:sp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750397" y="949220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200" dirty="0" smtClean="0">
                <a:solidFill>
                  <a:schemeClr val="tx1"/>
                </a:solidFill>
              </a:rPr>
              <a:t>O. </a:t>
            </a:r>
            <a:r>
              <a:rPr lang="de-DE" sz="1200" dirty="0" err="1" smtClean="0">
                <a:solidFill>
                  <a:schemeClr val="tx1"/>
                </a:solidFill>
              </a:rPr>
              <a:t>Lynnik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et al., </a:t>
            </a:r>
            <a:r>
              <a:rPr lang="de-DE" sz="1200" dirty="0" err="1">
                <a:solidFill>
                  <a:schemeClr val="tx1"/>
                </a:solidFill>
              </a:rPr>
              <a:t>Nucl</a:t>
            </a:r>
            <a:r>
              <a:rPr lang="de-DE" sz="1200" dirty="0">
                <a:solidFill>
                  <a:schemeClr val="tx1"/>
                </a:solidFill>
              </a:rPr>
              <a:t>. Phys. A 786 (2007) 183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2" y="472514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059832" y="465313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de-DE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electrons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Picture 8" descr="pNi_15GeV_S_B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2011" y="1868893"/>
            <a:ext cx="2866420" cy="207057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624523" y="2452246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p + N 15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395536" y="1652605"/>
            <a:ext cx="3563888" cy="2352459"/>
            <a:chOff x="4499992" y="1445569"/>
            <a:chExt cx="3925193" cy="2548571"/>
          </a:xfrm>
        </p:grpSpPr>
        <p:sp>
          <p:nvSpPr>
            <p:cNvPr id="14" name="object 14"/>
            <p:cNvSpPr/>
            <p:nvPr/>
          </p:nvSpPr>
          <p:spPr>
            <a:xfrm>
              <a:off x="4499992" y="1445569"/>
              <a:ext cx="3925193" cy="25485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436096" y="234888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e</a:t>
              </a:r>
              <a:endParaRPr lang="en-US" sz="24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447797" y="2492896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</a:t>
              </a:r>
              <a:endParaRPr lang="en-US" dirty="0"/>
            </a:p>
          </p:txBody>
        </p:sp>
      </p:grpSp>
      <p:pic>
        <p:nvPicPr>
          <p:cNvPr id="18435" name="Picture 3" descr="C:\Users\senger\AppData\Local\Microsoft\Windows\Temporary Internet Files\Content.Outlook\JE4H31NI\omega_c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2" y="3767764"/>
            <a:ext cx="3244848" cy="28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-243408"/>
            <a:ext cx="91440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Ring-Imaging Cherenkov (RICH) Detector 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395536" y="1052736"/>
            <a:ext cx="9899650" cy="6529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19" tIns="46758" rIns="89919" bIns="46758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tabLst>
                <a:tab pos="0" algn="l"/>
                <a:tab pos="913575" algn="l"/>
                <a:tab pos="1827149" algn="l"/>
                <a:tab pos="2740724" algn="l"/>
                <a:tab pos="3654299" algn="l"/>
                <a:tab pos="4567872" algn="l"/>
                <a:tab pos="5481448" algn="l"/>
                <a:tab pos="6395021" algn="l"/>
                <a:tab pos="7308598" algn="l"/>
                <a:tab pos="8222172" algn="l"/>
                <a:tab pos="9135746" algn="l"/>
                <a:tab pos="10049321" algn="l"/>
              </a:tabLst>
              <a:defRPr/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fontAlgn="base">
              <a:tabLst>
                <a:tab pos="0" algn="l"/>
                <a:tab pos="913575" algn="l"/>
                <a:tab pos="1827149" algn="l"/>
                <a:tab pos="2740724" algn="l"/>
                <a:tab pos="3654299" algn="l"/>
                <a:tab pos="4567872" algn="l"/>
                <a:tab pos="5481448" algn="l"/>
                <a:tab pos="6395021" algn="l"/>
                <a:tab pos="7308598" algn="l"/>
                <a:tab pos="8222172" algn="l"/>
                <a:tab pos="9135746" algn="l"/>
                <a:tab pos="10049321" algn="l"/>
              </a:tabLst>
              <a:defRPr/>
            </a:pPr>
            <a:r>
              <a:rPr lang="en-US" dirty="0" smtClean="0">
                <a:solidFill>
                  <a:srgbClr val="0070C0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Univ</a:t>
            </a:r>
            <a:r>
              <a:rPr lang="en-US" dirty="0">
                <a:solidFill>
                  <a:srgbClr val="0070C0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.  </a:t>
            </a:r>
            <a:r>
              <a:rPr lang="en-US" dirty="0" err="1">
                <a:solidFill>
                  <a:srgbClr val="0070C0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Gießen</a:t>
            </a:r>
            <a:r>
              <a:rPr lang="en-US" dirty="0">
                <a:solidFill>
                  <a:srgbClr val="0070C0"/>
                </a:solidFill>
                <a:latin typeface="Tahoma" pitchFamily="34" charset="0"/>
                <a:ea typeface="DejaVu Sans" pitchFamily="2"/>
                <a:cs typeface="Tahoma" pitchFamily="34" charset="0"/>
              </a:rPr>
              <a:t>, Univ. Wuppertal,</a:t>
            </a:r>
            <a:r>
              <a:rPr lang="en-US" dirty="0">
                <a:solidFill>
                  <a:srgbClr val="0070C0"/>
                </a:solidFill>
                <a:ea typeface="DejaVu Sans" pitchFamily="2"/>
                <a:cs typeface="DejaVu Sans" pitchFamily="2"/>
              </a:rPr>
              <a:t> PNPI </a:t>
            </a:r>
            <a:r>
              <a:rPr lang="en-US" dirty="0" err="1">
                <a:solidFill>
                  <a:srgbClr val="0070C0"/>
                </a:solidFill>
                <a:ea typeface="DejaVu Sans" pitchFamily="2"/>
                <a:cs typeface="DejaVu Sans" pitchFamily="2"/>
              </a:rPr>
              <a:t>Gatchina</a:t>
            </a:r>
            <a:r>
              <a:rPr lang="en-US" dirty="0">
                <a:solidFill>
                  <a:srgbClr val="0070C0"/>
                </a:solidFill>
                <a:ea typeface="DejaVu Sans" pitchFamily="2"/>
                <a:cs typeface="DejaVu Sans" pitchFamily="2"/>
              </a:rPr>
              <a:t>, GSI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9875" y="3645024"/>
            <a:ext cx="6118309" cy="3447017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Status: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1100 H12700 MAPMTs delivered and tested, 428 MAPMTs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readout chain integrated in HADES RICH detector; successful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 in HADES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time 2019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mirror wall with substantially reduced material budget, first prototype under stress test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hardware/ software implementation for the measurement of mirror misalignments and software correction cycle ready</a:t>
            </a:r>
          </a:p>
          <a:p>
            <a:pPr defTabSz="913575"/>
            <a:r>
              <a:rPr lang="en-US" sz="2000" dirty="0">
                <a:solidFill>
                  <a:prstClr val="black"/>
                </a:solidFill>
                <a:ea typeface="Times New Roman"/>
                <a:cs typeface="Times New Roman"/>
              </a:rPr>
              <a:t>     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1" y="580619"/>
            <a:ext cx="2742970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Electron</a:t>
            </a:r>
            <a:r>
              <a:rPr lang="de-DE" altLang="de-DE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identification</a:t>
            </a:r>
            <a:endParaRPr lang="de-DE" altLang="de-DE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13</a:t>
            </a:fld>
            <a:endParaRPr lang="de-DE" dirty="0"/>
          </a:p>
        </p:txBody>
      </p:sp>
      <p:pic>
        <p:nvPicPr>
          <p:cNvPr id="5" name="Grafik 4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7C56EFC9-07DE-46C3-8E39-B7C1DBB41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17" y="1838054"/>
            <a:ext cx="1802844" cy="2077903"/>
          </a:xfrm>
          <a:prstGeom prst="rect">
            <a:avLst/>
          </a:prstGeom>
        </p:spPr>
      </p:pic>
      <p:pic>
        <p:nvPicPr>
          <p:cNvPr id="7" name="Grafik 6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8840AB10-D583-410E-A2B0-AB17E5F5A6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12975"/>
          <a:stretch/>
        </p:blipFill>
        <p:spPr>
          <a:xfrm>
            <a:off x="6376367" y="1643921"/>
            <a:ext cx="2487265" cy="228913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553200" y="6309320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 beam 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time: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ω-meson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candidate</a:t>
            </a:r>
            <a:endParaRPr lang="de-DE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70" y="4151684"/>
            <a:ext cx="2815235" cy="270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6" name="Textfeld 1"/>
          <p:cNvSpPr txBox="1">
            <a:spLocks noChangeArrowheads="1"/>
          </p:cNvSpPr>
          <p:nvPr/>
        </p:nvSpPr>
        <p:spPr bwMode="auto">
          <a:xfrm>
            <a:off x="132242" y="908720"/>
            <a:ext cx="8832246" cy="6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Romania:  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</a:rPr>
              <a:t>NIPNE </a:t>
            </a:r>
            <a:r>
              <a:rPr lang="de-DE" altLang="de-DE" dirty="0" err="1" smtClean="0">
                <a:solidFill>
                  <a:srgbClr val="0070C0"/>
                </a:solidFill>
              </a:rPr>
              <a:t>Bucharest</a:t>
            </a:r>
            <a:r>
              <a:rPr lang="de-DE" altLang="de-DE" dirty="0" smtClean="0">
                <a:solidFill>
                  <a:srgbClr val="0070C0"/>
                </a:solidFill>
              </a:rPr>
              <a:t>, Univ. Frankfurt, Univ. Heidelberg, Univ. Münster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2" y="2132856"/>
            <a:ext cx="3672408" cy="1200248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defTabSz="913575"/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 </a:t>
            </a:r>
          </a:p>
          <a:p>
            <a:pPr defTabSz="913575"/>
            <a:r>
              <a:rPr lang="el-G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 </a:t>
            </a:r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90%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913575"/>
            <a:r>
              <a:rPr lang="el-G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)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5% </a:t>
            </a:r>
          </a:p>
          <a:p>
            <a:pPr defTabSz="913575"/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at </a:t>
            </a:r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100 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kHz/cm</a:t>
            </a:r>
            <a:r>
              <a:rPr lang="de-DE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</a:t>
            </a:r>
            <a:endParaRPr lang="de-DE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864" y="-24340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Radiation Detector (TRD)</a:t>
            </a:r>
            <a:endParaRPr 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1522" y="548680"/>
            <a:ext cx="5620361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lectron</a:t>
            </a:r>
            <a:r>
              <a:rPr lang="de-DE" altLang="de-DE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identification</a:t>
            </a:r>
            <a:r>
              <a:rPr lang="de-DE" altLang="de-DE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, 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energy-loss</a:t>
            </a:r>
            <a:r>
              <a:rPr lang="de-DE" altLang="de-DE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measurements</a:t>
            </a:r>
            <a:endParaRPr lang="de-DE" altLang="de-DE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14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0592" y="3212976"/>
            <a:ext cx="6341608" cy="3724016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r>
              <a:rPr lang="en-US" sz="2000" b="1" dirty="0">
                <a:solidFill>
                  <a:srgbClr val="000000"/>
                </a:solidFill>
                <a:ea typeface="Times New Roman"/>
              </a:rPr>
              <a:t>Status:</a:t>
            </a:r>
          </a:p>
          <a:p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and laboratory tests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from GIF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++: Stable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 and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readout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operation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irradiation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setup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Bucharest: 2-D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 of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irradiated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</a:t>
            </a:r>
          </a:p>
          <a:p>
            <a:r>
              <a:rPr lang="en-U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suggestions for support structure (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Münster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 of type-1 modules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progress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(Bucharest)</a:t>
            </a:r>
          </a:p>
          <a:p>
            <a:r>
              <a:rPr lang="en-US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Front-end 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15000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SPADIC2.2 chips (final version) produced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engineering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Chips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packaged (BGA) and being mounted on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84" y="1554970"/>
            <a:ext cx="3109021" cy="270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8093" y="1576456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pion</a:t>
            </a:r>
            <a:r>
              <a:rPr lang="de-DE" sz="1600" dirty="0" smtClean="0"/>
              <a:t> </a:t>
            </a:r>
            <a:r>
              <a:rPr lang="de-DE" sz="1600" dirty="0" err="1" smtClean="0"/>
              <a:t>suppression</a:t>
            </a:r>
            <a:endParaRPr lang="en-US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54" y="1628800"/>
            <a:ext cx="3412744" cy="203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7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5122" name="Picture 2" descr="C:\Users\senger\AppData\Local\Microsoft\Windows\Temporary Internet Files\Content.Outlook\JE4H31NI\cbm_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0176"/>
            <a:ext cx="4752528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99614" y="116633"/>
            <a:ext cx="7950530" cy="120030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algn="ctr"/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invariant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spectra</a:t>
            </a:r>
            <a:endParaRPr lang="de-DE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57439" y="1844824"/>
            <a:ext cx="5882913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MVD+STS+RICH+TRD+TOF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5496" y="-234280"/>
            <a:ext cx="8939336" cy="1143000"/>
          </a:xfrm>
        </p:spPr>
        <p:txBody>
          <a:bodyPr/>
          <a:lstStyle/>
          <a:p>
            <a:r>
              <a:rPr lang="en-US" sz="4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Chamber (</a:t>
            </a:r>
            <a:r>
              <a:rPr lang="en-US" sz="4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System</a:t>
            </a:r>
            <a:endParaRPr 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86301" y="1279526"/>
            <a:ext cx="521208" cy="338510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white"/>
                </a:solidFill>
                <a:ea typeface="ＭＳ Ｐゴシック" charset="0"/>
                <a:cs typeface="Arial"/>
              </a:rPr>
              <a:t>PSD</a:t>
            </a:r>
          </a:p>
        </p:txBody>
      </p:sp>
      <p:sp>
        <p:nvSpPr>
          <p:cNvPr id="19" name="Rechteck 1"/>
          <p:cNvSpPr>
            <a:spLocks noChangeArrowheads="1"/>
          </p:cNvSpPr>
          <p:nvPr/>
        </p:nvSpPr>
        <p:spPr bwMode="auto">
          <a:xfrm>
            <a:off x="35496" y="971437"/>
            <a:ext cx="8179444" cy="9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VECC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Kolkata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+12 Indian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Inst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., 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PNPI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Gatchina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 </a:t>
            </a:r>
          </a:p>
        </p:txBody>
      </p:sp>
      <p:sp>
        <p:nvSpPr>
          <p:cNvPr id="3" name="Rechteck 2"/>
          <p:cNvSpPr/>
          <p:nvPr/>
        </p:nvSpPr>
        <p:spPr>
          <a:xfrm>
            <a:off x="35496" y="3761789"/>
            <a:ext cx="5616624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defTabSz="913575"/>
            <a:r>
              <a:rPr lang="de-DE" sz="1600" u="sng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16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SIS100: </a:t>
            </a:r>
            <a:endParaRPr lang="de-DE" sz="1600" u="sng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913575">
              <a:buFont typeface="Wingdings"/>
              <a:buChar char="Ø"/>
            </a:pP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 </a:t>
            </a:r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triplets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tripletts,TRD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913575">
              <a:buFont typeface="Wingdings"/>
              <a:buChar char="Ø"/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Bakelite RPCs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 </a:t>
            </a:r>
            <a:endParaRPr lang="de-DE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913575">
              <a:buFont typeface="Wingdings"/>
              <a:buChar char="Ø"/>
            </a:pP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(kHz)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operationrequires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resistivity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Bakelite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defTabSz="913575">
              <a:buFont typeface="Wingdings"/>
              <a:buChar char="Ø"/>
            </a:pP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9767" y="4797152"/>
            <a:ext cx="5602353" cy="2031245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TDR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 in Feb.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size prototype GEM detectors build at VECC and under test in </a:t>
            </a:r>
            <a:r>
              <a:rPr lang="en-US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GBTx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emulator was implemented and tested. </a:t>
            </a:r>
            <a:endParaRPr lang="en-US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mainframe and absorbers and under construction at PNPI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1521" y="580619"/>
            <a:ext cx="2478475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Muon</a:t>
            </a:r>
            <a:r>
              <a:rPr lang="de-DE" altLang="de-DE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identification</a:t>
            </a:r>
            <a:endParaRPr lang="de-DE" altLang="de-DE" kern="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16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796136" y="5800295"/>
            <a:ext cx="3251217" cy="73861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GEM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 2019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1" name="Picture 3" descr="C:\Users\senger\Desktop\g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89" y="780651"/>
            <a:ext cx="3639011" cy="48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7527"/>
            <a:ext cx="3726610" cy="46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6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123" name="Picture 3" descr="C:\Users\senger\AppData\Local\Microsoft\Windows\Temporary Internet Files\Content.Outlook\JE4H31NI\cbm_mumu_8AGeV_reco_LL_LS_combin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53187"/>
            <a:ext cx="4536504" cy="36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99614" y="116633"/>
            <a:ext cx="7950530" cy="120030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algn="ctr"/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invariant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spectra</a:t>
            </a:r>
            <a:endParaRPr lang="de-DE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54975" y="1895735"/>
            <a:ext cx="1481451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muons</a:t>
            </a:r>
            <a:endParaRPr lang="de-DE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18488"/>
            <a:ext cx="5256584" cy="66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323528" y="1412776"/>
            <a:ext cx="254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STS+MUCH+TRD+TOF</a:t>
            </a:r>
            <a:endParaRPr lang="en-US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611560" y="1736183"/>
            <a:ext cx="0" cy="1692817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259632" y="1777123"/>
            <a:ext cx="144016" cy="1651877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1979712" y="1717576"/>
            <a:ext cx="288032" cy="99972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2555776" y="1739309"/>
            <a:ext cx="216024" cy="57606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9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73778" y="116633"/>
            <a:ext cx="8202202" cy="120030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algn="ctr"/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18488"/>
            <a:ext cx="5256584" cy="66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323528" y="1412776"/>
            <a:ext cx="254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STS+MUCH+TRD+TOF</a:t>
            </a:r>
            <a:endParaRPr lang="en-US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611560" y="1736183"/>
            <a:ext cx="0" cy="1692817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1259632" y="1777123"/>
            <a:ext cx="144016" cy="1651877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1979712" y="1717576"/>
            <a:ext cx="288032" cy="99972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2555776" y="1739309"/>
            <a:ext cx="216024" cy="57606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92686"/>
            <a:ext cx="3648453" cy="320466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4761949" y="3294276"/>
            <a:ext cx="399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6480 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J/</a:t>
            </a:r>
            <a:r>
              <a:rPr lang="el-GR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 </a:t>
            </a:r>
            <a:r>
              <a:rPr lang="de-DE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IR = 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MHz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588224" y="3789040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</a:rPr>
              <a:t>ε</a:t>
            </a:r>
            <a:r>
              <a:rPr lang="de-DE" sz="2000" baseline="-25000" dirty="0" smtClean="0">
                <a:solidFill>
                  <a:prstClr val="black"/>
                </a:solidFill>
              </a:rPr>
              <a:t>J/</a:t>
            </a:r>
            <a:r>
              <a:rPr lang="de-DE" sz="2000" baseline="-25000" dirty="0" smtClean="0">
                <a:solidFill>
                  <a:prstClr val="black"/>
                </a:solidFill>
                <a:sym typeface="Symbol"/>
              </a:rPr>
              <a:t></a:t>
            </a:r>
            <a:r>
              <a:rPr lang="de-DE" sz="2000" dirty="0" smtClean="0">
                <a:solidFill>
                  <a:prstClr val="black"/>
                </a:solidFill>
              </a:rPr>
              <a:t> = 0.9 %</a:t>
            </a:r>
          </a:p>
          <a:p>
            <a:r>
              <a:rPr lang="de-DE" sz="2000" dirty="0" smtClean="0">
                <a:solidFill>
                  <a:prstClr val="black"/>
                </a:solidFill>
              </a:rPr>
              <a:t>S/B </a:t>
            </a:r>
            <a:r>
              <a:rPr lang="de-DE" sz="2000" dirty="0" err="1" smtClean="0">
                <a:solidFill>
                  <a:prstClr val="black"/>
                </a:solidFill>
              </a:rPr>
              <a:t>ratio</a:t>
            </a:r>
            <a:r>
              <a:rPr lang="de-DE" sz="2000" dirty="0" smtClean="0">
                <a:solidFill>
                  <a:prstClr val="black"/>
                </a:solidFill>
              </a:rPr>
              <a:t> = 1.0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895600" y="2746441"/>
            <a:ext cx="386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prstClr val="black"/>
                </a:solidFill>
              </a:rPr>
              <a:t>Sub-threshold </a:t>
            </a:r>
            <a:r>
              <a:rPr lang="en-US" sz="1100" i="1" dirty="0">
                <a:solidFill>
                  <a:prstClr val="black"/>
                </a:solidFill>
              </a:rPr>
              <a:t>charm production in nuclear </a:t>
            </a:r>
            <a:r>
              <a:rPr lang="en-US" sz="1100" i="1" dirty="0" smtClean="0">
                <a:solidFill>
                  <a:prstClr val="black"/>
                </a:solidFill>
              </a:rPr>
              <a:t>collisions </a:t>
            </a:r>
            <a:r>
              <a:rPr lang="en-US" sz="1100" dirty="0" smtClean="0">
                <a:solidFill>
                  <a:prstClr val="black"/>
                </a:solidFill>
              </a:rPr>
              <a:t>J</a:t>
            </a:r>
            <a:r>
              <a:rPr lang="en-US" sz="1100" dirty="0">
                <a:solidFill>
                  <a:prstClr val="black"/>
                </a:solidFill>
              </a:rPr>
              <a:t>. </a:t>
            </a:r>
            <a:r>
              <a:rPr lang="en-US" sz="1100" dirty="0" err="1">
                <a:solidFill>
                  <a:prstClr val="black"/>
                </a:solidFill>
              </a:rPr>
              <a:t>Steinheimer</a:t>
            </a:r>
            <a:r>
              <a:rPr lang="en-US" sz="1100" dirty="0">
                <a:solidFill>
                  <a:prstClr val="black"/>
                </a:solidFill>
              </a:rPr>
              <a:t>, A. </a:t>
            </a:r>
            <a:r>
              <a:rPr lang="en-US" sz="1100" dirty="0" err="1">
                <a:solidFill>
                  <a:prstClr val="black"/>
                </a:solidFill>
              </a:rPr>
              <a:t>Botvina</a:t>
            </a:r>
            <a:r>
              <a:rPr lang="en-US" sz="1100" dirty="0">
                <a:solidFill>
                  <a:prstClr val="black"/>
                </a:solidFill>
              </a:rPr>
              <a:t>, M. </a:t>
            </a:r>
            <a:r>
              <a:rPr lang="en-US" sz="1100" dirty="0" err="1" smtClean="0">
                <a:solidFill>
                  <a:prstClr val="black"/>
                </a:solidFill>
              </a:rPr>
              <a:t>Bleicher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de-DE" sz="1100" dirty="0" smtClean="0">
                <a:solidFill>
                  <a:prstClr val="black"/>
                </a:solidFill>
              </a:rPr>
              <a:t>arXiv:1605.03439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0"/>
          <a:stretch/>
        </p:blipFill>
        <p:spPr bwMode="auto">
          <a:xfrm>
            <a:off x="560264" y="1196751"/>
            <a:ext cx="3790774" cy="168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-36512" y="-99392"/>
            <a:ext cx="9144000" cy="707805"/>
          </a:xfrm>
          <a:prstGeom prst="rect">
            <a:avLst/>
          </a:prstGeom>
          <a:noFill/>
          <a:ln>
            <a:noFill/>
          </a:ln>
          <a:extLst/>
        </p:spPr>
        <p:txBody>
          <a:bodyPr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Projectile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Spectator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Detector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908720"/>
            <a:ext cx="8927211" cy="369251"/>
          </a:xfrm>
          <a:prstGeom prst="rect">
            <a:avLst/>
          </a:prstGeom>
          <a:noFill/>
        </p:spPr>
        <p:txBody>
          <a:bodyPr wrap="none" lIns="91356" tIns="45680" rIns="91356" bIns="45680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Czech Rep.: 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INR </a:t>
            </a:r>
            <a:r>
              <a:rPr lang="de-DE" altLang="de-DE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Moscow</a:t>
            </a:r>
            <a:r>
              <a:rPr lang="de-DE" altLang="de-DE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TU Darmstadt, 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Rez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Prague</a:t>
            </a:r>
            <a:endParaRPr lang="de-DE" altLang="de-DE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2502" y="548680"/>
            <a:ext cx="7981583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determination</a:t>
            </a:r>
            <a:r>
              <a:rPr lang="de-DE" altLang="de-DE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altLang="de-DE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collision</a:t>
            </a:r>
            <a:r>
              <a:rPr lang="de-DE" altLang="de-DE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entrality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and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orientation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the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noProof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reaction</a:t>
            </a:r>
            <a:r>
              <a:rPr lang="de-DE" altLang="de-DE" kern="0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plane </a:t>
            </a:r>
            <a:endParaRPr lang="de-DE" altLang="de-DE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19</a:t>
            </a:fld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95" y="1277971"/>
            <a:ext cx="23844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4" y="2847704"/>
            <a:ext cx="2086520" cy="156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6"/>
          <p:cNvSpPr txBox="1"/>
          <p:nvPr/>
        </p:nvSpPr>
        <p:spPr>
          <a:xfrm>
            <a:off x="2294370" y="3234226"/>
            <a:ext cx="105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 at </a:t>
            </a: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BM@N JINR </a:t>
            </a: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modules.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26249"/>
          <a:stretch/>
        </p:blipFill>
        <p:spPr bwMode="auto">
          <a:xfrm>
            <a:off x="3468465" y="2847704"/>
            <a:ext cx="1765146" cy="18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7"/>
          <p:cNvSpPr txBox="1"/>
          <p:nvPr/>
        </p:nvSpPr>
        <p:spPr>
          <a:xfrm>
            <a:off x="5233611" y="3263883"/>
            <a:ext cx="1321452" cy="1038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 at </a:t>
            </a: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NA61 CERN SPS.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modules.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350" b="1" dirty="0"/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16" y="1468669"/>
            <a:ext cx="1750759" cy="3112459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7196816" y="3470374"/>
            <a:ext cx="957313" cy="1038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 at </a:t>
            </a:r>
          </a:p>
          <a:p>
            <a:pPr algn="ctr"/>
            <a:r>
              <a:rPr lang="en-US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GSI.</a:t>
            </a:r>
            <a:endParaRPr lang="en-US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module.</a:t>
            </a:r>
            <a:endParaRPr lang="en-US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</a:t>
            </a: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350" b="1" dirty="0"/>
          </a:p>
        </p:txBody>
      </p:sp>
      <p:sp>
        <p:nvSpPr>
          <p:cNvPr id="17" name="Rechteck 16"/>
          <p:cNvSpPr/>
          <p:nvPr/>
        </p:nvSpPr>
        <p:spPr>
          <a:xfrm>
            <a:off x="107504" y="4474355"/>
            <a:ext cx="9144000" cy="2339021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Status: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TDR approved Feb.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2015; 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present, all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44 PSD CBM modules have been fully assembled at INR, Moscow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Prototype of the PSD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readout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electronics based on PANDA ECAL sampling ADC is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tested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integrated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mPSD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readout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at </a:t>
            </a:r>
            <a:r>
              <a:rPr lang="de-DE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mCBM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PSD modules tested with cosmic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rays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INR Moscow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withhadron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beams at CERN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Most of the PSD CBM modules have been already integrated in the BM@N, NA61 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 and will be used during FAIR-Phase-0;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Reconstruction algorithms for the reaction plane and centrality determination were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developed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2696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30757"/>
            <a:ext cx="9144000" cy="584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476674"/>
            <a:ext cx="9612313" cy="169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698" rIns="91396" bIns="4569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 multi-step processes (multi-strange hyperons, charm) </a:t>
            </a:r>
          </a:p>
        </p:txBody>
      </p:sp>
      <p:sp>
        <p:nvSpPr>
          <p:cNvPr id="17" name="Rechteck 16"/>
          <p:cNvSpPr/>
          <p:nvPr/>
        </p:nvSpPr>
        <p:spPr>
          <a:xfrm>
            <a:off x="125375" y="2132857"/>
            <a:ext cx="8424936" cy="317005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(invariant mass) of lepton 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732" indent="-342732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732" indent="-342732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“critical opalescence”</a:t>
            </a:r>
          </a:p>
        </p:txBody>
      </p:sp>
      <p:pic>
        <p:nvPicPr>
          <p:cNvPr id="18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86" y="2780928"/>
            <a:ext cx="1895721" cy="1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5496" y="5229201"/>
            <a:ext cx="8784976" cy="101561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22" name="Picture 11" descr="quarkmas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89" y="4653138"/>
            <a:ext cx="1247616" cy="123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5744" y="6165304"/>
            <a:ext cx="9648825" cy="70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6" tIns="45698" rIns="91396" bIns="4569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>
              <a:solidFill>
                <a:srgbClr val="0070C0"/>
              </a:solidFill>
              <a:latin typeface="Tahoma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4438706" y="6184468"/>
            <a:ext cx="686470" cy="688722"/>
            <a:chOff x="4438706" y="5319144"/>
            <a:chExt cx="1512168" cy="1438272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706" y="5319144"/>
              <a:ext cx="1512168" cy="143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5220072" y="5858108"/>
              <a:ext cx="643372" cy="642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>
                  <a:solidFill>
                    <a:srgbClr val="FFFF00"/>
                  </a:solidFill>
                  <a:latin typeface="Calibri"/>
                </a:rPr>
                <a:t>Λ</a:t>
              </a:r>
              <a:endParaRPr lang="de-DE" sz="1400" b="1" dirty="0">
                <a:solidFill>
                  <a:srgbClr val="FFFF00"/>
                </a:solidFill>
                <a:latin typeface="Calibri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5220072" y="5949280"/>
              <a:ext cx="360040" cy="373541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de-DE" kern="0" dirty="0">
                  <a:solidFill>
                    <a:prstClr val="white"/>
                  </a:solidFill>
                  <a:latin typeface="Calibri"/>
                </a:rPr>
                <a:t>                              </a:t>
              </a:r>
            </a:p>
          </p:txBody>
        </p:sp>
        <p:sp>
          <p:nvSpPr>
            <p:cNvPr id="28" name="Ellipse 27"/>
            <p:cNvSpPr/>
            <p:nvPr/>
          </p:nvSpPr>
          <p:spPr>
            <a:xfrm>
              <a:off x="4755338" y="5740407"/>
              <a:ext cx="360040" cy="343999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de-DE" kern="0" dirty="0">
                  <a:solidFill>
                    <a:prstClr val="white"/>
                  </a:solidFill>
                  <a:latin typeface="Calibri"/>
                </a:rPr>
                <a:t>                              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716016" y="5661248"/>
              <a:ext cx="643372" cy="642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>
                  <a:solidFill>
                    <a:srgbClr val="FFFF00"/>
                  </a:solidFill>
                  <a:latin typeface="Calibri"/>
                </a:rPr>
                <a:t>Λ</a:t>
              </a:r>
              <a:endParaRPr lang="de-DE" sz="1400" b="1" dirty="0">
                <a:solidFill>
                  <a:srgbClr val="FFFF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8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50163"/>
            <a:ext cx="4547673" cy="333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50162"/>
            <a:ext cx="4608512" cy="342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-36512" y="-99392"/>
            <a:ext cx="9144000" cy="707805"/>
          </a:xfrm>
          <a:prstGeom prst="rect">
            <a:avLst/>
          </a:prstGeom>
          <a:noFill/>
          <a:ln>
            <a:noFill/>
          </a:ln>
          <a:extLst/>
        </p:spPr>
        <p:txBody>
          <a:bodyPr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Projectile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Spectator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Detector</a:t>
            </a:r>
            <a:r>
              <a:rPr lang="de-DE" altLang="de-DE" sz="4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-180528" y="836712"/>
            <a:ext cx="9396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Reconstructed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directed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sz="2400" baseline="30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A </a:t>
            </a:r>
            <a:r>
              <a:rPr lang="de-DE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865096" cy="533400"/>
          </a:xfrm>
        </p:spPr>
        <p:txBody>
          <a:bodyPr/>
          <a:lstStyle/>
          <a:p>
            <a:r>
              <a:rPr lang="en-US" sz="3200" b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 Multi Project Chip Prototyping for CBM</a:t>
            </a:r>
            <a:endParaRPr lang="en-US" sz="3200" b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759257" y="1347424"/>
            <a:ext cx="4565271" cy="222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5C65C2"/>
              </a:buClr>
              <a:buNone/>
            </a:pPr>
            <a:r>
              <a:rPr lang="en-US" sz="20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final prototype chips for CBM:</a:t>
            </a:r>
          </a:p>
          <a:p>
            <a:pPr>
              <a:buClr>
                <a:srgbClr val="5C65C2"/>
              </a:buClr>
            </a:pPr>
            <a:r>
              <a:rPr lang="en-US" sz="1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STS-XYTER and Much-XYTER</a:t>
            </a:r>
          </a:p>
          <a:p>
            <a:pPr>
              <a:buClr>
                <a:srgbClr val="5C65C2"/>
              </a:buClr>
            </a:pPr>
            <a:r>
              <a:rPr lang="en-US" sz="1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Get4 in two versions for TOF</a:t>
            </a:r>
          </a:p>
          <a:p>
            <a:pPr>
              <a:buClr>
                <a:srgbClr val="5C65C2"/>
              </a:buClr>
            </a:pPr>
            <a:r>
              <a:rPr lang="en-US" sz="1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PADI production for CBM@STAR</a:t>
            </a:r>
          </a:p>
          <a:p>
            <a:pPr>
              <a:buClr>
                <a:srgbClr val="5C65C2"/>
              </a:buClr>
            </a:pPr>
            <a:r>
              <a:rPr lang="en-US" sz="18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SPADIC for CBM-TRD </a:t>
            </a:r>
          </a:p>
        </p:txBody>
      </p:sp>
      <p:pic>
        <p:nvPicPr>
          <p:cNvPr id="7" name="Picture 5" descr="C:\Users\senger\AppData\Local\Microsoft\Windows\Temporary Internet Files\Content.Outlook\JE4H31NI\STS_Reticle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65004"/>
            <a:ext cx="4176465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enger\AppData\Local\Microsoft\Windows\Temporary Internet Files\Content.Outlook\JE4H31NI\20160919_092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5"/>
            <a:ext cx="4608512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-1" y="4145012"/>
            <a:ext cx="4759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roduced Chips: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thousand STS-XYTER and MUCH-XYTER Chips for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prototyping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PADI Chips needed for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CBM-Tof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STAR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Get4 TDC chips needed for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CBM-Tof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STAR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SPADIC Chips for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CBM-TRD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2912" y="757445"/>
            <a:ext cx="927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Poland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GSI Darmstadt, Univ. Heidelberg, AGH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rakow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17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754494" y="1805282"/>
            <a:ext cx="3373295" cy="29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457200" y="-243408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online </a:t>
            </a:r>
            <a:r>
              <a:rPr lang="de-DE" altLang="de-DE" sz="4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de-DE" altLang="de-DE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327213"/>
            <a:ext cx="5558204" cy="3397931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4169403"/>
            <a:ext cx="3273500" cy="52317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/>
            <a:r>
              <a:rPr lang="de-DE" sz="2800" dirty="0">
                <a:solidFill>
                  <a:srgbClr val="FFFFFF"/>
                </a:solidFill>
                <a:latin typeface="Arial"/>
              </a:rPr>
              <a:t>GSI Green IT Cube</a:t>
            </a:r>
          </a:p>
        </p:txBody>
      </p:sp>
      <p:sp>
        <p:nvSpPr>
          <p:cNvPr id="17" name="Rechteck 16"/>
          <p:cNvSpPr/>
          <p:nvPr/>
        </p:nvSpPr>
        <p:spPr>
          <a:xfrm>
            <a:off x="179512" y="616496"/>
            <a:ext cx="8534539" cy="646250"/>
          </a:xfrm>
          <a:prstGeom prst="rect">
            <a:avLst/>
          </a:prstGeom>
        </p:spPr>
        <p:txBody>
          <a:bodyPr wrap="none" lIns="91356" tIns="45680" rIns="91356" bIns="45680">
            <a:spAutoFit/>
          </a:bodyPr>
          <a:lstStyle/>
          <a:p>
            <a:pPr defTabSz="913575">
              <a:defRPr/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Poland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defTabSz="913575">
              <a:defRPr/>
            </a:pPr>
            <a:r>
              <a:rPr lang="de-DE" altLang="de-DE" kern="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Univ. Frankfurt, FIAS, GSI </a:t>
            </a:r>
            <a:r>
              <a:rPr lang="de-DE" altLang="de-DE" kern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Darmstadt, KIT Karlsruhe, IIT Kharagpur, </a:t>
            </a:r>
            <a:r>
              <a:rPr lang="de-DE" altLang="de-DE" kern="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Warsaw</a:t>
            </a:r>
            <a:r>
              <a:rPr lang="de-DE" altLang="de-DE" kern="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UT </a:t>
            </a:r>
            <a:endParaRPr lang="de-DE" kern="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63887" y="4809427"/>
            <a:ext cx="8817510" cy="707805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defTabSz="913575"/>
            <a:r>
              <a:rPr lang="de-DE" sz="2000" dirty="0" err="1">
                <a:solidFill>
                  <a:srgbClr val="C00000"/>
                </a:solidFill>
                <a:latin typeface="Arial"/>
              </a:rPr>
              <a:t>Novel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readout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system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: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ull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online 4-D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track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and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event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Arial"/>
              </a:rPr>
              <a:t>reconstruction</a:t>
            </a:r>
            <a:r>
              <a:rPr lang="de-DE" sz="2000" dirty="0">
                <a:solidFill>
                  <a:srgbClr val="C00000"/>
                </a:solidFill>
                <a:latin typeface="Arial"/>
              </a:rPr>
              <a:t>.</a:t>
            </a:r>
          </a:p>
        </p:txBody>
      </p:sp>
      <p:sp>
        <p:nvSpPr>
          <p:cNvPr id="19" name="Rechteck 18"/>
          <p:cNvSpPr/>
          <p:nvPr/>
        </p:nvSpPr>
        <p:spPr>
          <a:xfrm>
            <a:off x="263887" y="5490018"/>
            <a:ext cx="8817510" cy="1323358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r>
              <a:rPr lang="en-US" sz="2000" b="1" dirty="0">
                <a:solidFill>
                  <a:srgbClr val="000000"/>
                </a:solidFill>
                <a:latin typeface="Arial"/>
                <a:ea typeface="Times New Roman"/>
              </a:rPr>
              <a:t>Status: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interface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FLESnet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beam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tests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TDRs on DAQ, FLES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1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bm.uni-muenster.de/mcbm/more/all_in/04_mCBM_all_in_201712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0485" y="1389409"/>
            <a:ext cx="4400550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17" y="2669603"/>
            <a:ext cx="751126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86"/>
          <p:cNvSpPr>
            <a:spLocks noChangeArrowheads="1"/>
          </p:cNvSpPr>
          <p:nvPr/>
        </p:nvSpPr>
        <p:spPr bwMode="auto">
          <a:xfrm>
            <a:off x="2903217" y="2667591"/>
            <a:ext cx="751126" cy="58649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5" name="AutoShape 81"/>
          <p:cNvSpPr>
            <a:spLocks noChangeArrowheads="1"/>
          </p:cNvSpPr>
          <p:nvPr/>
        </p:nvSpPr>
        <p:spPr bwMode="auto">
          <a:xfrm rot="16200000">
            <a:off x="1152791" y="2696962"/>
            <a:ext cx="2362200" cy="2409649"/>
          </a:xfrm>
          <a:custGeom>
            <a:avLst/>
            <a:gdLst>
              <a:gd name="T0" fmla="*/ 120508298 w 21600"/>
              <a:gd name="T1" fmla="*/ 0 h 21600"/>
              <a:gd name="T2" fmla="*/ 23891132 w 21600"/>
              <a:gd name="T3" fmla="*/ 147238101 h 21600"/>
              <a:gd name="T4" fmla="*/ 120687474 w 21600"/>
              <a:gd name="T5" fmla="*/ 57816468 h 21600"/>
              <a:gd name="T6" fmla="*/ 272176882 w 21600"/>
              <a:gd name="T7" fmla="*/ 146370680 h 21600"/>
              <a:gd name="T8" fmla="*/ 218043946 w 21600"/>
              <a:gd name="T9" fmla="*/ 211871563 h 21600"/>
              <a:gd name="T10" fmla="*/ 163910956 w 21600"/>
              <a:gd name="T11" fmla="*/ 14637068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34" y="10800"/>
                </a:moveTo>
                <a:cubicBezTo>
                  <a:pt x="17334" y="7191"/>
                  <a:pt x="14408" y="4266"/>
                  <a:pt x="10800" y="4266"/>
                </a:cubicBezTo>
                <a:cubicBezTo>
                  <a:pt x="7191" y="4266"/>
                  <a:pt x="4266" y="7191"/>
                  <a:pt x="4266" y="10800"/>
                </a:cubicBezTo>
                <a:cubicBezTo>
                  <a:pt x="4265" y="10816"/>
                  <a:pt x="4266" y="10832"/>
                  <a:pt x="4266" y="10848"/>
                </a:cubicBezTo>
                <a:lnTo>
                  <a:pt x="0" y="10880"/>
                </a:lnTo>
                <a:cubicBezTo>
                  <a:pt x="0" y="10853"/>
                  <a:pt x="0" y="1082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467" y="15633"/>
                </a:lnTo>
                <a:lnTo>
                  <a:pt x="14634" y="10800"/>
                </a:lnTo>
                <a:lnTo>
                  <a:pt x="17334" y="10800"/>
                </a:lnTo>
                <a:close/>
              </a:path>
            </a:pathLst>
          </a:custGeom>
          <a:solidFill>
            <a:srgbClr val="FF3300">
              <a:alpha val="749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6" name="Rectangle 82"/>
          <p:cNvSpPr>
            <a:spLocks noChangeArrowheads="1"/>
          </p:cNvSpPr>
          <p:nvPr/>
        </p:nvSpPr>
        <p:spPr bwMode="auto">
          <a:xfrm rot="16200000">
            <a:off x="872729" y="3629203"/>
            <a:ext cx="1065213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data</a:t>
            </a:r>
          </a:p>
        </p:txBody>
      </p:sp>
      <p:sp>
        <p:nvSpPr>
          <p:cNvPr id="7" name="Rectangle 83"/>
          <p:cNvSpPr>
            <a:spLocks noChangeArrowheads="1"/>
          </p:cNvSpPr>
          <p:nvPr/>
        </p:nvSpPr>
        <p:spPr bwMode="auto">
          <a:xfrm rot="20011967">
            <a:off x="1413693" y="2805847"/>
            <a:ext cx="993775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flow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15" y="1974562"/>
            <a:ext cx="1905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5"/>
          <p:cNvSpPr>
            <a:spLocks noChangeArrowheads="1"/>
          </p:cNvSpPr>
          <p:nvPr/>
        </p:nvSpPr>
        <p:spPr bwMode="auto">
          <a:xfrm rot="19233263">
            <a:off x="5377215" y="2060287"/>
            <a:ext cx="72548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green</a:t>
            </a: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 rot="1364639">
            <a:off x="6367815" y="1984087"/>
            <a:ext cx="630238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cube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20072" y="901169"/>
            <a:ext cx="3166313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Cube: online </a:t>
            </a:r>
            <a:r>
              <a:rPr lang="en-US" alt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timeslice</a:t>
            </a:r>
            <a:r>
              <a:rPr lang="en-US" alt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building </a:t>
            </a:r>
            <a:endParaRPr lang="en-US" alt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selection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19672" y="1136938"/>
            <a:ext cx="3563937" cy="70788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 DAQ container:</a:t>
            </a:r>
            <a:endParaRPr lang="de-DE" alt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alt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alt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</a:t>
            </a:r>
            <a:r>
              <a:rPr lang="en-US" alt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pre-processing</a:t>
            </a:r>
            <a:endParaRPr lang="en-US" alt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3247981" y="1875826"/>
            <a:ext cx="14684" cy="84486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3637315" y="3210942"/>
            <a:ext cx="1530350" cy="46166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b="1" dirty="0" smtClean="0">
                <a:latin typeface="Calibri" panose="020F0502020204030204" pitchFamily="34" charset="0"/>
                <a:cs typeface="Arial" charset="0"/>
              </a:rPr>
              <a:t>300m</a:t>
            </a:r>
            <a:endParaRPr lang="en-US" altLang="de-DE" b="1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6425" y="3712218"/>
            <a:ext cx="153035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400" b="1" dirty="0" smtClean="0">
                <a:cs typeface="Arial" charset="0"/>
              </a:rPr>
              <a:t>50m</a:t>
            </a:r>
            <a:endParaRPr lang="en-US" altLang="de-DE" sz="2400" b="1" dirty="0">
              <a:cs typeface="Arial" charset="0"/>
            </a:endParaRPr>
          </a:p>
        </p:txBody>
      </p:sp>
      <p:pic>
        <p:nvPicPr>
          <p:cNvPr id="17" name="Picture 16" descr="https://www.gsi.de/fileadmin/_processed_/csm_1_210116_f1fe4f17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65" y="1965037"/>
            <a:ext cx="22860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5"/>
          <p:cNvSpPr>
            <a:spLocks noChangeArrowheads="1"/>
          </p:cNvSpPr>
          <p:nvPr/>
        </p:nvSpPr>
        <p:spPr bwMode="auto">
          <a:xfrm rot="21391634">
            <a:off x="5670787" y="2558246"/>
            <a:ext cx="123848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</a:t>
            </a:r>
            <a:r>
              <a:rPr lang="en-US" altLang="de-DE" sz="1800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cube</a:t>
            </a:r>
          </a:p>
        </p:txBody>
      </p:sp>
      <p:sp>
        <p:nvSpPr>
          <p:cNvPr id="21" name="Rectangle 26"/>
          <p:cNvSpPr/>
          <p:nvPr/>
        </p:nvSpPr>
        <p:spPr>
          <a:xfrm>
            <a:off x="3688333" y="2304490"/>
            <a:ext cx="1530350" cy="46166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altLang="de-DE" b="1" dirty="0">
                <a:latin typeface="Calibri" panose="020F0502020204030204" pitchFamily="34" charset="0"/>
                <a:cs typeface="Arial" charset="0"/>
              </a:rPr>
              <a:t>μ</a:t>
            </a:r>
            <a:r>
              <a:rPr lang="el-GR" altLang="de-DE" b="1" dirty="0">
                <a:latin typeface="Calibri" panose="020F0502020204030204" pitchFamily="34" charset="0"/>
                <a:cs typeface="Arial" charset="0"/>
              </a:rPr>
              <a:t>-</a:t>
            </a:r>
            <a:r>
              <a:rPr lang="en-US" altLang="de-DE" b="1" dirty="0">
                <a:latin typeface="Calibri" panose="020F0502020204030204" pitchFamily="34" charset="0"/>
                <a:cs typeface="Arial" charset="0"/>
              </a:rPr>
              <a:t>slices</a:t>
            </a:r>
          </a:p>
        </p:txBody>
      </p:sp>
      <p:sp>
        <p:nvSpPr>
          <p:cNvPr id="23" name="Rectangle 82"/>
          <p:cNvSpPr>
            <a:spLocks noChangeArrowheads="1"/>
          </p:cNvSpPr>
          <p:nvPr/>
        </p:nvSpPr>
        <p:spPr bwMode="auto">
          <a:xfrm rot="12574093">
            <a:off x="1355576" y="4424603"/>
            <a:ext cx="1050288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GBT</a:t>
            </a:r>
            <a:endParaRPr lang="en-US" altLang="de-DE" sz="3200" b="1" dirty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11943" y="81051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 smtClean="0"/>
              <a:t>2019: </a:t>
            </a:r>
            <a:r>
              <a:rPr lang="en-US" kern="0" dirty="0" smtClean="0"/>
              <a:t>The mCBM DAQ link to the GC</a:t>
            </a:r>
            <a:endParaRPr lang="de-DE" kern="0" dirty="0" smtClean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77" y="1966897"/>
            <a:ext cx="2371140" cy="1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5"/>
          <p:cNvSpPr>
            <a:spLocks noChangeArrowheads="1"/>
          </p:cNvSpPr>
          <p:nvPr/>
        </p:nvSpPr>
        <p:spPr bwMode="auto">
          <a:xfrm rot="21391634">
            <a:off x="5695604" y="2591915"/>
            <a:ext cx="130260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</a:t>
            </a:r>
            <a:r>
              <a:rPr lang="en-US" altLang="de-DE" sz="18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altLang="de-DE" sz="1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en-US" altLang="de-DE" sz="1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ube</a:t>
            </a:r>
            <a:endParaRPr lang="en-US" altLang="de-DE" sz="18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7" name="AutoShape 71"/>
          <p:cNvSpPr>
            <a:spLocks noChangeArrowheads="1"/>
          </p:cNvSpPr>
          <p:nvPr/>
        </p:nvSpPr>
        <p:spPr bwMode="auto">
          <a:xfrm>
            <a:off x="3688333" y="2428097"/>
            <a:ext cx="1860332" cy="1066800"/>
          </a:xfrm>
          <a:prstGeom prst="rightArrow">
            <a:avLst>
              <a:gd name="adj1" fmla="val 41074"/>
              <a:gd name="adj2" fmla="val 47768"/>
            </a:avLst>
          </a:prstGeom>
          <a:solidFill>
            <a:srgbClr val="0A0EF5">
              <a:alpha val="74901"/>
            </a:srgbClr>
          </a:solidFill>
          <a:ln w="9525">
            <a:solidFill>
              <a:srgbClr val="0A0EF5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82"/>
          <p:cNvSpPr>
            <a:spLocks noChangeArrowheads="1"/>
          </p:cNvSpPr>
          <p:nvPr/>
        </p:nvSpPr>
        <p:spPr bwMode="auto">
          <a:xfrm>
            <a:off x="3879112" y="2667591"/>
            <a:ext cx="1140056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FLIM</a:t>
            </a:r>
            <a:endParaRPr lang="en-US" altLang="de-DE" sz="3200" b="1" dirty="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 bwMode="auto">
          <a:xfrm>
            <a:off x="457200" y="66018"/>
            <a:ext cx="8229600" cy="61885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3954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DAQ</a:t>
            </a:r>
            <a:endParaRPr lang="de-DE" alt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815138" y="6125234"/>
            <a:ext cx="583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 CBM:  high-rate heavy-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2" name="Straight Arrow Connector 13"/>
          <p:cNvCxnSpPr>
            <a:cxnSpLocks noChangeShapeType="1"/>
          </p:cNvCxnSpPr>
          <p:nvPr/>
        </p:nvCxnSpPr>
        <p:spPr bwMode="auto">
          <a:xfrm flipH="1">
            <a:off x="6499447" y="1849460"/>
            <a:ext cx="289097" cy="45503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13"/>
          <p:cNvCxnSpPr>
            <a:cxnSpLocks noChangeShapeType="1"/>
          </p:cNvCxnSpPr>
          <p:nvPr/>
        </p:nvCxnSpPr>
        <p:spPr bwMode="auto">
          <a:xfrm flipV="1">
            <a:off x="5133380" y="5373216"/>
            <a:ext cx="14684" cy="715531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62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 t="22073" r="37015" b="15041"/>
          <a:stretch/>
        </p:blipFill>
        <p:spPr>
          <a:xfrm>
            <a:off x="3094380" y="3102025"/>
            <a:ext cx="2811215" cy="284725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19178" y="404664"/>
            <a:ext cx="7860461" cy="707842"/>
          </a:xfrm>
          <a:prstGeom prst="rect">
            <a:avLst/>
          </a:prstGeom>
        </p:spPr>
        <p:txBody>
          <a:bodyPr wrap="none" lIns="91396" tIns="45698" rIns="91396" bIns="45698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84984"/>
            <a:ext cx="3084569" cy="26221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102771" y="1796624"/>
            <a:ext cx="2693277" cy="1200284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collision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665" y="2098844"/>
            <a:ext cx="2703665" cy="1200284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peripheral collision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372200" y="1484784"/>
            <a:ext cx="2656151" cy="156961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beam 8 A GeV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single ion 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passing the target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</a:p>
        </p:txBody>
      </p:sp>
      <p:pic>
        <p:nvPicPr>
          <p:cNvPr id="4098" name="Picture 2" descr="C:\Users\senger\AppData\Local\Temp\eFromAu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3196282" cy="28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568952" cy="495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15617" y="1340769"/>
            <a:ext cx="7041647" cy="830952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 and track time distribution for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 at 10 MHz (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7" name="Rechteck 6"/>
          <p:cNvSpPr/>
          <p:nvPr/>
        </p:nvSpPr>
        <p:spPr>
          <a:xfrm>
            <a:off x="519178" y="404664"/>
            <a:ext cx="7860461" cy="707842"/>
          </a:xfrm>
          <a:prstGeom prst="rect">
            <a:avLst/>
          </a:prstGeom>
        </p:spPr>
        <p:txBody>
          <a:bodyPr wrap="none" lIns="91396" tIns="45698" rIns="91396" bIns="45698">
            <a:spAutoFit/>
          </a:bodyPr>
          <a:lstStyle/>
          <a:p>
            <a:r>
              <a:rPr lang="de-DE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67745" y="0"/>
            <a:ext cx="4186378" cy="707842"/>
          </a:xfrm>
          <a:prstGeom prst="rect">
            <a:avLst/>
          </a:prstGeom>
        </p:spPr>
        <p:txBody>
          <a:bodyPr wrap="none" lIns="91396" tIns="45698" rIns="91396" bIns="45698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512" y="941820"/>
            <a:ext cx="5245578" cy="830952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marL="40619" marR="40619" hangingPunct="0"/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10 MHz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Au+Au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10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AGeV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</a:p>
          <a:p>
            <a:pPr marL="40619" marR="40619" hangingPunct="0"/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300k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mbias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UrQMD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events</a:t>
            </a:r>
            <a:r>
              <a:rPr lang="de-DE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ideal PID</a:t>
            </a:r>
          </a:p>
        </p:txBody>
      </p:sp>
      <p:pic>
        <p:nvPicPr>
          <p:cNvPr id="10" name="Mass_10MH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83" y="1772816"/>
            <a:ext cx="5254207" cy="4179272"/>
          </a:xfrm>
          <a:prstGeom prst="rect">
            <a:avLst/>
          </a:prstGeom>
        </p:spPr>
      </p:pic>
      <p:graphicFrame>
        <p:nvGraphicFramePr>
          <p:cNvPr id="11" name="Table 338"/>
          <p:cNvGraphicFramePr/>
          <p:nvPr>
            <p:extLst>
              <p:ext uri="{D42A27DB-BD31-4B8C-83A1-F6EECF244321}">
                <p14:modId xmlns:p14="http://schemas.microsoft.com/office/powerpoint/2010/main" val="3035892153"/>
              </p:ext>
            </p:extLst>
          </p:nvPr>
        </p:nvGraphicFramePr>
        <p:xfrm>
          <a:off x="5484578" y="1484785"/>
          <a:ext cx="3479910" cy="4488566"/>
        </p:xfrm>
        <a:graphic>
          <a:graphicData uri="http://schemas.openxmlformats.org/drawingml/2006/table">
            <a:tbl>
              <a:tblPr firstRow="1" bandRow="1"/>
              <a:tblGrid>
                <a:gridCol w="357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4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1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1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42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500"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5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K</a:t>
                      </a:r>
                      <a:r>
                        <a:rPr sz="1800" baseline="30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0</a:t>
                      </a: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Λ̅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Ξ</a:t>
                      </a:r>
                      <a:r>
                        <a:rPr sz="1800" baseline="31999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6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400"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61.2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23.7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6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40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kumimoji="0" lang="de-DE" sz="14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45.2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21.1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32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14.2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6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400"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59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18.7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12.5</a:t>
                      </a:r>
                      <a:endParaRPr sz="1400" dirty="0">
                        <a:uFill>
                          <a:solidFill>
                            <a:srgbClr val="000000"/>
                          </a:solidFill>
                        </a:u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imes New Roman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 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6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sz="1400"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66.8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sz="14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sz="1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17.6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Shape 339"/>
          <p:cNvSpPr/>
          <p:nvPr/>
        </p:nvSpPr>
        <p:spPr>
          <a:xfrm rot="16200000">
            <a:off x="5026579" y="3124316"/>
            <a:ext cx="1262583" cy="41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775" tIns="50775" rIns="50775" bIns="50775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 marL="40619" marR="40619" defTabSz="913954">
              <a:defRPr/>
            </a:pPr>
            <a:r>
              <a:rPr kern="0" dirty="0">
                <a:latin typeface="Tahoma"/>
                <a:ea typeface="Tahoma"/>
                <a:cs typeface="Tahoma"/>
              </a:rPr>
              <a:t>0.1</a:t>
            </a: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kern="0" dirty="0">
                <a:latin typeface="Tahoma"/>
                <a:ea typeface="Tahoma"/>
                <a:cs typeface="Tahoma"/>
              </a:rPr>
              <a:t>MHz</a:t>
            </a:r>
          </a:p>
        </p:txBody>
      </p:sp>
      <p:sp>
        <p:nvSpPr>
          <p:cNvPr id="12" name="Shape 339"/>
          <p:cNvSpPr/>
          <p:nvPr/>
        </p:nvSpPr>
        <p:spPr>
          <a:xfrm rot="16200000">
            <a:off x="5015359" y="3999150"/>
            <a:ext cx="1262583" cy="41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775" tIns="50775" rIns="50775" bIns="50775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 marL="40619" marR="40619" defTabSz="913954">
              <a:defRPr/>
            </a:pPr>
            <a:r>
              <a:rPr kern="0" dirty="0">
                <a:latin typeface="Tahoma"/>
                <a:ea typeface="Tahoma"/>
                <a:cs typeface="Tahoma"/>
              </a:rPr>
              <a:t>1</a:t>
            </a: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kern="0" dirty="0">
                <a:latin typeface="Tahoma"/>
                <a:ea typeface="Tahoma"/>
                <a:cs typeface="Tahoma"/>
              </a:rPr>
              <a:t>MHz</a:t>
            </a:r>
          </a:p>
        </p:txBody>
      </p:sp>
      <p:sp>
        <p:nvSpPr>
          <p:cNvPr id="13" name="Shape 339"/>
          <p:cNvSpPr/>
          <p:nvPr/>
        </p:nvSpPr>
        <p:spPr>
          <a:xfrm rot="16200000">
            <a:off x="5023846" y="5112830"/>
            <a:ext cx="1262583" cy="41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775" tIns="50775" rIns="50775" bIns="50775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 marL="40619" marR="40619" defTabSz="913954">
              <a:defRPr/>
            </a:pPr>
            <a:r>
              <a:rPr lang="de-DE" kern="0" dirty="0" smtClean="0">
                <a:latin typeface="Tahoma"/>
                <a:ea typeface="Tahoma"/>
                <a:cs typeface="Tahoma"/>
              </a:rPr>
              <a:t>10</a:t>
            </a: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kern="0" dirty="0">
                <a:latin typeface="Tahoma"/>
                <a:ea typeface="Tahoma"/>
                <a:cs typeface="Tahoma"/>
              </a:rPr>
              <a:t>MHz</a:t>
            </a:r>
          </a:p>
        </p:txBody>
      </p:sp>
      <p:sp>
        <p:nvSpPr>
          <p:cNvPr id="14" name="Shape 339"/>
          <p:cNvSpPr/>
          <p:nvPr/>
        </p:nvSpPr>
        <p:spPr>
          <a:xfrm rot="16200000">
            <a:off x="5241876" y="2196943"/>
            <a:ext cx="826521" cy="41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775" tIns="50775" rIns="50775" bIns="50775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 marL="40619" marR="40619" defTabSz="913954">
              <a:defRPr/>
            </a:pP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3 D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1" y="6093296"/>
            <a:ext cx="5524244" cy="369287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emitted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561" cy="52317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87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15/03/12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I.Vassiliev, CBM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2" y="1285030"/>
            <a:ext cx="7920000" cy="5456338"/>
          </a:xfrm>
          <a:prstGeom prst="rect">
            <a:avLst/>
          </a:prstGeom>
        </p:spPr>
      </p:pic>
      <p:sp>
        <p:nvSpPr>
          <p:cNvPr id="5" name="TextBox 8"/>
          <p:cNvSpPr txBox="1"/>
          <p:nvPr/>
        </p:nvSpPr>
        <p:spPr>
          <a:xfrm>
            <a:off x="206458" y="191542"/>
            <a:ext cx="9005562" cy="1077196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defTabSz="449153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analyzed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KF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Finder  </a:t>
            </a:r>
          </a:p>
          <a:p>
            <a:pPr defTabSz="449153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4.4 M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AuAu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collisions, 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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</a:t>
            </a:r>
            <a:r>
              <a:rPr lang="de-DE" sz="3200" baseline="-25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NN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=7.7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27384"/>
            <a:ext cx="13335177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77737" y="-27383"/>
            <a:ext cx="3558065" cy="1200284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Cave + Building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</a:t>
            </a: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29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796136" y="404665"/>
            <a:ext cx="3391802" cy="3477831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Rail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racks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racks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vacuum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Cables,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fibres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racks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Alignement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Cranes,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</a:t>
            </a:r>
            <a:r>
              <a:rPr lang="de-D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835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Experiment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319371" y="427486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>
            <a:stCxn id="22" idx="1"/>
          </p:cNvCxnSpPr>
          <p:nvPr/>
        </p:nvCxnSpPr>
        <p:spPr>
          <a:xfrm flipH="1">
            <a:off x="5940154" y="935318"/>
            <a:ext cx="379217" cy="87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524328" y="727940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>
            <a:stCxn id="25" idx="1"/>
          </p:cNvCxnSpPr>
          <p:nvPr/>
        </p:nvCxnSpPr>
        <p:spPr>
          <a:xfrm flipH="1">
            <a:off x="7308304" y="1081883"/>
            <a:ext cx="216024" cy="36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4149080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" name="Picture 2" descr="C:\Users\senger\AppData\Local\Microsoft\Windows\Temporary Internet Files\Content.Outlook\JE4H31NI\20190711_161617_resize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33CC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33CC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33CC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33CC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33CC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33CC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33CC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CBM RICH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detector: 430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out of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1100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 multi-anode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photo-multipliers (MAPMT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) installed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experiment and used for physics runs</a:t>
            </a:r>
            <a:endParaRPr lang="en-GB" sz="20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315" y="1988840"/>
            <a:ext cx="61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5219" y="3196133"/>
            <a:ext cx="79715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Projectile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751269"/>
            <a:ext cx="2060460" cy="12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2125204"/>
            <a:ext cx="2060460" cy="1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852317"/>
            <a:ext cx="577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high-rate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61" y="4938185"/>
            <a:ext cx="2812787" cy="18751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 bwMode="auto">
          <a:xfrm>
            <a:off x="5580112" y="3414376"/>
            <a:ext cx="2065407" cy="125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 bwMode="auto">
          <a:xfrm>
            <a:off x="7680633" y="3414376"/>
            <a:ext cx="1401223" cy="125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9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18488" cy="636116"/>
          </a:xfrm>
        </p:spPr>
        <p:txBody>
          <a:bodyPr/>
          <a:lstStyle/>
          <a:p>
            <a:pPr eaLnBrk="1" hangingPunct="1">
              <a:tabLst>
                <a:tab pos="4301167" algn="l"/>
              </a:tabLst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installation schedule </a:t>
            </a: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81764"/>
            <a:ext cx="1752600" cy="376237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5</a:t>
            </a:r>
            <a:r>
              <a:rPr lang="en-US" altLang="en-US" dirty="0" smtClean="0"/>
              <a:t> April 2019</a:t>
            </a:r>
            <a:endParaRPr lang="en-US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4"/>
            <a:ext cx="1752600" cy="376237"/>
          </a:xfrm>
        </p:spPr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616" y="980728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445344" y="1386936"/>
            <a:ext cx="0" cy="40068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3249184" y="137902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053024" y="137902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6856864" y="137902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8660704" y="137902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893385" y="980728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6016" y="980728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216" y="980728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8424" y="980728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" y="1786152"/>
            <a:ext cx="1204830" cy="66140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shell</a:t>
            </a:r>
            <a:b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endParaRPr kumimoji="0" lang="de-DE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64961" y="1786152"/>
            <a:ext cx="2510268" cy="66140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ervices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installation</a:t>
            </a:r>
            <a:endParaRPr kumimoji="0" lang="de-DE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790336" y="1786152"/>
            <a:ext cx="781664" cy="66140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</a:t>
            </a:r>
            <a:b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b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cation</a:t>
            </a:r>
            <a:endParaRPr kumimoji="0" lang="de-DE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759459" y="3469736"/>
            <a:ext cx="2136726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40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installation window</a:t>
            </a:r>
            <a:b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structures,</a:t>
            </a:r>
            <a:b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lines, ….</a:t>
            </a:r>
            <a:endParaRPr kumimoji="0" lang="de-DE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264961" y="2688072"/>
            <a:ext cx="330703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4643834" y="2688072"/>
            <a:ext cx="425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2111932" y="2748200"/>
            <a:ext cx="2166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site rules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site services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15470" y="2748200"/>
            <a:ext cx="1970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operation rules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643834" y="3469736"/>
            <a:ext cx="3235206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installation window</a:t>
            </a:r>
            <a:b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(HV,LV,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gas)</a:t>
            </a:r>
            <a:b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endParaRPr kumimoji="0" lang="de-DE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 rot="16200000">
            <a:off x="3895454" y="3571780"/>
            <a:ext cx="901919" cy="42089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access</a:t>
            </a:r>
            <a:endParaRPr kumimoji="0" lang="de-DE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370968" y="4491913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3705329" y="449191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572000" y="449191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5173280" y="4491913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1000095" y="4876321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crane1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(Nov’20)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09312" y="4872039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16810" y="4876321"/>
            <a:ext cx="75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HBO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(09’22)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73458" y="4876321"/>
            <a:ext cx="75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Cryo</a:t>
            </a: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(01’23)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00392" y="4872039"/>
            <a:ext cx="1130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SIS100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M11: 04‘25 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272" y="3469736"/>
            <a:ext cx="901921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rail system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upstream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960924" y="3469736"/>
            <a:ext cx="1120676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commissioning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1806112" y="5514088"/>
            <a:ext cx="2284864" cy="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106752" y="5538443"/>
            <a:ext cx="1789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M10</a:t>
            </a:r>
            <a:b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supports</a:t>
            </a:r>
            <a:endParaRPr lang="de-DE" sz="1400" b="0" dirty="0">
              <a:solidFill>
                <a:srgbClr val="FF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752384" y="5514088"/>
            <a:ext cx="92295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4752384" y="5538443"/>
            <a:ext cx="84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M10 services</a:t>
            </a:r>
            <a:endParaRPr lang="de-DE" sz="1400" b="0" dirty="0">
              <a:solidFill>
                <a:srgbClr val="FF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5714432" y="5514088"/>
            <a:ext cx="204428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Box 54"/>
          <p:cNvSpPr txBox="1"/>
          <p:nvPr/>
        </p:nvSpPr>
        <p:spPr>
          <a:xfrm>
            <a:off x="5933472" y="5538443"/>
            <a:ext cx="15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M10</a:t>
            </a:r>
            <a:b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endParaRPr lang="de-DE" sz="1400" b="0" dirty="0">
              <a:solidFill>
                <a:srgbClr val="FF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2272" y="5514088"/>
            <a:ext cx="901921" cy="499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none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63096" y="5538443"/>
            <a:ext cx="72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M10 </a:t>
            </a:r>
          </a:p>
          <a:p>
            <a:pPr algn="ctr"/>
            <a:r>
              <a:rPr lang="en-US" sz="1400" b="0" dirty="0" smtClean="0">
                <a:solidFill>
                  <a:srgbClr val="FF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</a:t>
            </a:r>
            <a:endParaRPr lang="de-DE" sz="1400" b="0" dirty="0">
              <a:solidFill>
                <a:srgbClr val="FF66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 flipV="1">
            <a:off x="9021472" y="449191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 flipV="1">
            <a:off x="2501534" y="449191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2137875" y="487632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crane2</a:t>
            </a:r>
            <a:b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(Jun’21)</a:t>
            </a:r>
            <a:endParaRPr lang="de-DE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88024" y="6444044"/>
            <a:ext cx="40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W.F.J. Müller, CBM Technical </a:t>
            </a:r>
            <a:r>
              <a:rPr lang="de-DE" dirty="0" err="1" smtClean="0"/>
              <a:t>coordinator</a:t>
            </a:r>
            <a:r>
              <a:rPr lang="de-D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27384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900608" y="-91976"/>
            <a:ext cx="10441668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  <a:endParaRPr lang="de-DE" sz="36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6512" y="3779987"/>
            <a:ext cx="921702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key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feature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CBM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experiment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high rate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capabilty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based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on fast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radiation-hard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detectors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free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-streaming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data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readout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high-speed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online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event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reconstruction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selection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on a high-performance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computing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farm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  </a:t>
            </a:r>
            <a:endParaRPr lang="en-US" sz="24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33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-73024" y="5346057"/>
            <a:ext cx="921702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Wingdings"/>
              </a:rPr>
              <a:t>The development and construction of the CBM detector systems, readout electronics and analysis software is progressing. The CBM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start version will be ready to take the first beams from SIS100 in 2025  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36512" y="2579658"/>
            <a:ext cx="921702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relevant experimental observables include multi-strange particles, lepton pairs, collective flow and fluctuations, charmed particles and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hypernuclei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 </a:t>
            </a:r>
          </a:p>
        </p:txBody>
      </p:sp>
      <p:sp>
        <p:nvSpPr>
          <p:cNvPr id="10" name="Rechteck 9"/>
          <p:cNvSpPr/>
          <p:nvPr/>
        </p:nvSpPr>
        <p:spPr>
          <a:xfrm>
            <a:off x="-36512" y="638794"/>
            <a:ext cx="9217024" cy="193899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 CBM research program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adresses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fundamental properties of QCD matter, including its the equation-of-state and its the phase structure at high densities, which is relevant for our understanding of the dynamics of supernova explosions and the structure of neutron stars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9" y="1191372"/>
            <a:ext cx="4376691" cy="353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722852" y="46724"/>
            <a:ext cx="3453101" cy="64628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SC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</a:t>
            </a:r>
            <a:endParaRPr lang="en-U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3" descr="Упакованный провод на транспортных катушках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01" y="1874487"/>
            <a:ext cx="2264705" cy="16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644009" y="1135823"/>
            <a:ext cx="4188558" cy="738619"/>
          </a:xfrm>
          <a:prstGeom prst="rect">
            <a:avLst/>
          </a:prstGeom>
        </p:spPr>
        <p:txBody>
          <a:bodyPr wrap="none" lIns="91396" tIns="45698" rIns="91396" bIns="45698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4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status:</a:t>
            </a:r>
          </a:p>
          <a:p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- The bare SC cable is manufactured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932040" y="3668876"/>
            <a:ext cx="4067944" cy="120028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Contract for SC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cable insulation</a:t>
            </a:r>
          </a:p>
          <a:p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signed with VNIIKP </a:t>
            </a:r>
          </a:p>
          <a:p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Machining of the magnet yoke </a:t>
            </a:r>
          </a:p>
          <a:p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start in October 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57201" y="3204312"/>
            <a:ext cx="1451014" cy="307732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Cable </a:t>
            </a:r>
            <a:r>
              <a:rPr lang="de-DE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de-DE" sz="1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coils</a:t>
            </a:r>
            <a:endParaRPr lang="en-US" sz="1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20" y="2274848"/>
            <a:ext cx="1713384" cy="128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307180" y="2010954"/>
            <a:ext cx="1873244" cy="307732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1520" y="4761770"/>
            <a:ext cx="8856984" cy="2123614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de-DE" sz="24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r>
              <a:rPr lang="de-DE" sz="2400" u="sng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steps</a:t>
            </a:r>
            <a:r>
              <a:rPr lang="de-DE" sz="24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732" indent="-34273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 Design Review in Nov. 2019</a:t>
            </a:r>
          </a:p>
          <a:p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Agreement on the cooling circuit, cryostat, coil support struts, control system</a:t>
            </a:r>
          </a:p>
          <a:p>
            <a:pPr marL="342732" indent="-34273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Design Review in May 2020</a:t>
            </a:r>
          </a:p>
          <a:p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All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drawings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finished</a:t>
            </a:r>
            <a:endParaRPr lang="de-DE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34273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in 2020 - 2021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309096" y="620688"/>
            <a:ext cx="592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BINP Novosibirsk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7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2651436" y="1832454"/>
            <a:ext cx="2638551" cy="189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7673" y="4007754"/>
            <a:ext cx="8890350" cy="2877630"/>
          </a:xfrm>
          <a:prstGeom prst="rect">
            <a:avLst/>
          </a:prstGeom>
          <a:noFill/>
        </p:spPr>
        <p:txBody>
          <a:bodyPr wrap="square" lIns="91356" tIns="45680" rIns="91356" bIns="45680" rtlCol="0">
            <a:spAutoFit/>
          </a:bodyPr>
          <a:lstStyle/>
          <a:p>
            <a:pPr defTabSz="913575"/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Status:</a:t>
            </a:r>
          </a:p>
          <a:p>
            <a:pPr defTabSz="913575">
              <a:spcAft>
                <a:spcPts val="600"/>
              </a:spcAft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TDR approved by FAIR in July, 2013 </a:t>
            </a: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tolerance of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sensors 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 up to  </a:t>
            </a:r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de-DE" sz="1600" baseline="-25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 MeV) = 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× 10</a:t>
            </a:r>
            <a:r>
              <a:rPr lang="de-DE" sz="16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de-DE" sz="1600" baseline="30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1100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microstrip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 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ordered from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vendor Hamamatsu Photonics, </a:t>
            </a:r>
            <a:b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delivery scheduled in batches from 11/2019 to 10/2020. 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design iteration of the 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STS-XYTER ASIC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prototype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fiber ladders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ordered in company, 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delivery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until 10/2019. 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 and ladder assembly procedures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established, working towards declaring production readiness. Start of series production in 2020.  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ystem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progressing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732" indent="-174539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emonstrator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mSTS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operated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Tracking System</a:t>
            </a:r>
          </a:p>
        </p:txBody>
      </p:sp>
      <p:sp>
        <p:nvSpPr>
          <p:cNvPr id="116742" name="Rechteck 5"/>
          <p:cNvSpPr>
            <a:spLocks noChangeArrowheads="1"/>
          </p:cNvSpPr>
          <p:nvPr/>
        </p:nvSpPr>
        <p:spPr bwMode="auto">
          <a:xfrm>
            <a:off x="116458" y="1124744"/>
            <a:ext cx="9136062" cy="6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Russia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Poland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GSI, JINR, KIT Karlsruhe, JU + AGH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Krakow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KINR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Kiev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Univ. Tübingen,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Warsaw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UT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5761195" y="4129380"/>
            <a:ext cx="2843808" cy="30773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</a:rPr>
              <a:t>Module assembly at GSI and JINR 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2839051" y="3669273"/>
            <a:ext cx="2424860" cy="30773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>
              <a:defRPr/>
            </a:pPr>
            <a:r>
              <a:rPr lang="en-US" sz="1400" kern="0" dirty="0"/>
              <a:t>Silicon </a:t>
            </a:r>
            <a:r>
              <a:rPr lang="en-US" sz="1400" kern="0" dirty="0" err="1"/>
              <a:t>microstrip</a:t>
            </a:r>
            <a:r>
              <a:rPr lang="en-US" sz="1400" kern="0" dirty="0"/>
              <a:t> sensors  </a:t>
            </a:r>
            <a:endParaRPr lang="en-US" altLang="de-DE" sz="1200" dirty="0">
              <a:cs typeface="Arial" panose="020B0604020202020204" pitchFamily="34" charset="0"/>
            </a:endParaRPr>
          </a:p>
        </p:txBody>
      </p:sp>
      <p:pic>
        <p:nvPicPr>
          <p:cNvPr id="13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21" y="1888816"/>
            <a:ext cx="1893112" cy="1419834"/>
          </a:xfrm>
          <a:prstGeom prst="rect">
            <a:avLst/>
          </a:prstGeom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135885"/>
            <a:ext cx="1893112" cy="141983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95529" y="548680"/>
            <a:ext cx="7088839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Charged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particle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</a:t>
            </a:r>
            <a:endParaRPr lang="de-DE" alt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5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28" y="1807511"/>
            <a:ext cx="2368085" cy="2232292"/>
          </a:xfrm>
          <a:prstGeom prst="rect">
            <a:avLst/>
          </a:prstGeom>
        </p:spPr>
      </p:pic>
      <p:pic>
        <p:nvPicPr>
          <p:cNvPr id="19" name="Picture 2" descr="Q:\Eigene Dateien\Work\CBM\STS\STS-module\photos\GSI Calendar 2019\10_1110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11" y="3214517"/>
            <a:ext cx="1446303" cy="91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3"/>
          <p:cNvSpPr txBox="1"/>
          <p:nvPr/>
        </p:nvSpPr>
        <p:spPr>
          <a:xfrm>
            <a:off x="189454" y="2554358"/>
            <a:ext cx="500590" cy="307732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>
              <a:defRPr/>
            </a:pPr>
            <a:r>
              <a:rPr lang="en-US" altLang="de-DE" sz="1400" dirty="0" smtClean="0">
                <a:cs typeface="Arial" panose="020B0604020202020204" pitchFamily="34" charset="0"/>
              </a:rPr>
              <a:t>STS </a:t>
            </a:r>
            <a:endParaRPr lang="en-US" altLang="de-DE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6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nger\AppData\Local\Microsoft\Windows\Temporary Internet Files\Content.Outlook\JE4H31NI\E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42" y="3970571"/>
            <a:ext cx="3644140" cy="29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312368" cy="24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251520" y="692697"/>
            <a:ext cx="7992888" cy="172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6" tIns="45698" rIns="91396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Event </a:t>
            </a:r>
            <a:r>
              <a:rPr lang="de-DE" dirty="0" err="1" smtClean="0">
                <a:solidFill>
                  <a:prstClr val="black"/>
                </a:solidFill>
              </a:rPr>
              <a:t>generators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UrQMD</a:t>
            </a:r>
            <a:r>
              <a:rPr lang="de-DE" dirty="0" smtClean="0">
                <a:solidFill>
                  <a:prstClr val="black"/>
                </a:solidFill>
              </a:rPr>
              <a:t> 3.3, PHSD</a:t>
            </a:r>
          </a:p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Transport </a:t>
            </a:r>
            <a:r>
              <a:rPr lang="de-DE" dirty="0" err="1" smtClean="0">
                <a:solidFill>
                  <a:prstClr val="black"/>
                </a:solidFill>
              </a:rPr>
              <a:t>code</a:t>
            </a:r>
            <a:r>
              <a:rPr lang="de-DE" dirty="0" smtClean="0">
                <a:solidFill>
                  <a:prstClr val="black"/>
                </a:solidFill>
              </a:rPr>
              <a:t> GEANT3, FLUKA</a:t>
            </a:r>
          </a:p>
          <a:p>
            <a:pPr eaLnBrk="1" hangingPunct="1">
              <a:defRPr/>
            </a:pPr>
            <a:r>
              <a:rPr lang="de-DE" dirty="0" err="1" smtClean="0">
                <a:solidFill>
                  <a:prstClr val="black"/>
                </a:solidFill>
              </a:rPr>
              <a:t>Realistic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geometries, material </a:t>
            </a:r>
            <a:r>
              <a:rPr lang="de-DE" dirty="0" err="1" smtClean="0">
                <a:solidFill>
                  <a:prstClr val="black"/>
                </a:solidFill>
              </a:rPr>
              <a:t>budget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response</a:t>
            </a:r>
            <a:endParaRPr lang="de-DE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285610" indent="-285610" eaLnBrk="1" hangingPunct="1">
              <a:buFont typeface="Wingdings" pitchFamily="2" charset="2"/>
              <a:buChar char="Ø"/>
              <a:defRPr/>
            </a:pP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26647" y="3429000"/>
            <a:ext cx="2092792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78269" y="5589240"/>
            <a:ext cx="2916735" cy="338510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1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>
            <a:off x="4019013" y="2525083"/>
            <a:ext cx="1656184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6" tIns="45698" rIns="91396" bIns="45698" numCol="1" rtlCol="0" anchor="t" anchorCtr="0" compatLnSpc="1">
            <a:prstTxWarp prst="textNoShape">
              <a:avLst/>
            </a:prstTxWarp>
          </a:bodyPr>
          <a:lstStyle/>
          <a:p>
            <a:pPr defTabSz="44904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20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1920" y="2132857"/>
            <a:ext cx="2061245" cy="461620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2400" dirty="0" err="1">
                <a:solidFill>
                  <a:srgbClr val="FF0000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107504" y="-27384"/>
            <a:ext cx="9036496" cy="684936"/>
          </a:xfrm>
          <a:prstGeom prst="rect">
            <a:avLst/>
          </a:prstGeom>
        </p:spPr>
        <p:txBody>
          <a:bodyPr wrap="square" lIns="91396" tIns="45698" rIns="91396" bIns="45698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5" name="Picture 3" descr="C:\Users\senger\AppData\Local\Microsoft\Windows\Temporary Internet Files\Content.Outlook\JE4H31NI\MomR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87155"/>
            <a:ext cx="3741899" cy="30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6"/>
          <p:cNvSpPr/>
          <p:nvPr/>
        </p:nvSpPr>
        <p:spPr>
          <a:xfrm>
            <a:off x="539552" y="1700809"/>
            <a:ext cx="3202016" cy="2245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feld 14"/>
          <p:cNvSpPr txBox="1"/>
          <p:nvPr/>
        </p:nvSpPr>
        <p:spPr>
          <a:xfrm>
            <a:off x="5436096" y="4509120"/>
            <a:ext cx="1220117" cy="584731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51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10460"/>
          <a:stretch/>
        </p:blipFill>
        <p:spPr bwMode="auto">
          <a:xfrm>
            <a:off x="97372" y="2471302"/>
            <a:ext cx="3672348" cy="297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2" name="Textfeld 2"/>
          <p:cNvSpPr txBox="1">
            <a:spLocks noChangeArrowheads="1"/>
          </p:cNvSpPr>
          <p:nvPr/>
        </p:nvSpPr>
        <p:spPr bwMode="auto">
          <a:xfrm>
            <a:off x="35496" y="1268760"/>
            <a:ext cx="9793082" cy="9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In-kind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Germany, China, Romania: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THU Beijing, NIPNE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Bucharest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GSI Darmstadt, TU Darmstadt, </a:t>
            </a:r>
            <a:r>
              <a:rPr lang="en-US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IfI</a:t>
            </a:r>
            <a:r>
              <a:rPr lang="en-US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Frankfurt, 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USTC Hefei, </a:t>
            </a:r>
          </a:p>
          <a:p>
            <a:pPr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Univ. Heidelberg, ITEP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Moscow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HZDR </a:t>
            </a:r>
            <a:r>
              <a:rPr lang="de-DE" altLang="de-DE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Rossendorf</a:t>
            </a:r>
            <a:r>
              <a:rPr lang="de-DE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altLang="de-DE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CCNU Wuhan</a:t>
            </a:r>
            <a:r>
              <a:rPr lang="en-US" altLang="de-DE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de-DE" altLang="de-DE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1863" name="Rechteck 2"/>
          <p:cNvSpPr>
            <a:spLocks noChangeArrowheads="1"/>
          </p:cNvSpPr>
          <p:nvPr/>
        </p:nvSpPr>
        <p:spPr bwMode="auto">
          <a:xfrm>
            <a:off x="0" y="-26984"/>
            <a:ext cx="9069388" cy="707805"/>
          </a:xfrm>
          <a:prstGeom prst="rect">
            <a:avLst/>
          </a:prstGeom>
          <a:noFill/>
          <a:ln>
            <a:noFill/>
          </a:ln>
          <a:extLst/>
        </p:spPr>
        <p:txBody>
          <a:bodyPr lIns="91356" tIns="45680" rIns="91356" bIns="456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35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The high-rate MRPC TOF wall </a:t>
            </a:r>
            <a:endParaRPr lang="de-DE" altLang="de-DE" sz="4000" dirty="0">
              <a:solidFill>
                <a:srgbClr val="00206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308306" y="6525345"/>
            <a:ext cx="487773" cy="1440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91356" tIns="45680" rIns="91356" bIns="45680" rtlCol="0" anchor="ctr"/>
          <a:lstStyle/>
          <a:p>
            <a:pPr algn="ctr" defTabSz="913575">
              <a:defRPr/>
            </a:pPr>
            <a:endParaRPr lang="de-D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36512" y="4936020"/>
            <a:ext cx="6589712" cy="1600357"/>
          </a:xfrm>
          <a:prstGeom prst="rect">
            <a:avLst/>
          </a:prstGeom>
        </p:spPr>
        <p:txBody>
          <a:bodyPr wrap="square" lIns="91356" tIns="45680" rIns="91356" bIns="45680">
            <a:spAutoFit/>
          </a:bodyPr>
          <a:lstStyle/>
          <a:p>
            <a:pPr defTabSz="913575"/>
            <a:endParaRPr lang="en-US" sz="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575"/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 approved Feb. 2015</a:t>
            </a:r>
          </a:p>
          <a:p>
            <a:pPr marL="342590" indent="-342590" defTabSz="913575">
              <a:buFont typeface="Wingdings" pitchFamily="2" charset="2"/>
              <a:buChar char="Ø"/>
            </a:pP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prototype 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 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MRPC </a:t>
            </a:r>
            <a:r>
              <a:rPr lang="de-DE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operated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(GSI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(RHIC)</a:t>
            </a:r>
            <a:endParaRPr lang="en-US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720" indent="-3423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PID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capability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at STAR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demonstrated</a:t>
            </a:r>
            <a:endParaRPr lang="de-D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580663"/>
            <a:ext cx="2661217" cy="400065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Particle</a:t>
            </a:r>
            <a:r>
              <a:rPr lang="de-DE" altLang="de-DE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altLang="de-DE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identification</a:t>
            </a:r>
            <a:endParaRPr lang="de-DE" altLang="de-DE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44016" y="908720"/>
            <a:ext cx="9828584" cy="36928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defTabSz="913575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  Time resolution  50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up to 25 kHz/cm</a:t>
            </a:r>
            <a:r>
              <a:rPr lang="en-US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Total area 100 m</a:t>
            </a:r>
            <a:r>
              <a:rPr lang="en-US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7</a:t>
            </a:fld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77" y="2407539"/>
            <a:ext cx="2115461" cy="282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30" y="2136976"/>
            <a:ext cx="2115297" cy="282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224265" y="5219908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 at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mCBM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002688" y="4931876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 at STAR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Grafik 1"/>
          <p:cNvPicPr/>
          <p:nvPr/>
        </p:nvPicPr>
        <p:blipFill>
          <a:blip r:embed="rId5"/>
          <a:stretch/>
        </p:blipFill>
        <p:spPr>
          <a:xfrm>
            <a:off x="6804248" y="5229200"/>
            <a:ext cx="2083876" cy="1628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7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413970" y="980728"/>
            <a:ext cx="4841508" cy="3035346"/>
            <a:chOff x="1320571" y="1068592"/>
            <a:chExt cx="3539461" cy="2201428"/>
          </a:xfrm>
        </p:grpSpPr>
        <p:sp>
          <p:nvSpPr>
            <p:cNvPr id="4" name="object 6"/>
            <p:cNvSpPr/>
            <p:nvPr/>
          </p:nvSpPr>
          <p:spPr>
            <a:xfrm>
              <a:off x="1320571" y="1068592"/>
              <a:ext cx="3539461" cy="22014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8"/>
            <p:cNvSpPr txBox="1"/>
            <p:nvPr/>
          </p:nvSpPr>
          <p:spPr>
            <a:xfrm>
              <a:off x="3938322" y="1875048"/>
              <a:ext cx="180801" cy="294251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32325" rIns="0" bIns="0" rtlCol="0">
              <a:spAutoFit/>
            </a:bodyPr>
            <a:lstStyle/>
            <a:p>
              <a:pPr marL="38466" marR="0" lvl="0" indent="0" defTabSz="914400" eaLnBrk="1" fontAlgn="auto" latinLnBrk="0" hangingPunct="1">
                <a:lnSpc>
                  <a:spcPct val="100000"/>
                </a:lnSpc>
                <a:spcBef>
                  <a:spcPts val="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p</a:t>
              </a:r>
              <a:endParaRPr kumimoji="0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6" name="object 9"/>
            <p:cNvSpPr txBox="1"/>
            <p:nvPr/>
          </p:nvSpPr>
          <p:spPr>
            <a:xfrm>
              <a:off x="2158952" y="1628801"/>
              <a:ext cx="180801" cy="294251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32325" rIns="0" bIns="0" rtlCol="0">
              <a:spAutoFit/>
            </a:bodyPr>
            <a:lstStyle/>
            <a:p>
              <a:pPr marL="39760" marR="0" lvl="0" indent="0" defTabSz="914400" eaLnBrk="1" fontAlgn="auto" latinLnBrk="0" hangingPunct="1">
                <a:lnSpc>
                  <a:spcPct val="100000"/>
                </a:lnSpc>
                <a:spcBef>
                  <a:spcPts val="25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0" cap="none" spc="-227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p</a:t>
              </a:r>
              <a:r>
                <a:rPr kumimoji="0" sz="2500" b="1" i="0" u="none" strike="noStrike" kern="0" cap="none" spc="-340" normalizeH="0" baseline="-7575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̅</a:t>
              </a:r>
              <a:endParaRPr kumimoji="0" sz="2500" b="0" i="0" u="none" strike="noStrike" kern="0" cap="none" spc="0" normalizeH="0" baseline="-7575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7" name="object 10"/>
            <p:cNvSpPr txBox="1"/>
            <p:nvPr/>
          </p:nvSpPr>
          <p:spPr>
            <a:xfrm>
              <a:off x="3538842" y="2371269"/>
              <a:ext cx="313079" cy="218008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38144" marR="0" lvl="0" indent="0" defTabSz="914400" eaLnBrk="1" fontAlgn="auto" latinLnBrk="0" hangingPunct="1">
                <a:lnSpc>
                  <a:spcPts val="168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1" i="0" u="none" strike="noStrike" kern="0" cap="none" spc="-4" normalizeH="0" baseline="-12626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K</a:t>
              </a:r>
              <a:r>
                <a:rPr kumimoji="0" sz="11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+</a:t>
              </a:r>
              <a:endParaRPr kumimoji="0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8" name="object 11"/>
            <p:cNvSpPr txBox="1"/>
            <p:nvPr/>
          </p:nvSpPr>
          <p:spPr>
            <a:xfrm>
              <a:off x="2068213" y="2348880"/>
              <a:ext cx="268890" cy="218008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35557" marR="0" lvl="0" indent="0" defTabSz="914400" eaLnBrk="1" fontAlgn="auto" latinLnBrk="0" hangingPunct="1">
                <a:lnSpc>
                  <a:spcPts val="168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500" b="1" i="0" u="none" strike="noStrike" kern="0" cap="none" spc="-4" normalizeH="0" baseline="-12626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K</a:t>
              </a:r>
              <a:r>
                <a:rPr kumimoji="0" sz="1100" b="1" i="0" u="none" strike="noStrike" kern="0" cap="none" spc="-3" normalizeH="0" baseline="0" noProof="0" dirty="0" smtClean="0">
                  <a:ln>
                    <a:noFill/>
                  </a:ln>
                  <a:solidFill>
                    <a:srgbClr val="9411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-</a:t>
              </a:r>
              <a:endParaRPr kumimoji="0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9" name="object 12"/>
            <p:cNvSpPr txBox="1"/>
            <p:nvPr/>
          </p:nvSpPr>
          <p:spPr>
            <a:xfrm>
              <a:off x="3666246" y="2584545"/>
              <a:ext cx="905755" cy="292619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30709" rIns="0" bIns="0" rtlCol="0">
              <a:spAutoFit/>
            </a:bodyPr>
            <a:lstStyle/>
            <a:p>
              <a:pPr marL="37820" marR="0" lvl="0" indent="0" defTabSz="914400" eaLnBrk="1" fontAlgn="auto" latinLnBrk="0" hangingPunct="1">
                <a:lnSpc>
                  <a:spcPct val="100000"/>
                </a:lnSpc>
                <a:spcBef>
                  <a:spcPts val="24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π</a:t>
              </a:r>
              <a:r>
                <a:rPr kumimoji="0" sz="1700" b="1" i="0" u="none" strike="noStrike" kern="0" cap="none" spc="-4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+</a:t>
              </a:r>
              <a:r>
                <a:rPr kumimoji="0" sz="1700" b="1" i="0" u="none" strike="noStrike" kern="0" cap="none" spc="-49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 </a:t>
              </a:r>
              <a:r>
                <a:rPr kumimoji="0" sz="1700" b="1" i="0" u="none" strike="noStrike" kern="0" cap="none" spc="-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(µ</a:t>
              </a:r>
              <a:r>
                <a:rPr kumimoji="0" sz="1700" b="1" i="0" u="none" strike="noStrike" kern="0" cap="none" spc="-8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+</a:t>
              </a:r>
              <a:r>
                <a:rPr kumimoji="0" sz="1700" b="1" i="0" u="none" strike="noStrike" kern="0" cap="none" spc="-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,e</a:t>
              </a:r>
              <a:r>
                <a:rPr kumimoji="0" sz="1700" b="1" i="0" u="none" strike="noStrike" kern="0" cap="none" spc="-8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+</a:t>
              </a:r>
              <a:r>
                <a:rPr kumimoji="0" sz="1700" b="1" i="0" u="none" strike="noStrike" kern="0" cap="none" spc="-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)</a:t>
              </a:r>
              <a:endParaRPr kumimoji="0" sz="1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0" name="object 13"/>
            <p:cNvSpPr txBox="1"/>
            <p:nvPr/>
          </p:nvSpPr>
          <p:spPr>
            <a:xfrm>
              <a:off x="1805854" y="2564904"/>
              <a:ext cx="1181971" cy="292619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</p:spPr>
          <p:txBody>
            <a:bodyPr vert="horz" wrap="square" lIns="0" tIns="30709" rIns="0" bIns="0" rtlCol="0">
              <a:spAutoFit/>
            </a:bodyPr>
            <a:lstStyle/>
            <a:p>
              <a:pPr marL="38144" marR="0" lvl="0" indent="0" defTabSz="914400" eaLnBrk="1" fontAlgn="auto" latinLnBrk="0" hangingPunct="1">
                <a:lnSpc>
                  <a:spcPct val="100000"/>
                </a:lnSpc>
                <a:spcBef>
                  <a:spcPts val="24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(µ</a:t>
              </a:r>
              <a:r>
                <a:rPr kumimoji="0" sz="1700" b="1" i="0" u="none" strike="noStrike" kern="0" cap="none" spc="-4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-</a:t>
              </a: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,e</a:t>
              </a:r>
              <a:r>
                <a:rPr kumimoji="0" sz="1700" b="1" i="0" u="none" strike="noStrike" kern="0" cap="none" spc="-4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-</a:t>
              </a: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)</a:t>
              </a:r>
              <a:r>
                <a:rPr kumimoji="0" sz="1700" b="1" i="0" u="none" strike="noStrike" kern="0" cap="none" spc="-51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 </a:t>
              </a:r>
              <a:r>
                <a:rPr kumimoji="0" sz="1700" b="1" i="0" u="none" strike="noStrike" kern="0" cap="none" spc="-3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π</a:t>
              </a:r>
              <a:r>
                <a:rPr kumimoji="0" sz="1700" b="1" i="0" u="none" strike="noStrike" kern="0" cap="none" spc="-4" normalizeH="0" baseline="18939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-</a:t>
              </a:r>
              <a:endParaRPr kumimoji="0" sz="1700" b="0" i="0" u="none" strike="noStrike" kern="0" cap="none" spc="0" normalizeH="0" baseline="18939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13"/>
          <a:stretch/>
        </p:blipFill>
        <p:spPr bwMode="auto">
          <a:xfrm>
            <a:off x="166349" y="978987"/>
            <a:ext cx="2821475" cy="301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lIns="91396" tIns="45698" rIns="91396" bIns="45698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alt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STS + TOF</a:t>
            </a:r>
            <a:endParaRPr lang="de-DE" altLang="de-DE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C:\Users\senger\AppData\Local\Microsoft\Windows\Temporary Internet Files\Content.Outlook\JE4H31NI\acceptance_10AGe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8" y="3973706"/>
            <a:ext cx="6168361" cy="27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35496" y="4643844"/>
            <a:ext cx="2516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A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feil nach oben 13"/>
          <p:cNvSpPr/>
          <p:nvPr/>
        </p:nvSpPr>
        <p:spPr>
          <a:xfrm flipH="1">
            <a:off x="3275856" y="6309320"/>
            <a:ext cx="45719" cy="4242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oben 15"/>
          <p:cNvSpPr/>
          <p:nvPr/>
        </p:nvSpPr>
        <p:spPr>
          <a:xfrm flipH="1">
            <a:off x="5309836" y="6309320"/>
            <a:ext cx="45719" cy="4242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feil nach oben 16"/>
          <p:cNvSpPr/>
          <p:nvPr/>
        </p:nvSpPr>
        <p:spPr>
          <a:xfrm flipH="1">
            <a:off x="7380312" y="6287005"/>
            <a:ext cx="45719" cy="4242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232" y="-27384"/>
            <a:ext cx="82622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lang="de-DE" sz="3600" spc="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 </a:t>
            </a:r>
            <a:r>
              <a:rPr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(STS+TOF)</a:t>
            </a:r>
            <a:endParaRPr sz="3600" spc="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1039" y="5132775"/>
            <a:ext cx="1889098" cy="1725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27063" y="5301208"/>
            <a:ext cx="1296144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sz="1700" spc="-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sz="1700" b="1" spc="-31" dirty="0">
                <a:latin typeface="Times New Roman"/>
                <a:cs typeface="Times New Roman"/>
              </a:rPr>
              <a:t> </a:t>
            </a:r>
            <a:r>
              <a:rPr sz="1700" spc="-3" dirty="0">
                <a:latin typeface="Symbol"/>
                <a:cs typeface="Symbol"/>
              </a:rPr>
              <a:t></a:t>
            </a:r>
            <a:r>
              <a:rPr sz="1700" b="1" spc="-4" baseline="17676" dirty="0">
                <a:latin typeface="Times New Roman"/>
                <a:cs typeface="Times New Roman"/>
              </a:rPr>
              <a:t>-</a:t>
            </a:r>
            <a:endParaRPr sz="1700" baseline="17676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4815" y="5132774"/>
            <a:ext cx="1888693" cy="1725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98412" y="5432013"/>
            <a:ext cx="883738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sz="1700" spc="-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</a:t>
            </a:r>
            <a:r>
              <a:rPr sz="1700" b="1" spc="-51" dirty="0">
                <a:latin typeface="Times New Roman"/>
                <a:cs typeface="Times New Roman"/>
              </a:rPr>
              <a:t> </a:t>
            </a:r>
            <a:r>
              <a:rPr sz="1700" spc="-3" dirty="0">
                <a:latin typeface="Symbol"/>
                <a:cs typeface="Symbol"/>
              </a:rPr>
              <a:t></a:t>
            </a:r>
            <a:r>
              <a:rPr sz="1700" b="1" spc="-4" baseline="17676" dirty="0">
                <a:latin typeface="Times New Roman"/>
                <a:cs typeface="Times New Roman"/>
              </a:rPr>
              <a:t>-</a:t>
            </a:r>
            <a:endParaRPr sz="1700" baseline="17676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0828" y="476672"/>
            <a:ext cx="634385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 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Au</a:t>
            </a:r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sz="2400" spc="-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sz="2400" spc="-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</a:t>
            </a:r>
            <a:r>
              <a:rPr lang="de-DE"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1" name="object 1711"/>
          <p:cNvSpPr/>
          <p:nvPr/>
        </p:nvSpPr>
        <p:spPr>
          <a:xfrm>
            <a:off x="6517903" y="5069195"/>
            <a:ext cx="1870521" cy="178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 txBox="1"/>
          <p:nvPr/>
        </p:nvSpPr>
        <p:spPr>
          <a:xfrm>
            <a:off x="6885389" y="5409981"/>
            <a:ext cx="111002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sz="1700" spc="-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Purity</a:t>
            </a:r>
            <a:r>
              <a:rPr sz="1700" spc="-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00" spc="-3" dirty="0">
                <a:latin typeface="Symbol"/>
                <a:cs typeface="Symbol"/>
              </a:rPr>
              <a:t></a:t>
            </a:r>
            <a:r>
              <a:rPr sz="1700" b="1" spc="-4" baseline="17676" dirty="0">
                <a:latin typeface="Times New Roman"/>
                <a:cs typeface="Times New Roman"/>
              </a:rPr>
              <a:t>-</a:t>
            </a:r>
            <a:endParaRPr sz="1700" baseline="17676" dirty="0">
              <a:latin typeface="Times New Roman"/>
              <a:cs typeface="Times New Roman"/>
            </a:endParaRPr>
          </a:p>
        </p:txBody>
      </p:sp>
      <p:pic>
        <p:nvPicPr>
          <p:cNvPr id="1717" name="Picture 17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9" y="836712"/>
            <a:ext cx="6670229" cy="4315302"/>
          </a:xfrm>
          <a:prstGeom prst="rect">
            <a:avLst/>
          </a:prstGeom>
        </p:spPr>
      </p:pic>
      <p:pic>
        <p:nvPicPr>
          <p:cNvPr id="1719" name="Picture 1718" descr="mc_pty_x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90" y="5157192"/>
            <a:ext cx="1916601" cy="1700808"/>
          </a:xfrm>
          <a:prstGeom prst="rect">
            <a:avLst/>
          </a:prstGeom>
        </p:spPr>
      </p:pic>
      <p:sp>
        <p:nvSpPr>
          <p:cNvPr id="1720" name="object 8"/>
          <p:cNvSpPr txBox="1"/>
          <p:nvPr/>
        </p:nvSpPr>
        <p:spPr>
          <a:xfrm>
            <a:off x="1106166" y="5432013"/>
            <a:ext cx="626448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/>
            <a:r>
              <a:rPr lang="en-US" sz="1700" spc="-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</a:t>
            </a:r>
            <a:r>
              <a:rPr sz="1700" b="1" spc="-51" dirty="0">
                <a:latin typeface="Times New Roman"/>
                <a:cs typeface="Times New Roman"/>
              </a:rPr>
              <a:t> </a:t>
            </a:r>
            <a:r>
              <a:rPr sz="1700" spc="-3" dirty="0">
                <a:latin typeface="Symbol"/>
                <a:cs typeface="Symbol"/>
              </a:rPr>
              <a:t></a:t>
            </a:r>
            <a:r>
              <a:rPr sz="1700" b="1" spc="-4" baseline="17676" dirty="0">
                <a:latin typeface="Times New Roman"/>
                <a:cs typeface="Times New Roman"/>
              </a:rPr>
              <a:t>-</a:t>
            </a:r>
            <a:endParaRPr sz="1700" baseline="17676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08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2291</Words>
  <Application>Microsoft Office PowerPoint</Application>
  <PresentationFormat>Bildschirmpräsentation (4:3)</PresentationFormat>
  <Paragraphs>474</Paragraphs>
  <Slides>33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33</vt:i4>
      </vt:variant>
    </vt:vector>
  </HeadingPairs>
  <TitlesOfParts>
    <vt:vector size="52" baseType="lpstr">
      <vt:lpstr>ＭＳ Ｐゴシック</vt:lpstr>
      <vt:lpstr>Arial</vt:lpstr>
      <vt:lpstr>Bitstream Vera Sans</vt:lpstr>
      <vt:lpstr>Calibri</vt:lpstr>
      <vt:lpstr>Comic Sans MS</vt:lpstr>
      <vt:lpstr>DejaVu Sans</vt:lpstr>
      <vt:lpstr>Symbol</vt:lpstr>
      <vt:lpstr>Tahoma</vt:lpstr>
      <vt:lpstr>Times New Roman</vt:lpstr>
      <vt:lpstr>Wingdings</vt:lpstr>
      <vt:lpstr>Larissa</vt:lpstr>
      <vt:lpstr>4_Office Theme</vt:lpstr>
      <vt:lpstr>3_Larissa</vt:lpstr>
      <vt:lpstr>3_Larissa-Design</vt:lpstr>
      <vt:lpstr>6_Larissa</vt:lpstr>
      <vt:lpstr>6_Benutzerdefiniertes Design</vt:lpstr>
      <vt:lpstr>7_Benutzerdefiniertes Design</vt:lpstr>
      <vt:lpstr>8_Larissa</vt:lpstr>
      <vt:lpstr>2_Larissa</vt:lpstr>
      <vt:lpstr>PowerPoint-Präsentation</vt:lpstr>
      <vt:lpstr>PowerPoint-Präsentation</vt:lpstr>
      <vt:lpstr>PowerPoint-Präsentation</vt:lpstr>
      <vt:lpstr>PowerPoint-Präsentation</vt:lpstr>
      <vt:lpstr>Silicon Tracking System</vt:lpstr>
      <vt:lpstr>PowerPoint-Präsentation</vt:lpstr>
      <vt:lpstr>PowerPoint-Präsentation</vt:lpstr>
      <vt:lpstr>PowerPoint-Präsentation</vt:lpstr>
      <vt:lpstr>Hyperon reconstruction (STS+TOF)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Muon Chamber (MuCh) System</vt:lpstr>
      <vt:lpstr>PowerPoint-Präsentation</vt:lpstr>
      <vt:lpstr>PowerPoint-Präsentation</vt:lpstr>
      <vt:lpstr>PowerPoint-Präsentation</vt:lpstr>
      <vt:lpstr>PowerPoint-Präsentation</vt:lpstr>
      <vt:lpstr>Successful Multi Project Chip Prototyping for CBM</vt:lpstr>
      <vt:lpstr>CBM online systems 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CBM installation schedule 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329</cp:revision>
  <dcterms:created xsi:type="dcterms:W3CDTF">2016-10-31T15:37:19Z</dcterms:created>
  <dcterms:modified xsi:type="dcterms:W3CDTF">2019-08-28T09:14:50Z</dcterms:modified>
</cp:coreProperties>
</file>