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72" r:id="rId3"/>
  </p:sldMasterIdLst>
  <p:notesMasterIdLst>
    <p:notesMasterId r:id="rId25"/>
  </p:notesMasterIdLst>
  <p:sldIdLst>
    <p:sldId id="266" r:id="rId4"/>
    <p:sldId id="284" r:id="rId5"/>
    <p:sldId id="257" r:id="rId6"/>
    <p:sldId id="282" r:id="rId7"/>
    <p:sldId id="271" r:id="rId8"/>
    <p:sldId id="272" r:id="rId9"/>
    <p:sldId id="270" r:id="rId10"/>
    <p:sldId id="285" r:id="rId11"/>
    <p:sldId id="273" r:id="rId12"/>
    <p:sldId id="274" r:id="rId13"/>
    <p:sldId id="275" r:id="rId14"/>
    <p:sldId id="276" r:id="rId15"/>
    <p:sldId id="281" r:id="rId16"/>
    <p:sldId id="280" r:id="rId17"/>
    <p:sldId id="262" r:id="rId18"/>
    <p:sldId id="263" r:id="rId19"/>
    <p:sldId id="277" r:id="rId20"/>
    <p:sldId id="286" r:id="rId21"/>
    <p:sldId id="278" r:id="rId22"/>
    <p:sldId id="279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2125"/>
    <a:srgbClr val="99252E"/>
    <a:srgbClr val="9A242E"/>
    <a:srgbClr val="C00C29"/>
    <a:srgbClr val="7C1E25"/>
    <a:srgbClr val="FFFFFF"/>
    <a:srgbClr val="AF172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10776-8274-44A3-8478-4C64CF8137C3}" type="datetimeFigureOut">
              <a:rPr lang="de-DE" smtClean="0"/>
              <a:t>18.11.2019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347C8-A6ED-4AE8-8E25-E4CA0F1B228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3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 smtClean="0"/>
              <a:t>EMMI Physics Day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15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13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76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 smtClean="0"/>
              <a:t>EMMI Physics Day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0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94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5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5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1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281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63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1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62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792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44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7780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1525" y="1184671"/>
            <a:ext cx="5375275" cy="1193800"/>
          </a:xfrm>
        </p:spPr>
        <p:txBody>
          <a:bodyPr/>
          <a:lstStyle>
            <a:lvl2pPr marL="0" indent="0" algn="l">
              <a:buFont typeface="Arial"/>
              <a:buNone/>
              <a:defRPr b="0" baseline="0"/>
            </a:lvl2pPr>
            <a:lvl3pPr marL="248400" algn="l">
              <a:defRPr baseline="0"/>
            </a:lvl3pPr>
            <a:lvl4pPr marL="432000" indent="-176400" algn="l">
              <a:defRPr/>
            </a:lvl4pPr>
          </a:lstStyle>
          <a:p>
            <a:pPr lvl="1"/>
            <a:r>
              <a:rPr lang="en-US" b="1" dirty="0"/>
              <a:t>Default bullet list with title</a:t>
            </a:r>
          </a:p>
          <a:p>
            <a:pPr lvl="2"/>
            <a:r>
              <a:rPr lang="en-US" dirty="0"/>
              <a:t>0.69 cm indent, 0.49cm hanging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311525" y="2949342"/>
            <a:ext cx="5375275" cy="1193800"/>
          </a:xfrm>
        </p:spPr>
        <p:txBody>
          <a:bodyPr/>
          <a:lstStyle>
            <a:lvl2pPr marL="255600" indent="0" algn="l">
              <a:buFont typeface="Arial"/>
              <a:buNone/>
              <a:defRPr b="0" baseline="0"/>
            </a:lvl2pPr>
            <a:lvl3pPr marL="0" algn="l">
              <a:defRPr/>
            </a:lvl3pPr>
            <a:lvl4pPr marL="432000" indent="-176400" algn="l">
              <a:defRPr/>
            </a:lvl4pPr>
          </a:lstStyle>
          <a:p>
            <a:pPr lvl="2"/>
            <a:r>
              <a:rPr lang="en-US" dirty="0"/>
              <a:t>0.49 cm hanging indent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446734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</p:spTree>
    <p:extLst>
      <p:ext uri="{BB962C8B-B14F-4D97-AF65-F5344CB8AC3E}">
        <p14:creationId xmlns:p14="http://schemas.microsoft.com/office/powerpoint/2010/main" val="117913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66117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861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935663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</p:spTree>
    <p:extLst>
      <p:ext uri="{BB962C8B-B14F-4D97-AF65-F5344CB8AC3E}">
        <p14:creationId xmlns:p14="http://schemas.microsoft.com/office/powerpoint/2010/main" val="360462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 smtClean="0"/>
              <a:t>EMMI Physics Day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87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31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028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3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885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822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2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05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628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407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31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63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76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23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5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9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4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 userDrawn="1"/>
        </p:nvSpPr>
        <p:spPr>
          <a:xfrm>
            <a:off x="167291" y="150326"/>
            <a:ext cx="8145435" cy="73657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150325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 dirty="0" smtClean="0"/>
              <a:t>EMMI </a:t>
            </a:r>
            <a:r>
              <a:rPr lang="de-DE" dirty="0" err="1" smtClean="0"/>
              <a:t>Physics</a:t>
            </a:r>
            <a:r>
              <a:rPr lang="de-DE" dirty="0" smtClean="0"/>
              <a:t> Day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910" y="6361329"/>
            <a:ext cx="1000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131A206-459D-47EB-8A35-8C080C04C584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E85CED-5C6E-4165-8170-D342BC4B0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4" y="5908676"/>
            <a:ext cx="18097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 userDrawn="1"/>
        </p:nvSpPr>
        <p:spPr>
          <a:xfrm>
            <a:off x="167291" y="150326"/>
            <a:ext cx="8145435" cy="73657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150325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 dirty="0" smtClean="0"/>
              <a:t>EMMI </a:t>
            </a:r>
            <a:r>
              <a:rPr lang="de-DE" dirty="0" err="1" smtClean="0"/>
              <a:t>Physics</a:t>
            </a:r>
            <a:r>
              <a:rPr lang="de-DE" dirty="0" smtClean="0"/>
              <a:t> Day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910" y="6356351"/>
            <a:ext cx="1000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131A206-459D-47EB-8A35-8C080C04C58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3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5908676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 dirty="0" smtClean="0"/>
              <a:t>EMMI </a:t>
            </a:r>
            <a:r>
              <a:rPr lang="de-DE" dirty="0" err="1" smtClean="0"/>
              <a:t>Physics</a:t>
            </a:r>
            <a:r>
              <a:rPr lang="de-DE" dirty="0" smtClean="0"/>
              <a:t> Day 2019</a:t>
            </a:r>
            <a:endParaRPr lang="de-D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E85CED-5C6E-4165-8170-D342BC4B0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4" y="5908676"/>
            <a:ext cx="18097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3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tmp"/><Relationship Id="rId12" Type="http://schemas.openxmlformats.org/officeDocument/2006/relationships/image" Target="../media/image62.tm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6.tmp"/><Relationship Id="rId11" Type="http://schemas.openxmlformats.org/officeDocument/2006/relationships/image" Target="../media/image61.tmp"/><Relationship Id="rId5" Type="http://schemas.openxmlformats.org/officeDocument/2006/relationships/image" Target="../media/image55.tmp"/><Relationship Id="rId10" Type="http://schemas.openxmlformats.org/officeDocument/2006/relationships/image" Target="../media/image60.tmp"/><Relationship Id="rId4" Type="http://schemas.openxmlformats.org/officeDocument/2006/relationships/image" Target="../media/image54.tmp"/><Relationship Id="rId9" Type="http://schemas.openxmlformats.org/officeDocument/2006/relationships/image" Target="../media/image59.tmp"/><Relationship Id="rId14" Type="http://schemas.openxmlformats.org/officeDocument/2006/relationships/image" Target="../media/image5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image" Target="../media/image64.tmp"/><Relationship Id="rId7" Type="http://schemas.openxmlformats.org/officeDocument/2006/relationships/image" Target="../media/image7.pn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10" Type="http://schemas.openxmlformats.org/officeDocument/2006/relationships/image" Target="../media/image10.tmp"/><Relationship Id="rId4" Type="http://schemas.openxmlformats.org/officeDocument/2006/relationships/image" Target="../media/image65.tmp"/><Relationship Id="rId9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microsoft.com/office/2007/relationships/hdphoto" Target="../media/hdphoto2.wdp"/><Relationship Id="rId7" Type="http://schemas.openxmlformats.org/officeDocument/2006/relationships/image" Target="../media/image8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0.png"/><Relationship Id="rId7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m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tmp"/><Relationship Id="rId10" Type="http://schemas.openxmlformats.org/officeDocument/2006/relationships/image" Target="../media/image20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mp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7.png"/><Relationship Id="rId7" Type="http://schemas.openxmlformats.org/officeDocument/2006/relationships/image" Target="../media/image28.tmp"/><Relationship Id="rId12" Type="http://schemas.openxmlformats.org/officeDocument/2006/relationships/image" Target="../media/image33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32.tmp"/><Relationship Id="rId5" Type="http://schemas.openxmlformats.org/officeDocument/2006/relationships/image" Target="../media/image5.png"/><Relationship Id="rId10" Type="http://schemas.openxmlformats.org/officeDocument/2006/relationships/image" Target="../media/image31.tmp"/><Relationship Id="rId4" Type="http://schemas.microsoft.com/office/2007/relationships/hdphoto" Target="../media/hdphoto4.wdp"/><Relationship Id="rId9" Type="http://schemas.openxmlformats.org/officeDocument/2006/relationships/image" Target="../media/image30.tmp"/><Relationship Id="rId1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5.tmp"/><Relationship Id="rId7" Type="http://schemas.openxmlformats.org/officeDocument/2006/relationships/image" Target="../media/image38.tmp"/><Relationship Id="rId12" Type="http://schemas.openxmlformats.org/officeDocument/2006/relationships/image" Target="../media/image43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mp"/><Relationship Id="rId11" Type="http://schemas.openxmlformats.org/officeDocument/2006/relationships/image" Target="../media/image42.tmp"/><Relationship Id="rId5" Type="http://schemas.openxmlformats.org/officeDocument/2006/relationships/image" Target="../media/image36.png"/><Relationship Id="rId10" Type="http://schemas.openxmlformats.org/officeDocument/2006/relationships/image" Target="../media/image41.tmp"/><Relationship Id="rId4" Type="http://schemas.openxmlformats.org/officeDocument/2006/relationships/image" Target="../media/image36.tmp"/><Relationship Id="rId9" Type="http://schemas.openxmlformats.org/officeDocument/2006/relationships/image" Target="../media/image4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7" Type="http://schemas.openxmlformats.org/officeDocument/2006/relationships/image" Target="../media/image43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/>
        </p:nvSpPr>
        <p:spPr>
          <a:xfrm>
            <a:off x="516646" y="1122363"/>
            <a:ext cx="8110706" cy="238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2B6-0D47-4103-961A-66655711E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46" y="1122360"/>
            <a:ext cx="8110706" cy="2387603"/>
          </a:xfrm>
        </p:spPr>
        <p:txBody>
          <a:bodyPr anchor="ctr" anchorCtr="0">
            <a:normAutofit/>
          </a:bodyPr>
          <a:lstStyle/>
          <a:p>
            <a:r>
              <a:rPr lang="en-US" dirty="0" smtClean="0"/>
              <a:t>The Few Body Higgs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CED58-645C-4949-87F0-6CC844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3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Dependence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3" y="1083326"/>
            <a:ext cx="5059303" cy="45859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503490" y="1083326"/>
            <a:ext cx="3571310" cy="1549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Interactions are tuned by </a:t>
            </a:r>
            <a:r>
              <a:rPr lang="en-US" sz="1600" dirty="0" err="1" smtClean="0"/>
              <a:t>Feshbach</a:t>
            </a:r>
            <a:r>
              <a:rPr lang="en-US" sz="1600" dirty="0" smtClean="0"/>
              <a:t> resonance</a:t>
            </a:r>
          </a:p>
          <a:p>
            <a:endParaRPr lang="en-US" sz="1600" dirty="0"/>
          </a:p>
          <a:p>
            <a:r>
              <a:rPr lang="en-US" sz="1600" dirty="0" smtClean="0"/>
              <a:t>Higher modes show mean-field shift with increasing attraction.</a:t>
            </a:r>
          </a:p>
        </p:txBody>
      </p:sp>
      <p:sp>
        <p:nvSpPr>
          <p:cNvPr id="9" name="Rechteck 8"/>
          <p:cNvSpPr/>
          <p:nvPr/>
        </p:nvSpPr>
        <p:spPr>
          <a:xfrm>
            <a:off x="5503490" y="2717719"/>
            <a:ext cx="2975956" cy="361597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414838"/>
              </p:ext>
            </p:extLst>
          </p:nvPr>
        </p:nvGraphicFramePr>
        <p:xfrm>
          <a:off x="5572662" y="2806487"/>
          <a:ext cx="2854346" cy="3459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Image" r:id="rId4" imgW="2715480" imgH="3291840" progId="Photoshop.Image.12">
                  <p:embed/>
                </p:oleObj>
              </mc:Choice>
              <mc:Fallback>
                <p:oleObj name="Image" r:id="rId4" imgW="2715480" imgH="3291840" progId="Photoshop.Image.12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2662" y="2806487"/>
                        <a:ext cx="2854346" cy="3459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1200451" y="5933582"/>
            <a:ext cx="3826817" cy="400110"/>
          </a:xfrm>
          <a:prstGeom prst="rect">
            <a:avLst/>
          </a:prstGeom>
          <a:ln w="38100">
            <a:solidFill>
              <a:srgbClr val="9925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Lowest mode is non-monotonous!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1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Few to Many 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4" y="1103992"/>
            <a:ext cx="8752780" cy="3226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166774" y="4476829"/>
            <a:ext cx="6163064" cy="128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Lowest mode deepens with increasing particle number.</a:t>
            </a:r>
          </a:p>
          <a:p>
            <a:endParaRPr lang="en-US" sz="1600" dirty="0"/>
          </a:p>
          <a:p>
            <a:r>
              <a:rPr lang="en-US" sz="1600" dirty="0" smtClean="0"/>
              <a:t>Minimum shifts towards smaller binding energies for larger particle numbers.</a:t>
            </a:r>
          </a:p>
        </p:txBody>
      </p:sp>
      <p:sp>
        <p:nvSpPr>
          <p:cNvPr id="8" name="Textfeld 7"/>
          <p:cNvSpPr txBox="1"/>
          <p:nvPr/>
        </p:nvSpPr>
        <p:spPr>
          <a:xfrm rot="20700000">
            <a:off x="6348770" y="1618507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252E"/>
                </a:solidFill>
                <a:latin typeface="Helvetica" pitchFamily="2" charset="0"/>
              </a:rPr>
              <a:t>Preliminary!</a:t>
            </a:r>
            <a:endParaRPr lang="en-US" sz="1400" b="1" dirty="0">
              <a:solidFill>
                <a:srgbClr val="99252E"/>
              </a:solidFill>
              <a:latin typeface="Helvetica" pitchFamily="2" charset="0"/>
            </a:endParaRPr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3" y="3328171"/>
            <a:ext cx="2430182" cy="29331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1115763" y="5861194"/>
            <a:ext cx="4693272" cy="400110"/>
          </a:xfrm>
          <a:prstGeom prst="rect">
            <a:avLst/>
          </a:prstGeom>
          <a:ln w="38100">
            <a:solidFill>
              <a:srgbClr val="9925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Lowest mode is </a:t>
            </a:r>
            <a:r>
              <a:rPr lang="en-US" sz="2000" b="1" dirty="0" smtClean="0"/>
              <a:t>few-body Higgs precursor!</a:t>
            </a:r>
            <a:endParaRPr lang="en-US" sz="2000" b="1" dirty="0"/>
          </a:p>
        </p:txBody>
      </p:sp>
      <p:sp>
        <p:nvSpPr>
          <p:cNvPr id="12" name="Rechteck 11"/>
          <p:cNvSpPr/>
          <p:nvPr/>
        </p:nvSpPr>
        <p:spPr>
          <a:xfrm>
            <a:off x="6329838" y="1624073"/>
            <a:ext cx="2461860" cy="155155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9916" r="1775" b="1956"/>
          <a:stretch/>
        </p:blipFill>
        <p:spPr>
          <a:xfrm>
            <a:off x="6496829" y="1642591"/>
            <a:ext cx="2144487" cy="151247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4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Drive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622260" y="1063090"/>
            <a:ext cx="3297294" cy="365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Modulate binding energy at Higgs frequency.</a:t>
            </a:r>
          </a:p>
          <a:p>
            <a:endParaRPr lang="en-US" sz="1600" dirty="0"/>
          </a:p>
          <a:p>
            <a:r>
              <a:rPr lang="en-US" sz="1600" dirty="0" smtClean="0"/>
              <a:t>Observe coherent oscillations between probability for N=4 and N=6.</a:t>
            </a:r>
          </a:p>
          <a:p>
            <a:endParaRPr lang="en-US" sz="1600" dirty="0"/>
          </a:p>
          <a:p>
            <a:r>
              <a:rPr lang="en-US" sz="1600" dirty="0" smtClean="0"/>
              <a:t>Oscillations decay very slowly on the order of 250ms.</a:t>
            </a:r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8" y="3876858"/>
            <a:ext cx="4314304" cy="235379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hteck 8"/>
          <p:cNvSpPr/>
          <p:nvPr/>
        </p:nvSpPr>
        <p:spPr>
          <a:xfrm>
            <a:off x="4438998" y="3876858"/>
            <a:ext cx="2618507" cy="235379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7407158" y="3876857"/>
            <a:ext cx="1346144" cy="235379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9" y="1063090"/>
            <a:ext cx="5288282" cy="37157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208338" y="4955073"/>
            <a:ext cx="4064407" cy="127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Can prepare system in coherent superposition of highly non-trivial many-body states!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1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Imaging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51" y="1070704"/>
            <a:ext cx="6658495" cy="499387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13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322904" y="6064575"/>
            <a:ext cx="35783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A. Bergschneider et </a:t>
            </a:r>
            <a:r>
              <a:rPr lang="pt-BR" sz="12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PRA 97, 063613 </a:t>
            </a:r>
            <a:r>
              <a:rPr lang="pt-BR" sz="12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2018)</a:t>
            </a:r>
            <a:endParaRPr lang="pt-BR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85" y="3114058"/>
            <a:ext cx="2284439" cy="27667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3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3+3 Pauli Crystal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6" name="Inhaltsplatzhalter 5" descr="Bildschirmausschnitt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7" y="1037635"/>
            <a:ext cx="5172487" cy="5162550"/>
          </a:xfrm>
        </p:spPr>
      </p:pic>
      <p:sp>
        <p:nvSpPr>
          <p:cNvPr id="12" name="Rechteck 11"/>
          <p:cNvSpPr/>
          <p:nvPr/>
        </p:nvSpPr>
        <p:spPr>
          <a:xfrm>
            <a:off x="6196057" y="2518754"/>
            <a:ext cx="1938985" cy="1684220"/>
          </a:xfrm>
          <a:prstGeom prst="rect">
            <a:avLst/>
          </a:prstGeom>
          <a:noFill/>
          <a:ln w="38100">
            <a:solidFill>
              <a:srgbClr val="9A2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6" y="1037635"/>
            <a:ext cx="5172487" cy="5167518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5" y="1032667"/>
            <a:ext cx="5172488" cy="516752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3" y="1037633"/>
            <a:ext cx="5172489" cy="5167520"/>
          </a:xfrm>
          <a:prstGeom prst="rect">
            <a:avLst/>
          </a:prstGeom>
        </p:spPr>
      </p:pic>
      <p:pic>
        <p:nvPicPr>
          <p:cNvPr id="5" name="Medie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8389" y="1042188"/>
            <a:ext cx="5132588" cy="5132588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3" y="1047156"/>
            <a:ext cx="5172489" cy="5166903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2" y="4051417"/>
            <a:ext cx="1757412" cy="1754262"/>
          </a:xfrm>
          <a:prstGeom prst="rect">
            <a:avLst/>
          </a:prstGeom>
        </p:spPr>
      </p:pic>
      <p:pic>
        <p:nvPicPr>
          <p:cNvPr id="13" name="Grafik 12" descr="Bildschirmausschnit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42" y="4052194"/>
            <a:ext cx="1759546" cy="1754263"/>
          </a:xfrm>
          <a:prstGeom prst="rect">
            <a:avLst/>
          </a:prstGeom>
        </p:spPr>
      </p:pic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16" y="1027699"/>
            <a:ext cx="5189736" cy="518973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66772" y="3701469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D. Rakshit et </a:t>
            </a:r>
            <a:r>
              <a:rPr lang="pt-BR" sz="12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Sci. Rep. 7, 15004 </a:t>
            </a:r>
            <a:r>
              <a:rPr lang="pt-BR" sz="12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2017):</a:t>
            </a:r>
            <a:endParaRPr lang="pt-BR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Inhaltsplatzhalter 2"/>
              <p:cNvSpPr txBox="1">
                <a:spLocks/>
              </p:cNvSpPr>
              <p:nvPr/>
            </p:nvSpPr>
            <p:spPr>
              <a:xfrm>
                <a:off x="166772" y="4051416"/>
                <a:ext cx="1757412" cy="4543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/ℏ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6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72" y="4051416"/>
                <a:ext cx="1757412" cy="454301"/>
              </a:xfrm>
              <a:prstGeom prst="rect">
                <a:avLst/>
              </a:prstGeom>
              <a:blipFill>
                <a:blip r:embed="rId13"/>
                <a:stretch>
                  <a:fillRect l="-34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Inhaltsplatzhalter 2"/>
              <p:cNvSpPr txBox="1">
                <a:spLocks/>
              </p:cNvSpPr>
              <p:nvPr/>
            </p:nvSpPr>
            <p:spPr>
              <a:xfrm>
                <a:off x="1958972" y="4050640"/>
                <a:ext cx="1757412" cy="4543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de-DE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/ℏ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972" y="4050640"/>
                <a:ext cx="1757412" cy="454302"/>
              </a:xfrm>
              <a:prstGeom prst="rect">
                <a:avLst/>
              </a:prstGeom>
              <a:blipFill>
                <a:blip r:embed="rId14"/>
                <a:stretch>
                  <a:fillRect l="-346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2">
            <a:extLst>
              <a:ext uri="{FF2B5EF4-FFF2-40B4-BE49-F238E27FC236}">
                <a16:creationId xmlns:a16="http://schemas.microsoft.com/office/drawing/2014/main" id="{AD690446-ED1B-4060-8B74-25BC76EC8AB8}"/>
              </a:ext>
            </a:extLst>
          </p:cNvPr>
          <p:cNvSpPr txBox="1"/>
          <p:nvPr/>
        </p:nvSpPr>
        <p:spPr>
          <a:xfrm>
            <a:off x="166772" y="1037633"/>
            <a:ext cx="3514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mages of 3 identical Fermions after TOF:</a:t>
            </a:r>
          </a:p>
          <a:p>
            <a:endParaRPr lang="en-GB" sz="16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Even without interactions correlations are present due to Pauli Principle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Atoms orient in “Pauli Crystals” in the 2D harmonic trap.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28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83148"/>
            <a:ext cx="5162550" cy="5162550"/>
          </a:xfr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75265"/>
            <a:ext cx="5162550" cy="5174295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83148"/>
            <a:ext cx="5162550" cy="5162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BFE3DF-668B-441E-9204-F20EBDC8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Correlations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D5170B-5EB3-42E3-A818-73C309AE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AD690446-ED1B-4060-8B74-25BC76EC8AB8}"/>
              </a:ext>
            </a:extLst>
          </p:cNvPr>
          <p:cNvSpPr txBox="1"/>
          <p:nvPr/>
        </p:nvSpPr>
        <p:spPr>
          <a:xfrm>
            <a:off x="166774" y="3250907"/>
            <a:ext cx="3514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of complete 2D momentum distribution after TOF:</a:t>
            </a:r>
          </a:p>
          <a:p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Single Particle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Spin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Instantaneous switch to non-interacting system with microwave pulse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E4E5974-74E7-48A7-B52B-44D78DFD2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571"/>
          <a:stretch/>
        </p:blipFill>
        <p:spPr>
          <a:xfrm>
            <a:off x="166774" y="1083148"/>
            <a:ext cx="3514474" cy="206728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0" y="989215"/>
            <a:ext cx="9144000" cy="58697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166774" y="1216083"/>
            <a:ext cx="3080923" cy="212148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339" y="1292407"/>
            <a:ext cx="2819790" cy="17681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hteck 15"/>
          <p:cNvSpPr/>
          <p:nvPr/>
        </p:nvSpPr>
        <p:spPr>
          <a:xfrm>
            <a:off x="201853" y="3060571"/>
            <a:ext cx="3010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M.G.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PRL 114, 230401 (2015)</a:t>
            </a:r>
          </a:p>
        </p:txBody>
      </p:sp>
      <p:sp>
        <p:nvSpPr>
          <p:cNvPr id="17" name="Rechteck 16"/>
          <p:cNvSpPr/>
          <p:nvPr/>
        </p:nvSpPr>
        <p:spPr>
          <a:xfrm>
            <a:off x="5702831" y="1060307"/>
            <a:ext cx="3184633" cy="231139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51" y="1108599"/>
            <a:ext cx="2819790" cy="202552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125495" y="3781471"/>
            <a:ext cx="3164866" cy="247380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5670739" y="3094706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359, 6374 (2018)</a:t>
            </a:r>
          </a:p>
        </p:txBody>
      </p:sp>
      <p:sp>
        <p:nvSpPr>
          <p:cNvPr id="21" name="Rechteck 20"/>
          <p:cNvSpPr/>
          <p:nvPr/>
        </p:nvSpPr>
        <p:spPr>
          <a:xfrm>
            <a:off x="5083520" y="5887738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365, 6450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icture 6" descr="Screen Clippi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7" y="3834509"/>
            <a:ext cx="2432051" cy="2058332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58126" y="4348710"/>
            <a:ext cx="3164866" cy="141990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Bildschirmausschnitt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3" y="4421068"/>
            <a:ext cx="3045491" cy="967982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516150" y="5415294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 et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121, 120401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4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16" grpId="0"/>
      <p:bldP spid="17" grpId="0" animBg="1"/>
      <p:bldP spid="19" grpId="0" animBg="1"/>
      <p:bldP spid="20" grpId="0"/>
      <p:bldP spid="21" grpId="0"/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191377FA-3DF8-465D-AEBF-E56BF4D49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-74"/>
          <a:stretch/>
        </p:blipFill>
        <p:spPr>
          <a:xfrm>
            <a:off x="2525136" y="1085435"/>
            <a:ext cx="6388495" cy="4478216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AD690446-ED1B-4060-8B74-25BC76EC8AB8}"/>
              </a:ext>
            </a:extLst>
          </p:cNvPr>
          <p:cNvSpPr txBox="1"/>
          <p:nvPr/>
        </p:nvSpPr>
        <p:spPr>
          <a:xfrm>
            <a:off x="160851" y="1085435"/>
            <a:ext cx="216116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PI: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Selim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Jochim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Postdocs: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Philipp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Preiß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Gerhard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Zürn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Fermions in 2D</a:t>
            </a:r>
            <a:r>
              <a:rPr lang="en-GB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Luca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Bayha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Keerthan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Subramanian</a:t>
            </a: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Few-Fermion Systems: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Jan-Hendrik 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Becher</a:t>
            </a: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Ralf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Klemt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Ram-</a:t>
            </a:r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Janik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Petzold</a:t>
            </a:r>
            <a:endParaRPr lang="en-GB" sz="1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03" y="5797635"/>
            <a:ext cx="1732971" cy="1106935"/>
          </a:xfrm>
          <a:prstGeom prst="rect">
            <a:avLst/>
          </a:prstGeom>
        </p:spPr>
      </p:pic>
      <p:pic>
        <p:nvPicPr>
          <p:cNvPr id="1030" name="Picture 6" descr="Logo of the European Research Council 640x3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83" y="5865591"/>
            <a:ext cx="1732971" cy="9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qd.uni-heidelberg.de/c/image/u/logo_cq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4" y="5893528"/>
            <a:ext cx="1849771" cy="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ltracold.physi.uni-heidelberg.de/img/members/philipp.preiss.png">
            <a:extLst>
              <a:ext uri="{FF2B5EF4-FFF2-40B4-BE49-F238E27FC236}">
                <a16:creationId xmlns:a16="http://schemas.microsoft.com/office/drawing/2014/main" id="{B24AF611-2C5A-4762-A0F6-19E3A161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37" y="1249783"/>
            <a:ext cx="605959" cy="8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98351" y="5563651"/>
            <a:ext cx="3115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 us at: http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://www.lithium6.de</a:t>
            </a:r>
          </a:p>
        </p:txBody>
      </p:sp>
      <p:sp>
        <p:nvSpPr>
          <p:cNvPr id="13" name="Rectangle 9"/>
          <p:cNvSpPr/>
          <p:nvPr/>
        </p:nvSpPr>
        <p:spPr>
          <a:xfrm rot="21223796">
            <a:off x="-71083" y="4035373"/>
            <a:ext cx="8931492" cy="14638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22225">
                  <a:solidFill>
                    <a:srgbClr val="7D2125"/>
                  </a:solidFill>
                  <a:prstDash val="solid"/>
                </a:ln>
                <a:solidFill>
                  <a:srgbClr val="AF1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 for your attention!</a:t>
            </a:r>
            <a:endParaRPr lang="en-US" sz="4000" b="1" dirty="0">
              <a:ln w="22225">
                <a:solidFill>
                  <a:srgbClr val="7D2125"/>
                </a:solidFill>
                <a:prstDash val="solid"/>
              </a:ln>
              <a:solidFill>
                <a:srgbClr val="AF172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Sequence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70" y="1319926"/>
            <a:ext cx="6907911" cy="443369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2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Correlations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4" y="1199848"/>
            <a:ext cx="2894449" cy="3420137"/>
          </a:xfrm>
          <a:prstGeom prst="rect">
            <a:avLst/>
          </a:prstGeom>
          <a:ln w="38100">
            <a:solidFill>
              <a:srgbClr val="7D2125"/>
            </a:solidFill>
          </a:ln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97" y="2335756"/>
            <a:ext cx="2811801" cy="4025573"/>
          </a:xfrm>
          <a:prstGeom prst="rect">
            <a:avLst/>
          </a:prstGeom>
          <a:ln w="38100">
            <a:solidFill>
              <a:srgbClr val="99252E"/>
            </a:solidFill>
          </a:ln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72" y="1199848"/>
            <a:ext cx="2430182" cy="29331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0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82880" y="150813"/>
            <a:ext cx="7240588" cy="736600"/>
          </a:xfrm>
        </p:spPr>
        <p:txBody>
          <a:bodyPr/>
          <a:lstStyle/>
          <a:p>
            <a:r>
              <a:rPr lang="en-US" dirty="0" smtClean="0"/>
              <a:t>N=6 Dataset</a:t>
            </a:r>
            <a:endParaRPr lang="en-US" dirty="0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1" y="1148123"/>
            <a:ext cx="8212975" cy="520822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7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</a:t>
            </a:fld>
            <a:endParaRPr lang="de-DE"/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C8610C2D-CC50-4F9D-B24B-10ACCB418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9604" r="18952" b="14987"/>
          <a:stretch/>
        </p:blipFill>
        <p:spPr>
          <a:xfrm>
            <a:off x="0" y="1095829"/>
            <a:ext cx="9144000" cy="5036456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82880" y="160944"/>
            <a:ext cx="7240588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Aharoni" panose="020B0604020202020204" pitchFamily="2" charset="-79"/>
              </a:defRPr>
            </a:lvl1pPr>
          </a:lstStyle>
          <a:p>
            <a:r>
              <a:rPr lang="en-US" dirty="0" smtClean="0"/>
              <a:t>Experimental Apparatus</a:t>
            </a:r>
            <a:endParaRPr lang="en-US" dirty="0"/>
          </a:p>
        </p:txBody>
      </p:sp>
      <p:pic>
        <p:nvPicPr>
          <p:cNvPr id="6" name="Picture 2" descr="http://www.nanowerk.com/nanotechnology-news/id40357_1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1584"/>
          <a:stretch/>
        </p:blipFill>
        <p:spPr bwMode="auto">
          <a:xfrm>
            <a:off x="1" y="1095829"/>
            <a:ext cx="9144000" cy="503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82880" y="160944"/>
            <a:ext cx="7240588" cy="736600"/>
          </a:xfrm>
        </p:spPr>
        <p:txBody>
          <a:bodyPr/>
          <a:lstStyle/>
          <a:p>
            <a:r>
              <a:rPr lang="en-US" dirty="0" smtClean="0"/>
              <a:t>N=12 Dataset</a:t>
            </a:r>
            <a:endParaRPr lang="en-US" dirty="0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2" y="986098"/>
            <a:ext cx="8165922" cy="519857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1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21</a:t>
            </a:fld>
            <a:endParaRPr lang="de-DE"/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C8610C2D-CC50-4F9D-B24B-10ACCB418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9604" r="18952" b="14987"/>
          <a:stretch/>
        </p:blipFill>
        <p:spPr>
          <a:xfrm>
            <a:off x="0" y="1095829"/>
            <a:ext cx="9144000" cy="5036456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82880" y="160944"/>
            <a:ext cx="7240588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Aharoni" panose="020B0604020202020204" pitchFamily="2" charset="-79"/>
              </a:defRPr>
            </a:lvl1pPr>
          </a:lstStyle>
          <a:p>
            <a:r>
              <a:rPr lang="en-US" dirty="0" smtClean="0"/>
              <a:t>Experimental Apparatus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7A2E7-3B52-41D8-858E-96906584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Fermions in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Dimensions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493803-BDF7-4069-81C8-E8F75191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1084DD86-FD07-4469-8B4D-F0CB724B5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8" y="1078187"/>
            <a:ext cx="6775261" cy="50814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8" y="1078187"/>
            <a:ext cx="6775260" cy="508144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66774" y="1216083"/>
            <a:ext cx="3080923" cy="212148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339" y="1292407"/>
            <a:ext cx="2819790" cy="17681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hteck 12"/>
          <p:cNvSpPr/>
          <p:nvPr/>
        </p:nvSpPr>
        <p:spPr>
          <a:xfrm>
            <a:off x="201853" y="3060571"/>
            <a:ext cx="3010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M.G.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PRL 114, 230401 (2015)</a:t>
            </a:r>
          </a:p>
        </p:txBody>
      </p:sp>
      <p:sp>
        <p:nvSpPr>
          <p:cNvPr id="15" name="Rechteck 14"/>
          <p:cNvSpPr/>
          <p:nvPr/>
        </p:nvSpPr>
        <p:spPr>
          <a:xfrm>
            <a:off x="5702831" y="1060307"/>
            <a:ext cx="3184633" cy="231139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51" y="1108599"/>
            <a:ext cx="2819790" cy="202552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125495" y="3781471"/>
            <a:ext cx="3164866" cy="247380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5670739" y="3094706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359, 6374 (2018)</a:t>
            </a:r>
          </a:p>
        </p:txBody>
      </p:sp>
      <p:sp>
        <p:nvSpPr>
          <p:cNvPr id="17" name="Rechteck 16"/>
          <p:cNvSpPr/>
          <p:nvPr/>
        </p:nvSpPr>
        <p:spPr>
          <a:xfrm>
            <a:off x="5083520" y="5887738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365, 6450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Picture 6" descr="Screen Clippi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7" y="3834509"/>
            <a:ext cx="2432051" cy="2058332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58126" y="4348710"/>
            <a:ext cx="3164866" cy="141990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Bildschirmausschnitt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3" y="4421068"/>
            <a:ext cx="3045491" cy="967982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516150" y="5415294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 et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121, 120401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1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45209 0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-0.45209 -2.22222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45209 2.22222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44532 7.40741E-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4467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4467 3.7037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50677 -3.7037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5099 2.22222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50538 -2.96296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40607 4.81481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40885 -1.11111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4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40885 0.0032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4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3" grpId="1"/>
      <p:bldP spid="15" grpId="0" animBg="1"/>
      <p:bldP spid="15" grpId="1" animBg="1"/>
      <p:bldP spid="19" grpId="0" animBg="1"/>
      <p:bldP spid="19" grpId="1" animBg="1"/>
      <p:bldP spid="16" grpId="0"/>
      <p:bldP spid="16" grpId="1"/>
      <p:bldP spid="17" grpId="0"/>
      <p:bldP spid="17" grpId="1"/>
      <p:bldP spid="21" grpId="0" animBg="1"/>
      <p:bldP spid="21" grpId="1" animBg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BEC-BCS Crossover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4</a:t>
            </a:fld>
            <a:endParaRPr lang="de-DE"/>
          </a:p>
        </p:txBody>
      </p:sp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9" y="1920653"/>
            <a:ext cx="8762406" cy="4440676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0" y="1920653"/>
            <a:ext cx="8761095" cy="4444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/>
              <p:cNvSpPr txBox="1"/>
              <p:nvPr/>
            </p:nvSpPr>
            <p:spPr>
              <a:xfrm>
                <a:off x="1880557" y="974056"/>
                <a:ext cx="5382884" cy="888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=↑,↓,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de-DE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nary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200" b="1" dirty="0">
                  <a:solidFill>
                    <a:srgbClr val="99252E"/>
                  </a:solidFill>
                </a:endParaRPr>
              </a:p>
            </p:txBody>
          </p:sp>
        </mc:Choice>
        <mc:Fallback xmlns="">
          <p:sp>
            <p:nvSpPr>
              <p:cNvPr id="1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557" y="974056"/>
                <a:ext cx="5382884" cy="888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59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66773" y="2066113"/>
            <a:ext cx="5217499" cy="267475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112253"/>
            <a:ext cx="5040298" cy="258247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8"/>
              <p:cNvSpPr txBox="1"/>
              <p:nvPr/>
            </p:nvSpPr>
            <p:spPr>
              <a:xfrm>
                <a:off x="1465731" y="1032504"/>
                <a:ext cx="5382884" cy="888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=↑,↓,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de-DE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nary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200" b="1" dirty="0">
                  <a:solidFill>
                    <a:srgbClr val="99252E"/>
                  </a:solidFill>
                </a:endParaRPr>
              </a:p>
            </p:txBody>
          </p:sp>
        </mc:Choice>
        <mc:Fallback xmlns="">
          <p:sp>
            <p:nvSpPr>
              <p:cNvPr id="6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31" y="1032504"/>
                <a:ext cx="5382884" cy="888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hidden="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358" y="2112253"/>
            <a:ext cx="4118407" cy="258247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5472872" y="2066111"/>
                <a:ext cx="3446682" cy="40089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Pairing is essential ingredient to fermionic </a:t>
                </a:r>
                <a:r>
                  <a:rPr lang="en-US" sz="1600" dirty="0" err="1" smtClean="0"/>
                  <a:t>superfluidity</a:t>
                </a:r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sz="1600" dirty="0" smtClean="0"/>
                  <a:t>In the trap: Competition </a:t>
                </a:r>
                <a:r>
                  <a:rPr lang="en-US" sz="1600" dirty="0"/>
                  <a:t>between pairing energy and trap level spacing</a:t>
                </a:r>
                <a:r>
                  <a:rPr lang="en-US" sz="1600" dirty="0" smtClean="0"/>
                  <a:t>.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1600" dirty="0" smtClean="0"/>
                  <a:t>Normal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1600" dirty="0" smtClean="0"/>
                  <a:t> Superfluid quantum phase transition at critical pair binding energy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Formation of a Shell structure</a:t>
                </a:r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872" y="2066111"/>
                <a:ext cx="3446682" cy="4008919"/>
              </a:xfrm>
              <a:prstGeom prst="rect">
                <a:avLst/>
              </a:prstGeom>
              <a:blipFill>
                <a:blip r:embed="rId5"/>
                <a:stretch>
                  <a:fillRect l="-708" t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Mesoscopic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6725249" y="1202870"/>
                <a:ext cx="10155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smtClean="0">
                          <a:solidFill>
                            <a:srgbClr val="99252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sz="2200" b="1" i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1" i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de-DE" sz="2200" b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𝐞𝐱𝐭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249" y="1202870"/>
                <a:ext cx="101553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6" y="2148410"/>
            <a:ext cx="5131768" cy="2546313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 flipV="1">
            <a:off x="1043398" y="3825850"/>
            <a:ext cx="2226496" cy="2359282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ihandform 24"/>
          <p:cNvSpPr/>
          <p:nvPr/>
        </p:nvSpPr>
        <p:spPr>
          <a:xfrm>
            <a:off x="1046074" y="3840480"/>
            <a:ext cx="2209190" cy="2348179"/>
          </a:xfrm>
          <a:custGeom>
            <a:avLst/>
            <a:gdLst>
              <a:gd name="connsiteX0" fmla="*/ 0 w 2209190"/>
              <a:gd name="connsiteY0" fmla="*/ 219456 h 2348179"/>
              <a:gd name="connsiteX1" fmla="*/ 2209190 w 2209190"/>
              <a:gd name="connsiteY1" fmla="*/ 0 h 2348179"/>
              <a:gd name="connsiteX2" fmla="*/ 1726387 w 2209190"/>
              <a:gd name="connsiteY2" fmla="*/ 2348179 h 2348179"/>
              <a:gd name="connsiteX3" fmla="*/ 0 w 2209190"/>
              <a:gd name="connsiteY3" fmla="*/ 219456 h 234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190" h="2348179">
                <a:moveTo>
                  <a:pt x="0" y="219456"/>
                </a:moveTo>
                <a:lnTo>
                  <a:pt x="2209190" y="0"/>
                </a:lnTo>
                <a:lnTo>
                  <a:pt x="1726387" y="2348179"/>
                </a:lnTo>
                <a:lnTo>
                  <a:pt x="0" y="219456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1043398" y="3825850"/>
            <a:ext cx="2226496" cy="226771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2767820" y="3825850"/>
            <a:ext cx="502074" cy="226771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2767820" y="3825850"/>
            <a:ext cx="502074" cy="2359282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043398" y="4052621"/>
            <a:ext cx="1724422" cy="213251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8" y="4072590"/>
            <a:ext cx="1619243" cy="200244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 rot="20700000">
            <a:off x="1005646" y="4121241"/>
            <a:ext cx="7825335" cy="1349349"/>
          </a:xfrm>
          <a:prstGeom prst="rect">
            <a:avLst/>
          </a:prstGeom>
          <a:solidFill>
            <a:schemeClr val="bg1"/>
          </a:solidFill>
          <a:ln w="5715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What are the few-body precursors of the phase transition?</a:t>
            </a:r>
            <a:endParaRPr lang="en-US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9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1" grpId="0" animBg="1"/>
      <p:bldP spid="11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Mode Precursor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123171" y="1550031"/>
            <a:ext cx="3606575" cy="4630272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811766" y="1653170"/>
            <a:ext cx="4229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J. Bjerlin et </a:t>
            </a:r>
            <a:r>
              <a:rPr lang="pt-BR" sz="14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PRL 116, 155302 </a:t>
            </a:r>
            <a:r>
              <a:rPr lang="pt-BR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2016):</a:t>
            </a:r>
            <a:endParaRPr lang="pt-BR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2"/>
              <p:cNvSpPr txBox="1">
                <a:spLocks/>
              </p:cNvSpPr>
              <p:nvPr/>
            </p:nvSpPr>
            <p:spPr>
              <a:xfrm>
                <a:off x="169274" y="1047014"/>
                <a:ext cx="6617781" cy="1710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Phase transition is characterized by order parameter (pair density):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de-DE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sSub>
                            <m:sSub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600" b="1" dirty="0" smtClean="0"/>
              </a:p>
              <a:p>
                <a:pPr marL="0" indent="0">
                  <a:buNone/>
                </a:pPr>
                <a:endParaRPr lang="en-US" sz="1600" b="1" dirty="0" smtClean="0"/>
              </a:p>
              <a:p>
                <a:r>
                  <a:rPr lang="en-US" sz="1600" dirty="0" smtClean="0"/>
                  <a:t>Higgs mode is the oscillation of order parameter.</a:t>
                </a:r>
                <a:endParaRPr lang="en-US" sz="1600" dirty="0"/>
              </a:p>
              <a:p>
                <a:pPr marL="0" indent="0">
                  <a:buNone/>
                </a:pPr>
                <a:endParaRPr lang="en-US" sz="1600" b="1" dirty="0" smtClean="0"/>
              </a:p>
            </p:txBody>
          </p:sp>
        </mc:Choice>
        <mc:Fallback xmlns="">
          <p:sp>
            <p:nvSpPr>
              <p:cNvPr id="12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4" y="1047014"/>
                <a:ext cx="6617781" cy="1710349"/>
              </a:xfrm>
              <a:prstGeom prst="rect">
                <a:avLst/>
              </a:prstGeom>
              <a:blipFill>
                <a:blip r:embed="rId5"/>
                <a:stretch>
                  <a:fillRect l="-369" t="-2857" b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/>
          <p:cNvSpPr/>
          <p:nvPr/>
        </p:nvSpPr>
        <p:spPr>
          <a:xfrm>
            <a:off x="403257" y="2789666"/>
            <a:ext cx="2962969" cy="227510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831568" y="4702753"/>
                <a:ext cx="2106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 smtClean="0">
                    <a:latin typeface="Helvetica" pitchFamily="2" charset="0"/>
                  </a:rPr>
                  <a:t>Normal Fluid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68" y="4702753"/>
                <a:ext cx="2106346" cy="276999"/>
              </a:xfrm>
              <a:prstGeom prst="rect">
                <a:avLst/>
              </a:prstGeom>
              <a:blipFill>
                <a:blip r:embed="rId6"/>
                <a:stretch>
                  <a:fillRect l="-6647" t="-30435" r="-606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9617" r="4443" b="13912"/>
          <a:stretch/>
        </p:blipFill>
        <p:spPr>
          <a:xfrm>
            <a:off x="496208" y="2838384"/>
            <a:ext cx="2777066" cy="182033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946906" y="4005654"/>
            <a:ext cx="2962969" cy="227510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375217" y="5918741"/>
                <a:ext cx="18370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 smtClean="0">
                    <a:latin typeface="Helvetica" pitchFamily="2" charset="0"/>
                  </a:rPr>
                  <a:t>Superfluid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17" y="5918741"/>
                <a:ext cx="1837041" cy="276999"/>
              </a:xfrm>
              <a:prstGeom prst="rect">
                <a:avLst/>
              </a:prstGeom>
              <a:blipFill>
                <a:blip r:embed="rId8"/>
                <a:stretch>
                  <a:fillRect l="-7973" t="-31111" r="-6977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9916" r="1775" b="1956"/>
          <a:stretch/>
        </p:blipFill>
        <p:spPr>
          <a:xfrm>
            <a:off x="2168679" y="4054372"/>
            <a:ext cx="2580995" cy="18203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4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49"/>
          </a:xfrm>
          <a:prstGeom prst="rect">
            <a:avLst/>
          </a:prstGeom>
        </p:spPr>
      </p:pic>
      <p:cxnSp>
        <p:nvCxnSpPr>
          <p:cNvPr id="25" name="Gerade Verbindung mit Pfeil 24"/>
          <p:cNvCxnSpPr>
            <a:stCxn id="15" idx="3"/>
          </p:cNvCxnSpPr>
          <p:nvPr/>
        </p:nvCxnSpPr>
        <p:spPr>
          <a:xfrm flipV="1">
            <a:off x="4909875" y="3176935"/>
            <a:ext cx="2894056" cy="1966271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5" idx="3"/>
          </p:cNvCxnSpPr>
          <p:nvPr/>
        </p:nvCxnSpPr>
        <p:spPr>
          <a:xfrm flipV="1">
            <a:off x="4909875" y="4520292"/>
            <a:ext cx="2626042" cy="622914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ihandform 18"/>
          <p:cNvSpPr/>
          <p:nvPr/>
        </p:nvSpPr>
        <p:spPr>
          <a:xfrm>
            <a:off x="252248" y="2688021"/>
            <a:ext cx="4776952" cy="3689131"/>
          </a:xfrm>
          <a:custGeom>
            <a:avLst/>
            <a:gdLst>
              <a:gd name="connsiteX0" fmla="*/ 0 w 4776952"/>
              <a:gd name="connsiteY0" fmla="*/ 0 h 3689131"/>
              <a:gd name="connsiteX1" fmla="*/ 39414 w 4776952"/>
              <a:gd name="connsiteY1" fmla="*/ 2585545 h 3689131"/>
              <a:gd name="connsiteX2" fmla="*/ 2073166 w 4776952"/>
              <a:gd name="connsiteY2" fmla="*/ 3689131 h 3689131"/>
              <a:gd name="connsiteX3" fmla="*/ 4776952 w 4776952"/>
              <a:gd name="connsiteY3" fmla="*/ 3689131 h 3689131"/>
              <a:gd name="connsiteX4" fmla="*/ 4753304 w 4776952"/>
              <a:gd name="connsiteY4" fmla="*/ 31531 h 3689131"/>
              <a:gd name="connsiteX5" fmla="*/ 0 w 4776952"/>
              <a:gd name="connsiteY5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6952" h="3689131">
                <a:moveTo>
                  <a:pt x="0" y="0"/>
                </a:moveTo>
                <a:lnTo>
                  <a:pt x="39414" y="2585545"/>
                </a:lnTo>
                <a:lnTo>
                  <a:pt x="2073166" y="3689131"/>
                </a:lnTo>
                <a:lnTo>
                  <a:pt x="4776952" y="3689131"/>
                </a:lnTo>
                <a:lnTo>
                  <a:pt x="4753304" y="315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75" y="2789666"/>
            <a:ext cx="2884306" cy="3493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3050"/>
            <a:ext cx="3398005" cy="401514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6</a:t>
            </a:fld>
            <a:endParaRPr lang="de-DE"/>
          </a:p>
        </p:txBody>
      </p:sp>
      <p:sp>
        <p:nvSpPr>
          <p:cNvPr id="20" name="Eine Ecke des Rechtecks schneiden und abrunden 19"/>
          <p:cNvSpPr/>
          <p:nvPr/>
        </p:nvSpPr>
        <p:spPr>
          <a:xfrm rot="10800000">
            <a:off x="253571" y="2745629"/>
            <a:ext cx="4775627" cy="3631522"/>
          </a:xfrm>
          <a:prstGeom prst="snipRoundRect">
            <a:avLst>
              <a:gd name="adj1" fmla="val 930"/>
              <a:gd name="adj2" fmla="val 257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60" y="2816526"/>
            <a:ext cx="2603710" cy="3415513"/>
          </a:xfrm>
          <a:prstGeom prst="rect">
            <a:avLst/>
          </a:prstGeom>
          <a:ln w="38100">
            <a:solidFill>
              <a:srgbClr val="99252E"/>
            </a:solidFill>
          </a:ln>
        </p:spPr>
      </p:pic>
    </p:spTree>
    <p:extLst>
      <p:ext uri="{BB962C8B-B14F-4D97-AF65-F5344CB8AC3E}">
        <p14:creationId xmlns:p14="http://schemas.microsoft.com/office/powerpoint/2010/main" val="33020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 animBg="1"/>
      <p:bldP spid="16" grpId="0"/>
      <p:bldP spid="19" grpId="0" animBg="1"/>
      <p:bldP spid="19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Potential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8212517-F8E3-41D8-862A-B8EC08D2F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8" y="1008145"/>
            <a:ext cx="6962041" cy="5221531"/>
          </a:xfr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084DD86-FD07-4469-8B4D-F0CB724B5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8" y="1008144"/>
            <a:ext cx="6962041" cy="52215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21904" y="1734134"/>
            <a:ext cx="3897650" cy="421024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66774" y="1320193"/>
            <a:ext cx="4209772" cy="171485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4" y="1389289"/>
            <a:ext cx="4065411" cy="1257248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47251" y="2702291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Serwane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 Science 15, 6027 (2011)</a:t>
            </a:r>
          </a:p>
        </p:txBody>
      </p:sp>
      <p:sp>
        <p:nvSpPr>
          <p:cNvPr id="14" name="Rechteck 13"/>
          <p:cNvSpPr/>
          <p:nvPr/>
        </p:nvSpPr>
        <p:spPr>
          <a:xfrm>
            <a:off x="319810" y="3167146"/>
            <a:ext cx="2269232" cy="2671324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2" y="3236295"/>
            <a:ext cx="2099128" cy="2533026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95" y="1783857"/>
            <a:ext cx="3797522" cy="4080919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82" y="1775498"/>
            <a:ext cx="3797522" cy="4095089"/>
          </a:xfrm>
          <a:prstGeom prst="rect">
            <a:avLst/>
          </a:prstGeom>
        </p:spPr>
      </p:pic>
      <p:pic>
        <p:nvPicPr>
          <p:cNvPr id="19" name="Grafik 18" descr="Bildschirmausschnit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82" y="1775497"/>
            <a:ext cx="3797522" cy="409546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64" y="1800849"/>
            <a:ext cx="3772583" cy="4075146"/>
          </a:xfrm>
          <a:prstGeom prst="rect">
            <a:avLst/>
          </a:prstGeom>
        </p:spPr>
      </p:pic>
      <p:cxnSp>
        <p:nvCxnSpPr>
          <p:cNvPr id="21" name="Gerade Verbindung mit Pfeil 20"/>
          <p:cNvCxnSpPr>
            <a:stCxn id="14" idx="3"/>
          </p:cNvCxnSpPr>
          <p:nvPr/>
        </p:nvCxnSpPr>
        <p:spPr>
          <a:xfrm flipV="1">
            <a:off x="2589042" y="3807229"/>
            <a:ext cx="5329867" cy="695579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0" y="1008145"/>
            <a:ext cx="9144000" cy="584985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2466820" y="1166093"/>
            <a:ext cx="3993421" cy="5126920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2348838" y="1280017"/>
            <a:ext cx="4229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J. Bjerlin et </a:t>
            </a:r>
            <a:r>
              <a:rPr lang="pt-BR" sz="16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PRL 116, 155302 </a:t>
            </a:r>
            <a:r>
              <a:rPr lang="pt-BR" sz="16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2016):</a:t>
            </a:r>
            <a:endParaRPr lang="pt-BR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06923"/>
              </p:ext>
            </p:extLst>
          </p:nvPr>
        </p:nvGraphicFramePr>
        <p:xfrm>
          <a:off x="2596250" y="1732495"/>
          <a:ext cx="3734560" cy="452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Image" r:id="rId13" imgW="2715480" imgH="3291840" progId="Photoshop.Image.12">
                  <p:embed/>
                </p:oleObj>
              </mc:Choice>
              <mc:Fallback>
                <p:oleObj name="Image" r:id="rId13" imgW="2715480" imgH="3291840" progId="Photoshop.Image.12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96250" y="1732495"/>
                        <a:ext cx="3734560" cy="4526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3757355" y="2237992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/>
              <a:t>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9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/>
      <p:bldP spid="14" grpId="0" animBg="1"/>
      <p:bldP spid="27" grpId="0" animBg="1"/>
      <p:bldP spid="24" grpId="0" animBg="1"/>
      <p:bldP spid="2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Atom Counting</a:t>
            </a:r>
            <a:endParaRPr lang="en-US" dirty="0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9" y="4575790"/>
            <a:ext cx="1542310" cy="1540537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81" y="4575790"/>
            <a:ext cx="1542294" cy="1542294"/>
          </a:xfrm>
          <a:prstGeom prst="rect">
            <a:avLst/>
          </a:prstGeom>
        </p:spPr>
      </p:pic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67" y="4560908"/>
            <a:ext cx="1542294" cy="1540537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942465" y="4575790"/>
            <a:ext cx="995294" cy="31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no Atom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2602518" y="4578054"/>
            <a:ext cx="995294" cy="31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1 Atom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251616" y="4560908"/>
            <a:ext cx="995294" cy="31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6 Atoms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Inhaltsplatzhalter 2"/>
              <p:cNvSpPr txBox="1">
                <a:spLocks/>
              </p:cNvSpPr>
              <p:nvPr/>
            </p:nvSpPr>
            <p:spPr>
              <a:xfrm>
                <a:off x="2974555" y="1029961"/>
                <a:ext cx="2943757" cy="33170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Start from ground state for 3+3 atoms.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Modulate Binding Energy at some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Drive</m:t>
                        </m:r>
                      </m:sub>
                    </m:sSub>
                  </m:oMath>
                </a14:m>
                <a:r>
                  <a:rPr lang="en-US" sz="1600" dirty="0" smtClean="0"/>
                  <a:t>.</a:t>
                </a:r>
              </a:p>
              <a:p>
                <a:endParaRPr lang="en-US" sz="1600" dirty="0" smtClean="0"/>
              </a:p>
              <a:p>
                <a:r>
                  <a:rPr lang="en-US" sz="1600" dirty="0" smtClean="0"/>
                  <a:t>Spill to ground state again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Count number of remaining atoms.</a:t>
                </a:r>
                <a:endParaRPr lang="en-US" sz="1600" dirty="0"/>
              </a:p>
            </p:txBody>
          </p:sp>
        </mc:Choice>
        <mc:Fallback xmlns="">
          <p:sp>
            <p:nvSpPr>
              <p:cNvPr id="1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555" y="1029961"/>
                <a:ext cx="2943757" cy="3317017"/>
              </a:xfrm>
              <a:prstGeom prst="rect">
                <a:avLst/>
              </a:prstGeom>
              <a:blipFill>
                <a:blip r:embed="rId5"/>
                <a:stretch>
                  <a:fillRect l="-828" t="-1471" r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fik 19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" y="1032971"/>
            <a:ext cx="2687429" cy="3315149"/>
          </a:xfrm>
          <a:prstGeom prst="rect">
            <a:avLst/>
          </a:prstGeom>
          <a:ln w="38100">
            <a:solidFill>
              <a:srgbClr val="99252E"/>
            </a:solidFill>
          </a:ln>
        </p:spPr>
      </p:pic>
      <p:pic>
        <p:nvPicPr>
          <p:cNvPr id="22" name="Grafik 21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7" y="1029961"/>
            <a:ext cx="2687425" cy="3318153"/>
          </a:xfrm>
          <a:prstGeom prst="rect">
            <a:avLst/>
          </a:prstGeom>
          <a:ln w="38100">
            <a:solidFill>
              <a:srgbClr val="9A242E"/>
            </a:solidFill>
          </a:ln>
        </p:spPr>
      </p:pic>
      <p:pic>
        <p:nvPicPr>
          <p:cNvPr id="21" name="Grafik 20" descr="Bildschirmausschnit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6" y="1032971"/>
            <a:ext cx="2687429" cy="3314007"/>
          </a:xfrm>
          <a:prstGeom prst="rect">
            <a:avLst/>
          </a:prstGeom>
          <a:ln w="38100">
            <a:solidFill>
              <a:srgbClr val="9A242E"/>
            </a:solidFill>
          </a:ln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35" y="1035981"/>
            <a:ext cx="2925419" cy="2400479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35" y="1039352"/>
            <a:ext cx="2925419" cy="2397108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35" y="3906495"/>
            <a:ext cx="2925419" cy="2209832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35" y="3906495"/>
            <a:ext cx="2925419" cy="2218951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1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Excitation Spectrum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EMMI Physics Day 2019</a:t>
            </a:r>
            <a:endParaRPr lang="de-DE"/>
          </a:p>
        </p:txBody>
      </p:sp>
      <p:pic>
        <p:nvPicPr>
          <p:cNvPr id="16" name="Grafik 1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6" y="1187925"/>
            <a:ext cx="7192586" cy="3894546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7" y="1164129"/>
            <a:ext cx="7192586" cy="3924126"/>
          </a:xfrm>
          <a:prstGeom prst="rect">
            <a:avLst/>
          </a:prstGeom>
        </p:spPr>
      </p:pic>
      <p:cxnSp>
        <p:nvCxnSpPr>
          <p:cNvPr id="19" name="Gerader Verbinder 18"/>
          <p:cNvCxnSpPr/>
          <p:nvPr/>
        </p:nvCxnSpPr>
        <p:spPr>
          <a:xfrm>
            <a:off x="6494722" y="1251309"/>
            <a:ext cx="0" cy="3261424"/>
          </a:xfrm>
          <a:prstGeom prst="line">
            <a:avLst/>
          </a:prstGeom>
          <a:ln w="38100">
            <a:solidFill>
              <a:srgbClr val="9925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205123" y="849371"/>
                <a:ext cx="57919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solidFill>
                            <a:srgbClr val="99252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de-DE" sz="2200" b="0" i="1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200" b="0" i="0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99252E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123" y="849371"/>
                <a:ext cx="579198" cy="338554"/>
              </a:xfrm>
              <a:prstGeom prst="rect">
                <a:avLst/>
              </a:prstGeom>
              <a:blipFill>
                <a:blip r:embed="rId4"/>
                <a:stretch>
                  <a:fillRect l="-10526" r="-421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/>
          <p:cNvCxnSpPr>
            <a:stCxn id="26" idx="0"/>
          </p:cNvCxnSpPr>
          <p:nvPr/>
        </p:nvCxnSpPr>
        <p:spPr>
          <a:xfrm flipH="1" flipV="1">
            <a:off x="7193281" y="2933911"/>
            <a:ext cx="442344" cy="612782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27" idx="0"/>
          </p:cNvCxnSpPr>
          <p:nvPr/>
        </p:nvCxnSpPr>
        <p:spPr>
          <a:xfrm flipV="1">
            <a:off x="2750666" y="2724150"/>
            <a:ext cx="2611426" cy="817693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22" y="3546693"/>
            <a:ext cx="2281805" cy="28192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Grafik 26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5" y="3541843"/>
            <a:ext cx="2331602" cy="2814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9</a:t>
            </a:fld>
            <a:endParaRPr lang="de-DE"/>
          </a:p>
        </p:txBody>
      </p:sp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7" y="1704589"/>
            <a:ext cx="2925419" cy="2218951"/>
          </a:xfrm>
          <a:prstGeom prst="rect">
            <a:avLst/>
          </a:prstGeom>
          <a:ln w="38100">
            <a:solidFill>
              <a:srgbClr val="99252E"/>
            </a:solidFill>
          </a:ln>
        </p:spPr>
      </p:pic>
      <p:cxnSp>
        <p:nvCxnSpPr>
          <p:cNvPr id="15" name="Gerade Verbindung mit Pfeil 14"/>
          <p:cNvCxnSpPr>
            <a:stCxn id="14" idx="3"/>
          </p:cNvCxnSpPr>
          <p:nvPr/>
        </p:nvCxnSpPr>
        <p:spPr>
          <a:xfrm flipV="1">
            <a:off x="6172916" y="2524125"/>
            <a:ext cx="321806" cy="289940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4" idx="3"/>
          </p:cNvCxnSpPr>
          <p:nvPr/>
        </p:nvCxnSpPr>
        <p:spPr>
          <a:xfrm flipV="1">
            <a:off x="6172916" y="2637532"/>
            <a:ext cx="851808" cy="176533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65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594</Words>
  <Application>Microsoft Office PowerPoint</Application>
  <PresentationFormat>On-screen Show (4:3)</PresentationFormat>
  <Paragraphs>150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Aharoni</vt:lpstr>
      <vt:lpstr>Arial</vt:lpstr>
      <vt:lpstr>Calibri</vt:lpstr>
      <vt:lpstr>Cambria Math</vt:lpstr>
      <vt:lpstr>Gill Sans MT</vt:lpstr>
      <vt:lpstr>Helvetica</vt:lpstr>
      <vt:lpstr>Office</vt:lpstr>
      <vt:lpstr>2_Office</vt:lpstr>
      <vt:lpstr>1_Office</vt:lpstr>
      <vt:lpstr>Image</vt:lpstr>
      <vt:lpstr>The Few Body Higgs</vt:lpstr>
      <vt:lpstr>PowerPoint Presentation</vt:lpstr>
      <vt:lpstr>Fermions in Two Dimensions</vt:lpstr>
      <vt:lpstr>2D BEC-BCS Crossover</vt:lpstr>
      <vt:lpstr>Mesoscopic Systems</vt:lpstr>
      <vt:lpstr>Higgs Mode Precursor</vt:lpstr>
      <vt:lpstr>Combined Potential</vt:lpstr>
      <vt:lpstr>Single Atom Counting</vt:lpstr>
      <vt:lpstr>Excitation Spectrum</vt:lpstr>
      <vt:lpstr>Interaction Dependence</vt:lpstr>
      <vt:lpstr>From Few to Many …</vt:lpstr>
      <vt:lpstr>Coherent Drive</vt:lpstr>
      <vt:lpstr>Momentum Imaging</vt:lpstr>
      <vt:lpstr>3+3 Pauli Crystal</vt:lpstr>
      <vt:lpstr>Momentum Correlations</vt:lpstr>
      <vt:lpstr>The Team</vt:lpstr>
      <vt:lpstr>Experimental Sequence</vt:lpstr>
      <vt:lpstr>Pair Correlations</vt:lpstr>
      <vt:lpstr>N=6 Dataset</vt:lpstr>
      <vt:lpstr>N=12 Dataset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 h000</dc:creator>
  <cp:lastModifiedBy>ultra cold</cp:lastModifiedBy>
  <cp:revision>135</cp:revision>
  <dcterms:created xsi:type="dcterms:W3CDTF">2019-09-19T20:39:09Z</dcterms:created>
  <dcterms:modified xsi:type="dcterms:W3CDTF">2019-11-18T13:35:09Z</dcterms:modified>
</cp:coreProperties>
</file>