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32" r:id="rId2"/>
    <p:sldId id="359" r:id="rId3"/>
    <p:sldId id="343" r:id="rId4"/>
    <p:sldId id="344" r:id="rId5"/>
    <p:sldId id="358" r:id="rId6"/>
    <p:sldId id="356" r:id="rId7"/>
    <p:sldId id="355" r:id="rId8"/>
    <p:sldId id="363" r:id="rId9"/>
    <p:sldId id="360" r:id="rId10"/>
    <p:sldId id="357" r:id="rId11"/>
    <p:sldId id="361" r:id="rId12"/>
    <p:sldId id="362" r:id="rId13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93" autoAdjust="0"/>
    <p:restoredTop sz="90375" autoAdjust="0"/>
  </p:normalViewPr>
  <p:slideViewPr>
    <p:cSldViewPr showGuides="1">
      <p:cViewPr varScale="1">
        <p:scale>
          <a:sx n="92" d="100"/>
          <a:sy n="92" d="100"/>
        </p:scale>
        <p:origin x="178" y="58"/>
      </p:cViewPr>
      <p:guideLst>
        <p:guide orient="horz" pos="1344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06.09.2019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829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06.09.2019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829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74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96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74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628774"/>
            <a:ext cx="8426450" cy="4536529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257966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2000" y="6624355"/>
            <a:ext cx="3960000" cy="1800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Peter Wintz - STT System Status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84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68760"/>
            <a:ext cx="8426450" cy="4896544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257966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2000" y="6624355"/>
            <a:ext cx="3960000" cy="1800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Peter Wintz - STT System Status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196752"/>
            <a:ext cx="8424672" cy="49801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874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69" y="6237312"/>
            <a:ext cx="1344395" cy="391740"/>
          </a:xfrm>
          <a:prstGeom prst="rect">
            <a:avLst/>
          </a:prstGeom>
        </p:spPr>
      </p:pic>
      <p:cxnSp>
        <p:nvCxnSpPr>
          <p:cNvPr id="10" name="Gerader Verbinder 9"/>
          <p:cNvCxnSpPr/>
          <p:nvPr userDrawn="1"/>
        </p:nvCxnSpPr>
        <p:spPr>
          <a:xfrm>
            <a:off x="360000" y="6624355"/>
            <a:ext cx="8424000" cy="0"/>
          </a:xfrm>
          <a:prstGeom prst="line">
            <a:avLst/>
          </a:prstGeom>
          <a:ln>
            <a:solidFill>
              <a:srgbClr val="9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"/>
          <p:cNvSpPr txBox="1">
            <a:spLocks/>
          </p:cNvSpPr>
          <p:nvPr userDrawn="1"/>
        </p:nvSpPr>
        <p:spPr>
          <a:xfrm>
            <a:off x="360000" y="6624000"/>
            <a:ext cx="1800000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6. Sep.</a:t>
            </a:r>
            <a:r>
              <a:rPr lang="en-US" baseline="0" dirty="0" smtClean="0"/>
              <a:t> </a:t>
            </a:r>
            <a:r>
              <a:rPr lang="en-US" dirty="0" smtClean="0"/>
              <a:t>2019</a:t>
            </a:r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2000" y="6624355"/>
            <a:ext cx="3960000" cy="1800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Peter Wintz - STT System Status</a:t>
            </a:r>
            <a:endParaRPr lang="de-DE"/>
          </a:p>
        </p:txBody>
      </p:sp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6660232" y="6624000"/>
            <a:ext cx="2133600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6" name="Grafik 12" descr="Panda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308304" y="404664"/>
            <a:ext cx="1438102" cy="344978"/>
          </a:xfrm>
          <a:prstGeom prst="rect">
            <a:avLst/>
          </a:prstGeom>
        </p:spPr>
      </p:pic>
      <p:cxnSp>
        <p:nvCxnSpPr>
          <p:cNvPr id="17" name="Gerader Verbinder 16"/>
          <p:cNvCxnSpPr/>
          <p:nvPr userDrawn="1"/>
        </p:nvCxnSpPr>
        <p:spPr>
          <a:xfrm>
            <a:off x="360000" y="260648"/>
            <a:ext cx="8424000" cy="0"/>
          </a:xfrm>
          <a:prstGeom prst="line">
            <a:avLst/>
          </a:prstGeom>
          <a:ln>
            <a:solidFill>
              <a:srgbClr val="9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  <p:sldLayoutId id="2147483674" r:id="rId10"/>
  </p:sldLayoutIdLst>
  <p:hf sldNum="0" hdr="0" dt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0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719137" y="3813708"/>
            <a:ext cx="7705725" cy="623404"/>
          </a:xfrm>
        </p:spPr>
        <p:txBody>
          <a:bodyPr/>
          <a:lstStyle/>
          <a:p>
            <a:r>
              <a:rPr lang="de-DE" dirty="0" smtClean="0"/>
              <a:t>STT </a:t>
            </a:r>
            <a:r>
              <a:rPr lang="de-DE" dirty="0" err="1" smtClean="0"/>
              <a:t>MeC</a:t>
            </a:r>
            <a:r>
              <a:rPr lang="de-DE" dirty="0" smtClean="0"/>
              <a:t> </a:t>
            </a:r>
            <a:r>
              <a:rPr lang="de-DE" dirty="0" smtClean="0"/>
              <a:t>Frame </a:t>
            </a:r>
            <a:r>
              <a:rPr lang="de-DE" dirty="0" err="1" smtClean="0"/>
              <a:t>status</a:t>
            </a:r>
            <a:r>
              <a:rPr lang="de-DE" dirty="0" smtClean="0"/>
              <a:t/>
            </a:r>
            <a:br>
              <a:rPr lang="de-DE" dirty="0" smtClean="0"/>
            </a:br>
            <a:endParaRPr lang="en-US" sz="2000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719137" y="4725144"/>
            <a:ext cx="7705725" cy="360000"/>
          </a:xfrm>
        </p:spPr>
        <p:txBody>
          <a:bodyPr/>
          <a:lstStyle/>
          <a:p>
            <a:r>
              <a:rPr lang="de-DE" dirty="0" smtClean="0">
                <a:solidFill>
                  <a:srgbClr val="FFFF00"/>
                </a:solidFill>
              </a:rPr>
              <a:t>06. Sep. 2019 | Peter </a:t>
            </a:r>
            <a:r>
              <a:rPr lang="de-DE" dirty="0" err="1" smtClean="0">
                <a:solidFill>
                  <a:srgbClr val="FFFF00"/>
                </a:solidFill>
              </a:rPr>
              <a:t>Wintz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Bildplatzhalt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-20668"/>
            <a:ext cx="3336596" cy="235737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4" name="Bildplatzhalter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11" y="-27384"/>
            <a:ext cx="3002917" cy="3498272"/>
          </a:xfrm>
          <a:prstGeom prst="rect">
            <a:avLst/>
          </a:prstGeom>
          <a:solidFill>
            <a:schemeClr val="bg2"/>
          </a:solidFill>
          <a:effectLst>
            <a:softEdge rad="76200"/>
          </a:effectLst>
        </p:spPr>
      </p:pic>
      <p:pic>
        <p:nvPicPr>
          <p:cNvPr id="26" name="Inhaltsplatzhalter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786" y="-27384"/>
            <a:ext cx="2135522" cy="17084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7" name="Picture 2" descr="C:\Users\Wintz\Pictures\CF_Mounting_Mar2015\Anhang 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"/>
          <a:stretch/>
        </p:blipFill>
        <p:spPr bwMode="auto">
          <a:xfrm flipH="1" flipV="1">
            <a:off x="3588379" y="1556792"/>
            <a:ext cx="2717929" cy="18850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29703"/>
            <a:ext cx="1774235" cy="155947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95" y="2215027"/>
            <a:ext cx="1733370" cy="1264366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0" name="Picture 2" descr="C:\Users\Wintz\Documents\MyPubs\MyWeb_IKP_Straws\strawtube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30396" y="2219373"/>
            <a:ext cx="1786696" cy="1209627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uppieren 30"/>
          <p:cNvGrpSpPr>
            <a:grpSpLocks noChangeAspect="1"/>
          </p:cNvGrpSpPr>
          <p:nvPr/>
        </p:nvGrpSpPr>
        <p:grpSpPr>
          <a:xfrm>
            <a:off x="-30396" y="1412776"/>
            <a:ext cx="1767854" cy="1063422"/>
            <a:chOff x="2551994" y="-770318"/>
            <a:chExt cx="3414059" cy="2053657"/>
          </a:xfrm>
        </p:grpSpPr>
        <p:pic>
          <p:nvPicPr>
            <p:cNvPr id="32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9"/>
            <a:stretch/>
          </p:blipFill>
          <p:spPr>
            <a:xfrm>
              <a:off x="2551994" y="-770318"/>
              <a:ext cx="3414059" cy="2053657"/>
            </a:xfrm>
            <a:prstGeom prst="rect">
              <a:avLst/>
            </a:prstGeom>
            <a:noFill/>
            <a:ln>
              <a:noFill/>
            </a:ln>
            <a:effectLst>
              <a:softEdge rad="50800"/>
            </a:effectLst>
          </p:spPr>
        </p:pic>
        <p:pic>
          <p:nvPicPr>
            <p:cNvPr id="33" name="Picture 2" descr="D:\PANDA_STT_Pics\Strawstack_1\PC051710x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1" t="-13018" r="-268" b="3670"/>
            <a:stretch/>
          </p:blipFill>
          <p:spPr bwMode="auto">
            <a:xfrm flipH="1">
              <a:off x="4618058" y="96291"/>
              <a:ext cx="1329281" cy="1152122"/>
            </a:xfrm>
            <a:prstGeom prst="ellipse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2" r="22690"/>
          <a:stretch/>
        </p:blipFill>
        <p:spPr>
          <a:xfrm>
            <a:off x="3231083" y="1772816"/>
            <a:ext cx="939703" cy="166618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Rechteck 3"/>
          <p:cNvSpPr/>
          <p:nvPr/>
        </p:nvSpPr>
        <p:spPr>
          <a:xfrm>
            <a:off x="611560" y="5425178"/>
            <a:ext cx="3559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Sub-Project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STT MEC Frame System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Offene Punkte</a:t>
            </a:r>
          </a:p>
        </p:txBody>
      </p:sp>
    </p:spTree>
    <p:extLst>
      <p:ext uri="{BB962C8B-B14F-4D97-AF65-F5344CB8AC3E}">
        <p14:creationId xmlns:p14="http://schemas.microsoft.com/office/powerpoint/2010/main" val="39265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STT offene punkte - CSF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Ausrichtung/</a:t>
            </a:r>
            <a:r>
              <a:rPr lang="de-DE" dirty="0" err="1" smtClean="0"/>
              <a:t>Einmess</a:t>
            </a:r>
            <a:r>
              <a:rPr lang="de-DE" dirty="0" smtClean="0"/>
              <a:t>-Konzept CSF und Komponenten</a:t>
            </a:r>
          </a:p>
          <a:p>
            <a:r>
              <a:rPr lang="de-DE" dirty="0" smtClean="0"/>
              <a:t>Installationskonzept (Positionierungen)</a:t>
            </a:r>
          </a:p>
          <a:p>
            <a:pPr lvl="1"/>
            <a:r>
              <a:rPr lang="de-DE" sz="1600" dirty="0" smtClean="0"/>
              <a:t>Reihenfolge </a:t>
            </a:r>
            <a:r>
              <a:rPr lang="de-DE" sz="1600" dirty="0" err="1" smtClean="0"/>
              <a:t>aussen</a:t>
            </a:r>
            <a:r>
              <a:rPr lang="de-DE" sz="1600" dirty="0" smtClean="0"/>
              <a:t> </a:t>
            </a:r>
            <a:r>
              <a:rPr lang="de-DE" sz="1600" dirty="0" smtClean="0">
                <a:sym typeface="Symbol" panose="05050102010706020507" pitchFamily="18" charset="2"/>
              </a:rPr>
              <a:t> innen oder innen  </a:t>
            </a:r>
            <a:r>
              <a:rPr lang="de-DE" sz="1600" dirty="0" err="1" smtClean="0">
                <a:sym typeface="Symbol" panose="05050102010706020507" pitchFamily="18" charset="2"/>
              </a:rPr>
              <a:t>aussen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200" dirty="0" smtClean="0">
                <a:sym typeface="Symbol" panose="05050102010706020507" pitchFamily="18" charset="2"/>
              </a:rPr>
              <a:t>(z.B. STT am CSF in DIRC, dann MVD+BP zu STT .. oder anders)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sym typeface="Symbol" panose="05050102010706020507" pitchFamily="18" charset="2"/>
              </a:rPr>
              <a:t>STT Anforderungen/offene Punkte an CSF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 smtClean="0">
                <a:sym typeface="Symbol" panose="05050102010706020507" pitchFamily="18" charset="2"/>
              </a:rPr>
              <a:t>Plan-parallele Aufnahmepunkte für </a:t>
            </a:r>
            <a:r>
              <a:rPr lang="de-DE" sz="1600" dirty="0" smtClean="0">
                <a:sym typeface="Symbol" panose="05050102010706020507" pitchFamily="18" charset="2"/>
              </a:rPr>
              <a:t>STT-Rahmen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 smtClean="0">
                <a:sym typeface="Symbol" panose="05050102010706020507" pitchFamily="18" charset="2"/>
              </a:rPr>
              <a:t>Verstärkung der upstream STT Aufnahmepunkte (Lastkonzentration hier)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Mehr als 2 </a:t>
            </a:r>
            <a:r>
              <a:rPr lang="de-DE" sz="16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longitud</a:t>
            </a:r>
            <a:r>
              <a:rPr lang="de-DE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. Aufnahmepunkte für STT im Prototypstadium (</a:t>
            </a:r>
            <a:r>
              <a:rPr lang="de-DE" sz="1600" strike="sngStrike" dirty="0" smtClean="0">
                <a:solidFill>
                  <a:srgbClr val="FF0000"/>
                </a:solidFill>
                <a:sym typeface="Symbol" panose="05050102010706020507" pitchFamily="18" charset="2"/>
              </a:rPr>
              <a:t>?</a:t>
            </a:r>
            <a:r>
              <a:rPr lang="de-DE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endParaRPr lang="de-DE" sz="16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 smtClean="0">
                <a:sym typeface="Symbol" panose="05050102010706020507" pitchFamily="18" charset="2"/>
              </a:rPr>
              <a:t>STT </a:t>
            </a:r>
            <a:r>
              <a:rPr lang="de-DE" sz="1600" dirty="0" smtClean="0">
                <a:sym typeface="Symbol" panose="05050102010706020507" pitchFamily="18" charset="2"/>
              </a:rPr>
              <a:t>Positionierungsmethode </a:t>
            </a:r>
            <a:r>
              <a:rPr lang="de-DE" sz="1600" dirty="0" smtClean="0">
                <a:sym typeface="Symbol" panose="05050102010706020507" pitchFamily="18" charset="2"/>
              </a:rPr>
              <a:t>(über </a:t>
            </a:r>
            <a:r>
              <a:rPr lang="de-DE" sz="1600" dirty="0" smtClean="0">
                <a:sym typeface="Symbol" panose="05050102010706020507" pitchFamily="18" charset="2"/>
              </a:rPr>
              <a:t>Aufnahmepunkte, justierbar)</a:t>
            </a:r>
            <a:endParaRPr lang="de-DE" sz="1600" dirty="0" smtClean="0">
              <a:sym typeface="Symbol" panose="05050102010706020507" pitchFamily="18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 smtClean="0">
                <a:sym typeface="Symbol" panose="05050102010706020507" pitchFamily="18" charset="2"/>
              </a:rPr>
              <a:t>STT Positionierung rechte/linke Halbschale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 smtClean="0">
                <a:sym typeface="Symbol" panose="05050102010706020507" pitchFamily="18" charset="2"/>
              </a:rPr>
              <a:t>STT Abdeckung zum CSF hin (jetzt offene CSF-Struktur)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 smtClean="0">
                <a:sym typeface="Symbol" panose="05050102010706020507" pitchFamily="18" charset="2"/>
              </a:rPr>
              <a:t>MVD Aufhängung am CSF im STT Volumen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sym typeface="Symbol" panose="05050102010706020507" pitchFamily="18" charset="2"/>
              </a:rPr>
              <a:t>MVD </a:t>
            </a:r>
            <a:r>
              <a:rPr lang="de-DE" dirty="0" smtClean="0">
                <a:sym typeface="Symbol" panose="05050102010706020507" pitchFamily="18" charset="2"/>
              </a:rPr>
              <a:t>Abschirmung (</a:t>
            </a:r>
            <a:r>
              <a:rPr lang="de-DE" dirty="0" err="1" smtClean="0">
                <a:sym typeface="Symbol" panose="05050102010706020507" pitchFamily="18" charset="2"/>
              </a:rPr>
              <a:t>Temp</a:t>
            </a:r>
            <a:r>
              <a:rPr lang="de-DE" dirty="0" smtClean="0">
                <a:sym typeface="Symbol" panose="05050102010706020507" pitchFamily="18" charset="2"/>
              </a:rPr>
              <a:t>. und Flüssigkeit)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sym typeface="Symbol" panose="05050102010706020507" pitchFamily="18" charset="2"/>
              </a:rPr>
              <a:t>MVD Dimensionierungen (längs, radial, komplett mit Abschirmung), Integration</a:t>
            </a:r>
            <a:endParaRPr lang="de-DE" dirty="0"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sym typeface="Symbol" panose="05050102010706020507" pitchFamily="18" charset="2"/>
              </a:rPr>
              <a:t>Target-Gap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Peter </a:t>
            </a:r>
            <a:r>
              <a:rPr lang="de-DE" dirty="0" err="1" smtClean="0"/>
              <a:t>Wintz</a:t>
            </a:r>
            <a:r>
              <a:rPr lang="de-DE" dirty="0" smtClean="0"/>
              <a:t> - STT System Status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404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Punkte STT-MVD</a:t>
            </a:r>
            <a:br>
              <a:rPr lang="de-DE" dirty="0" smtClean="0"/>
            </a:br>
            <a:r>
              <a:rPr lang="de-DE" sz="1800" dirty="0" smtClean="0"/>
              <a:t>Mögl. Konflikte mit STT Volumen</a:t>
            </a:r>
            <a:endParaRPr lang="en-GB" sz="18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"/>
          <a:stretch/>
        </p:blipFill>
        <p:spPr>
          <a:xfrm>
            <a:off x="358775" y="2060848"/>
            <a:ext cx="8426450" cy="3537399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Peter Wintz - STT System Status</a:t>
            </a: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475656" y="1628775"/>
            <a:ext cx="720080" cy="13681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 smtClean="0"/>
          </a:p>
        </p:txBody>
      </p:sp>
      <p:sp>
        <p:nvSpPr>
          <p:cNvPr id="9" name="Ellipse 8"/>
          <p:cNvSpPr/>
          <p:nvPr/>
        </p:nvSpPr>
        <p:spPr>
          <a:xfrm>
            <a:off x="4859338" y="1628774"/>
            <a:ext cx="720080" cy="13681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 smtClean="0"/>
          </a:p>
        </p:txBody>
      </p:sp>
      <p:sp>
        <p:nvSpPr>
          <p:cNvPr id="10" name="Ellipse 9"/>
          <p:cNvSpPr/>
          <p:nvPr/>
        </p:nvSpPr>
        <p:spPr>
          <a:xfrm>
            <a:off x="5868144" y="2996951"/>
            <a:ext cx="1000422" cy="4416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2550518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STT </a:t>
            </a:r>
            <a:r>
              <a:rPr lang="de-DE" dirty="0" err="1" smtClean="0"/>
              <a:t>Reqmts</a:t>
            </a:r>
            <a:r>
              <a:rPr lang="de-DE" dirty="0" smtClean="0"/>
              <a:t> </a:t>
            </a:r>
            <a:r>
              <a:rPr lang="de-DE" dirty="0" err="1" smtClean="0"/>
              <a:t>Document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Status 3.12.2018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Peter Wintz - STT System Status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92395"/>
            <a:ext cx="5884164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1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STT </a:t>
            </a:r>
            <a:r>
              <a:rPr lang="de-DE" dirty="0" err="1" smtClean="0"/>
              <a:t>Mec</a:t>
            </a:r>
            <a:r>
              <a:rPr lang="de-DE" dirty="0" smtClean="0"/>
              <a:t> Frame </a:t>
            </a:r>
            <a:r>
              <a:rPr lang="de-DE" dirty="0" err="1" smtClean="0"/>
              <a:t>system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58774" y="1268760"/>
            <a:ext cx="8605713" cy="4896544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Sub-Projekt </a:t>
            </a:r>
            <a:r>
              <a:rPr lang="de-DE" dirty="0" err="1" smtClean="0"/>
              <a:t>pending</a:t>
            </a:r>
            <a:r>
              <a:rPr lang="de-DE" dirty="0" smtClean="0"/>
              <a:t> seit </a:t>
            </a:r>
            <a:r>
              <a:rPr lang="de-DE" dirty="0" err="1" smtClean="0"/>
              <a:t>Frascati</a:t>
            </a:r>
            <a:r>
              <a:rPr lang="de-DE" dirty="0" smtClean="0"/>
              <a:t>/Turin Ausstieg, Verlust von</a:t>
            </a:r>
          </a:p>
          <a:p>
            <a:pPr lvl="1"/>
            <a:r>
              <a:rPr lang="de-DE" dirty="0" smtClean="0"/>
              <a:t>2 INFN </a:t>
            </a:r>
            <a:r>
              <a:rPr lang="de-DE" dirty="0" smtClean="0"/>
              <a:t>mechanischen Werkstätten</a:t>
            </a:r>
            <a:endParaRPr lang="de-DE" dirty="0" smtClean="0"/>
          </a:p>
          <a:p>
            <a:pPr lvl="1"/>
            <a:r>
              <a:rPr lang="de-DE" dirty="0" smtClean="0"/>
              <a:t>2 Ingenieure/Wissenschaftler + Techniker (MVD-STT </a:t>
            </a:r>
            <a:r>
              <a:rPr lang="de-DE" dirty="0" err="1" smtClean="0"/>
              <a:t>Liason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Resourcenplanung</a:t>
            </a:r>
            <a:r>
              <a:rPr lang="de-DE" dirty="0" smtClean="0"/>
              <a:t> damals ca. </a:t>
            </a:r>
            <a:r>
              <a:rPr lang="de-DE" dirty="0" smtClean="0"/>
              <a:t>33% </a:t>
            </a:r>
            <a:r>
              <a:rPr lang="de-DE" dirty="0" smtClean="0"/>
              <a:t>STT – Budget </a:t>
            </a:r>
            <a:r>
              <a:rPr lang="de-DE" dirty="0" smtClean="0"/>
              <a:t>(</a:t>
            </a:r>
            <a:r>
              <a:rPr lang="de-DE" dirty="0" err="1" smtClean="0"/>
              <a:t>Mech</a:t>
            </a:r>
            <a:r>
              <a:rPr lang="de-DE" dirty="0" smtClean="0"/>
              <a:t>. Rahmen+ Gassystem</a:t>
            </a:r>
            <a:r>
              <a:rPr lang="de-DE" dirty="0" smtClean="0"/>
              <a:t>)</a:t>
            </a:r>
          </a:p>
          <a:p>
            <a:pPr lvl="1"/>
            <a:endParaRPr lang="de-DE" dirty="0"/>
          </a:p>
          <a:p>
            <a:r>
              <a:rPr lang="de-DE" dirty="0" smtClean="0"/>
              <a:t>IKP </a:t>
            </a:r>
            <a:r>
              <a:rPr lang="de-DE" dirty="0" err="1"/>
              <a:t>R</a:t>
            </a:r>
            <a:r>
              <a:rPr lang="de-DE" dirty="0" err="1" smtClean="0"/>
              <a:t>esourcen</a:t>
            </a:r>
            <a:r>
              <a:rPr lang="de-DE" dirty="0" smtClean="0"/>
              <a:t> für STT mit kontinuierlicher Reduktion</a:t>
            </a:r>
          </a:p>
          <a:p>
            <a:pPr lvl="1"/>
            <a:r>
              <a:rPr lang="de-DE" dirty="0" smtClean="0"/>
              <a:t>Stellensituation seit </a:t>
            </a:r>
            <a:r>
              <a:rPr lang="de-DE" dirty="0" smtClean="0"/>
              <a:t>2015, spezielle FZJ-FAIR Situation</a:t>
            </a:r>
            <a:endParaRPr lang="de-DE" dirty="0" smtClean="0"/>
          </a:p>
          <a:p>
            <a:pPr lvl="1"/>
            <a:r>
              <a:rPr lang="de-DE" dirty="0" smtClean="0"/>
              <a:t>In-kind Vertrag (keine Eskalation, Zusatzaufgaben..) </a:t>
            </a:r>
          </a:p>
          <a:p>
            <a:pPr lvl="1"/>
            <a:r>
              <a:rPr lang="de-DE" dirty="0" err="1" smtClean="0"/>
              <a:t>zusätzl</a:t>
            </a:r>
            <a:r>
              <a:rPr lang="de-DE" dirty="0" smtClean="0"/>
              <a:t>. Phase-0 </a:t>
            </a:r>
            <a:r>
              <a:rPr lang="de-DE" dirty="0" smtClean="0"/>
              <a:t>Aktivitäten (HADES-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smtClean="0"/>
              <a:t>Station) </a:t>
            </a:r>
            <a:r>
              <a:rPr lang="de-DE" dirty="0" smtClean="0">
                <a:sym typeface="Symbol" panose="05050102010706020507" pitchFamily="18" charset="2"/>
              </a:rPr>
              <a:t> </a:t>
            </a:r>
            <a:r>
              <a:rPr lang="de-DE" dirty="0" smtClean="0">
                <a:sym typeface="Symbol" panose="05050102010706020507" pitchFamily="18" charset="2"/>
              </a:rPr>
              <a:t>Unterstützung </a:t>
            </a:r>
            <a:r>
              <a:rPr lang="de-DE" dirty="0" smtClean="0">
                <a:sym typeface="Symbol" panose="05050102010706020507" pitchFamily="18" charset="2"/>
              </a:rPr>
              <a:t>PANDA-FT</a:t>
            </a:r>
            <a:endParaRPr lang="de-DE" dirty="0" smtClean="0">
              <a:sym typeface="Symbol" panose="05050102010706020507" pitchFamily="18" charset="2"/>
            </a:endParaRPr>
          </a:p>
          <a:p>
            <a:pPr lvl="1"/>
            <a:r>
              <a:rPr lang="de-DE" dirty="0" smtClean="0">
                <a:sym typeface="Symbol" panose="05050102010706020507" pitchFamily="18" charset="2"/>
              </a:rPr>
              <a:t>Wesentliche </a:t>
            </a:r>
            <a:r>
              <a:rPr lang="de-DE" dirty="0" err="1" smtClean="0">
                <a:sym typeface="Symbol" panose="05050102010706020507" pitchFamily="18" charset="2"/>
              </a:rPr>
              <a:t>Resourcenbeitrag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smtClean="0">
                <a:sym typeface="Symbol" panose="05050102010706020507" pitchFamily="18" charset="2"/>
              </a:rPr>
              <a:t>für STT Test-Systeme (im-Strahl)</a:t>
            </a:r>
          </a:p>
          <a:p>
            <a:pPr lvl="1"/>
            <a:r>
              <a:rPr lang="de-DE" dirty="0" err="1" smtClean="0">
                <a:sym typeface="Symbol" panose="05050102010706020507" pitchFamily="18" charset="2"/>
              </a:rPr>
              <a:t>FoS</a:t>
            </a:r>
            <a:r>
              <a:rPr lang="de-DE" dirty="0" smtClean="0">
                <a:sym typeface="Symbol" panose="05050102010706020507" pitchFamily="18" charset="2"/>
              </a:rPr>
              <a:t>-Elektronik, Entwicklung ..</a:t>
            </a:r>
            <a:r>
              <a:rPr lang="de-DE" dirty="0" smtClean="0"/>
              <a:t> 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STT </a:t>
            </a:r>
            <a:r>
              <a:rPr lang="de-DE" dirty="0" err="1" smtClean="0"/>
              <a:t>Mech</a:t>
            </a:r>
            <a:r>
              <a:rPr lang="de-DE" dirty="0" smtClean="0"/>
              <a:t>. Rahmensystem erfordert rund 2 FTE, ca. 5 Jahre</a:t>
            </a:r>
            <a:endParaRPr lang="de-DE" dirty="0"/>
          </a:p>
          <a:p>
            <a:pPr lvl="1"/>
            <a:endParaRPr lang="de-DE" dirty="0" smtClean="0"/>
          </a:p>
          <a:p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Projekt und </a:t>
            </a:r>
            <a:r>
              <a:rPr lang="de-DE" dirty="0" err="1" smtClean="0"/>
              <a:t>Resourcen</a:t>
            </a:r>
            <a:r>
              <a:rPr lang="de-DE" dirty="0" smtClean="0"/>
              <a:t> Status</a:t>
            </a:r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Peter Wintz - STT System Status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71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59663" y="322022"/>
            <a:ext cx="8425562" cy="874730"/>
          </a:xfrm>
        </p:spPr>
        <p:txBody>
          <a:bodyPr/>
          <a:lstStyle/>
          <a:p>
            <a:r>
              <a:rPr lang="de-DE" dirty="0" smtClean="0"/>
              <a:t>STT Überblick</a:t>
            </a:r>
            <a:br>
              <a:rPr lang="de-DE" dirty="0" smtClean="0"/>
            </a:br>
            <a:r>
              <a:rPr lang="de-DE" sz="1800" dirty="0" err="1" smtClean="0"/>
              <a:t>Reminder</a:t>
            </a:r>
            <a:endParaRPr lang="en-US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268760"/>
            <a:ext cx="8426450" cy="4536529"/>
          </a:xfrm>
        </p:spPr>
        <p:txBody>
          <a:bodyPr/>
          <a:lstStyle/>
          <a:p>
            <a:pPr marL="376237" indent="-28575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000000"/>
                </a:solidFill>
              </a:rPr>
              <a:t>4224 straws in</a:t>
            </a:r>
            <a:r>
              <a:rPr lang="de-DE" sz="1600" kern="0" dirty="0">
                <a:solidFill>
                  <a:srgbClr val="000000"/>
                </a:solidFill>
              </a:rPr>
              <a:t> 19 axial </a:t>
            </a:r>
            <a:r>
              <a:rPr lang="de-DE" sz="1600" kern="0" dirty="0" err="1">
                <a:solidFill>
                  <a:srgbClr val="000000"/>
                </a:solidFill>
              </a:rPr>
              <a:t>and</a:t>
            </a:r>
            <a:r>
              <a:rPr lang="de-DE" sz="1600" kern="0" dirty="0">
                <a:solidFill>
                  <a:srgbClr val="000000"/>
                </a:solidFill>
              </a:rPr>
              <a:t> 8 </a:t>
            </a:r>
            <a:r>
              <a:rPr lang="de-DE" sz="1600" kern="0" dirty="0" err="1">
                <a:solidFill>
                  <a:srgbClr val="000000"/>
                </a:solidFill>
              </a:rPr>
              <a:t>stereo</a:t>
            </a:r>
            <a:r>
              <a:rPr lang="de-DE" sz="1600" kern="0" dirty="0">
                <a:solidFill>
                  <a:srgbClr val="000000"/>
                </a:solidFill>
              </a:rPr>
              <a:t> (</a:t>
            </a:r>
            <a:r>
              <a:rPr lang="en-US" sz="1600" kern="0" dirty="0">
                <a:solidFill>
                  <a:srgbClr val="000000"/>
                </a:solidFill>
              </a:rPr>
              <a:t>±3°) layers</a:t>
            </a:r>
          </a:p>
          <a:p>
            <a:pPr marL="733425" lvl="1" indent="-28575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kern="0" dirty="0">
                <a:solidFill>
                  <a:srgbClr val="000000"/>
                </a:solidFill>
              </a:rPr>
              <a:t>27µm </a:t>
            </a:r>
            <a:r>
              <a:rPr lang="de-DE" sz="1400" kern="0" dirty="0" smtClean="0">
                <a:solidFill>
                  <a:srgbClr val="000000"/>
                </a:solidFill>
              </a:rPr>
              <a:t>Al-</a:t>
            </a:r>
            <a:r>
              <a:rPr lang="de-DE" sz="1400" kern="0" dirty="0" err="1" smtClean="0">
                <a:solidFill>
                  <a:srgbClr val="000000"/>
                </a:solidFill>
              </a:rPr>
              <a:t>Mylar</a:t>
            </a:r>
            <a:r>
              <a:rPr lang="de-DE" sz="1400" kern="0" dirty="0" smtClean="0">
                <a:solidFill>
                  <a:srgbClr val="000000"/>
                </a:solidFill>
              </a:rPr>
              <a:t>, </a:t>
            </a:r>
            <a:r>
              <a:rPr lang="de-DE" sz="1400" kern="0" dirty="0">
                <a:solidFill>
                  <a:srgbClr val="000000"/>
                </a:solidFill>
              </a:rPr>
              <a:t>1400 mm </a:t>
            </a:r>
            <a:r>
              <a:rPr lang="de-DE" sz="1400" kern="0" dirty="0" err="1">
                <a:solidFill>
                  <a:srgbClr val="000000"/>
                </a:solidFill>
              </a:rPr>
              <a:t>length</a:t>
            </a:r>
            <a:r>
              <a:rPr lang="de-DE" sz="1400" kern="0" dirty="0">
                <a:solidFill>
                  <a:srgbClr val="000000"/>
                </a:solidFill>
              </a:rPr>
              <a:t>, </a:t>
            </a:r>
            <a:r>
              <a:rPr lang="de-DE" sz="1400" kern="0" dirty="0">
                <a:solidFill>
                  <a:srgbClr val="000000"/>
                </a:solidFill>
                <a:sym typeface="Symbol"/>
              </a:rPr>
              <a:t>10 mm </a:t>
            </a:r>
            <a:r>
              <a:rPr lang="de-DE" sz="1400" kern="0" dirty="0" err="1">
                <a:solidFill>
                  <a:srgbClr val="000000"/>
                </a:solidFill>
                <a:sym typeface="Symbol"/>
              </a:rPr>
              <a:t>diameter</a:t>
            </a:r>
            <a:endParaRPr lang="en-US" sz="1400" kern="0" dirty="0">
              <a:solidFill>
                <a:srgbClr val="000000"/>
              </a:solidFill>
            </a:endParaRPr>
          </a:p>
          <a:p>
            <a:pPr marL="733425" lvl="1" indent="-285750" eaLnBrk="0" fontAlgn="base" hangingPunc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kern="0" dirty="0">
                <a:solidFill>
                  <a:srgbClr val="000000"/>
                </a:solidFill>
              </a:rPr>
              <a:t>Ar/CO</a:t>
            </a:r>
            <a:r>
              <a:rPr lang="de-DE" sz="1400" kern="0" baseline="-25000" dirty="0">
                <a:solidFill>
                  <a:srgbClr val="000000"/>
                </a:solidFill>
              </a:rPr>
              <a:t>2</a:t>
            </a:r>
            <a:r>
              <a:rPr lang="de-DE" sz="1400" kern="0" dirty="0">
                <a:solidFill>
                  <a:srgbClr val="000000"/>
                </a:solidFill>
              </a:rPr>
              <a:t> gas </a:t>
            </a:r>
            <a:r>
              <a:rPr lang="de-DE" sz="1400" kern="0" dirty="0" err="1">
                <a:solidFill>
                  <a:srgbClr val="000000"/>
                </a:solidFill>
              </a:rPr>
              <a:t>mixture</a:t>
            </a:r>
            <a:r>
              <a:rPr lang="de-DE" sz="1400" kern="0" dirty="0">
                <a:solidFill>
                  <a:srgbClr val="000000"/>
                </a:solidFill>
              </a:rPr>
              <a:t> at 1 bar </a:t>
            </a:r>
            <a:r>
              <a:rPr lang="de-DE" sz="1400" kern="0" dirty="0" err="1">
                <a:solidFill>
                  <a:srgbClr val="000000"/>
                </a:solidFill>
              </a:rPr>
              <a:t>overpressure</a:t>
            </a:r>
            <a:endParaRPr lang="de-DE" sz="1400" kern="0" dirty="0">
              <a:solidFill>
                <a:srgbClr val="000000"/>
              </a:solidFill>
            </a:endParaRPr>
          </a:p>
          <a:p>
            <a:pPr marL="376238" indent="-285750" eaLnBrk="0" fontAlgn="base" hangingPunct="0">
              <a:lnSpc>
                <a:spcPct val="100000"/>
              </a:lnSpc>
              <a:spcBef>
                <a:spcPts val="400"/>
              </a:spcBef>
            </a:pPr>
            <a:r>
              <a:rPr lang="de-DE" sz="1600" kern="0" dirty="0">
                <a:solidFill>
                  <a:srgbClr val="000000"/>
                </a:solidFill>
              </a:rPr>
              <a:t>X/X</a:t>
            </a:r>
            <a:r>
              <a:rPr lang="de-DE" sz="1600" kern="0" baseline="-25000" dirty="0">
                <a:solidFill>
                  <a:srgbClr val="000000"/>
                </a:solidFill>
              </a:rPr>
              <a:t>0</a:t>
            </a:r>
            <a:r>
              <a:rPr lang="de-DE" sz="1600" kern="0" dirty="0">
                <a:solidFill>
                  <a:srgbClr val="000000"/>
                </a:solidFill>
              </a:rPr>
              <a:t> = 1.25% </a:t>
            </a:r>
            <a:r>
              <a:rPr lang="de-DE" sz="1600" kern="0" dirty="0" err="1">
                <a:solidFill>
                  <a:srgbClr val="000000"/>
                </a:solidFill>
              </a:rPr>
              <a:t>by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self-supporting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straw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layers</a:t>
            </a:r>
            <a:endParaRPr lang="de-DE" sz="1600" kern="0" dirty="0">
              <a:solidFill>
                <a:srgbClr val="000000"/>
              </a:solidFill>
            </a:endParaRPr>
          </a:p>
          <a:p>
            <a:pPr marL="376238" indent="-285750" eaLnBrk="0" fontAlgn="base" hangingPunct="0">
              <a:lnSpc>
                <a:spcPct val="100000"/>
              </a:lnSpc>
              <a:spcBef>
                <a:spcPts val="400"/>
              </a:spcBef>
            </a:pPr>
            <a:r>
              <a:rPr lang="de-DE" sz="1600" kern="0" dirty="0">
                <a:solidFill>
                  <a:srgbClr val="000000"/>
                </a:solidFill>
              </a:rPr>
              <a:t>Drift time &amp; </a:t>
            </a:r>
            <a:r>
              <a:rPr lang="de-DE" sz="1600" kern="0" dirty="0" err="1">
                <a:solidFill>
                  <a:srgbClr val="000000"/>
                </a:solidFill>
              </a:rPr>
              <a:t>c</a:t>
            </a:r>
            <a:r>
              <a:rPr lang="de-DE" sz="1600" kern="0" dirty="0" err="1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harge</a:t>
            </a:r>
            <a:r>
              <a:rPr lang="de-DE" sz="1600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readout</a:t>
            </a:r>
            <a:r>
              <a:rPr lang="de-DE" sz="1600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for</a:t>
            </a:r>
            <a:r>
              <a:rPr lang="de-DE" sz="1600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 PID (</a:t>
            </a:r>
            <a:r>
              <a:rPr lang="de-DE" sz="1600" kern="0" dirty="0" err="1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dE</a:t>
            </a:r>
            <a:r>
              <a:rPr lang="de-DE" sz="1600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/dx)</a:t>
            </a:r>
            <a:endParaRPr lang="en-US" sz="1600" kern="0" dirty="0">
              <a:solidFill>
                <a:srgbClr val="000000"/>
              </a:solidFill>
              <a:cs typeface="Arial"/>
              <a:sym typeface="Symbol"/>
            </a:endParaRPr>
          </a:p>
          <a:p>
            <a:pPr marL="376238" indent="-285750" eaLnBrk="0" fontAlgn="base" hangingPunct="0">
              <a:lnSpc>
                <a:spcPct val="100000"/>
              </a:lnSpc>
              <a:spcBef>
                <a:spcPts val="400"/>
              </a:spcBef>
            </a:pPr>
            <a:r>
              <a:rPr lang="de-DE" sz="1600" dirty="0" err="1">
                <a:cs typeface="Arial"/>
                <a:sym typeface="Symbol"/>
              </a:rPr>
              <a:t>Continuous</a:t>
            </a:r>
            <a:r>
              <a:rPr lang="de-DE" sz="1600" dirty="0">
                <a:cs typeface="Arial"/>
                <a:sym typeface="Symbol"/>
              </a:rPr>
              <a:t> </a:t>
            </a:r>
            <a:r>
              <a:rPr lang="de-DE" sz="1600" dirty="0" err="1">
                <a:cs typeface="Arial"/>
                <a:sym typeface="Symbol"/>
              </a:rPr>
              <a:t>data</a:t>
            </a:r>
            <a:r>
              <a:rPr lang="de-DE" sz="1600" dirty="0">
                <a:cs typeface="Arial"/>
                <a:sym typeface="Symbol"/>
              </a:rPr>
              <a:t> </a:t>
            </a:r>
            <a:r>
              <a:rPr lang="de-DE" sz="1600" dirty="0" err="1">
                <a:cs typeface="Arial"/>
                <a:sym typeface="Symbol"/>
              </a:rPr>
              <a:t>stream</a:t>
            </a:r>
            <a:r>
              <a:rPr lang="de-DE" sz="1600" dirty="0">
                <a:cs typeface="Arial"/>
                <a:sym typeface="Symbol"/>
              </a:rPr>
              <a:t> </a:t>
            </a:r>
            <a:r>
              <a:rPr lang="de-DE" sz="1600" dirty="0" err="1">
                <a:cs typeface="Arial"/>
                <a:sym typeface="Symbol"/>
              </a:rPr>
              <a:t>readout</a:t>
            </a:r>
            <a:r>
              <a:rPr lang="de-DE" sz="1600" dirty="0">
                <a:cs typeface="Arial"/>
                <a:sym typeface="Symbol"/>
              </a:rPr>
              <a:t> (~ 15GB/s)</a:t>
            </a:r>
          </a:p>
          <a:p>
            <a:pPr marL="376238" indent="-28575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cs typeface="Arial"/>
                <a:sym typeface="Symbol"/>
              </a:rPr>
              <a:t>Real-time </a:t>
            </a:r>
            <a:r>
              <a:rPr lang="de-DE" sz="1600" dirty="0" err="1">
                <a:solidFill>
                  <a:prstClr val="black"/>
                </a:solidFill>
                <a:cs typeface="Arial"/>
                <a:sym typeface="Symbol"/>
              </a:rPr>
              <a:t>tracking</a:t>
            </a:r>
            <a:r>
              <a:rPr lang="de-DE" sz="1600" dirty="0">
                <a:solidFill>
                  <a:prstClr val="black"/>
                </a:solidFill>
                <a:cs typeface="Arial"/>
                <a:sym typeface="Symbol"/>
              </a:rPr>
              <a:t> &amp;</a:t>
            </a:r>
            <a:r>
              <a:rPr lang="de-DE" sz="1600" dirty="0" smtClean="0">
                <a:solidFill>
                  <a:prstClr val="black"/>
                </a:solidFill>
                <a:cs typeface="Arial"/>
                <a:sym typeface="Symbol"/>
              </a:rPr>
              <a:t> </a:t>
            </a:r>
            <a:r>
              <a:rPr lang="de-DE" sz="1600" dirty="0" err="1">
                <a:solidFill>
                  <a:prstClr val="black"/>
                </a:solidFill>
                <a:cs typeface="Arial"/>
                <a:sym typeface="Symbol"/>
              </a:rPr>
              <a:t>input</a:t>
            </a:r>
            <a:r>
              <a:rPr lang="de-DE" sz="1600" dirty="0">
                <a:solidFill>
                  <a:prstClr val="black"/>
                </a:solidFill>
                <a:cs typeface="Arial"/>
                <a:sym typeface="Symbol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cs typeface="Arial"/>
                <a:sym typeface="Symbol"/>
              </a:rPr>
              <a:t>to</a:t>
            </a:r>
            <a:r>
              <a:rPr lang="de-DE" sz="1600" dirty="0" smtClean="0">
                <a:solidFill>
                  <a:prstClr val="black"/>
                </a:solidFill>
                <a:cs typeface="Arial"/>
                <a:sym typeface="Symbol"/>
              </a:rPr>
              <a:t> SW </a:t>
            </a:r>
            <a:r>
              <a:rPr lang="de-DE" sz="1600" dirty="0" err="1">
                <a:solidFill>
                  <a:prstClr val="black"/>
                </a:solidFill>
                <a:cs typeface="Arial"/>
                <a:sym typeface="Symbol"/>
              </a:rPr>
              <a:t>trigger</a:t>
            </a:r>
            <a:r>
              <a:rPr lang="de-DE" sz="1600" dirty="0">
                <a:solidFill>
                  <a:prstClr val="black"/>
                </a:solidFill>
                <a:cs typeface="Arial"/>
                <a:sym typeface="Symbol"/>
              </a:rPr>
              <a:t> (</a:t>
            </a:r>
            <a:r>
              <a:rPr lang="de-DE" sz="1600" dirty="0" err="1">
                <a:solidFill>
                  <a:prstClr val="black"/>
                </a:solidFill>
                <a:cs typeface="Arial"/>
                <a:sym typeface="Symbol"/>
              </a:rPr>
              <a:t>event</a:t>
            </a:r>
            <a:r>
              <a:rPr lang="de-DE" sz="1600" dirty="0">
                <a:solidFill>
                  <a:prstClr val="black"/>
                </a:solidFill>
                <a:cs typeface="Arial"/>
                <a:sym typeface="Symbol"/>
              </a:rPr>
              <a:t> ID</a:t>
            </a:r>
            <a:r>
              <a:rPr lang="de-DE" sz="1600" dirty="0" smtClean="0">
                <a:solidFill>
                  <a:prstClr val="black"/>
                </a:solidFill>
                <a:cs typeface="Arial"/>
                <a:sym typeface="Symbol"/>
              </a:rPr>
              <a:t>)</a:t>
            </a:r>
          </a:p>
          <a:p>
            <a:pPr marL="376238" indent="-28575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</a:pPr>
            <a:endParaRPr lang="de-DE" sz="1600" dirty="0">
              <a:solidFill>
                <a:prstClr val="black"/>
              </a:solidFill>
              <a:cs typeface="Arial"/>
              <a:sym typeface="Symbol"/>
            </a:endParaRPr>
          </a:p>
          <a:p>
            <a:pPr marL="376238" indent="-28575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</a:pPr>
            <a:r>
              <a:rPr lang="de-DE" sz="1600" dirty="0" smtClean="0">
                <a:solidFill>
                  <a:prstClr val="black"/>
                </a:solidFill>
                <a:cs typeface="Arial"/>
                <a:sym typeface="Symbol"/>
              </a:rPr>
              <a:t>Straw </a:t>
            </a:r>
            <a:r>
              <a:rPr lang="de-DE" sz="1600" dirty="0" err="1" smtClean="0">
                <a:solidFill>
                  <a:prstClr val="black"/>
                </a:solidFill>
                <a:cs typeface="Arial"/>
                <a:sym typeface="Symbol"/>
              </a:rPr>
              <a:t>series</a:t>
            </a:r>
            <a:r>
              <a:rPr lang="de-DE" sz="1600" dirty="0" smtClean="0">
                <a:solidFill>
                  <a:prstClr val="black"/>
                </a:solidFill>
                <a:cs typeface="Arial"/>
                <a:sym typeface="Symbol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cs typeface="Arial"/>
                <a:sym typeface="Symbol"/>
              </a:rPr>
              <a:t>production</a:t>
            </a:r>
            <a:r>
              <a:rPr lang="de-DE" sz="1600" dirty="0" smtClean="0">
                <a:solidFill>
                  <a:prstClr val="black"/>
                </a:solidFill>
                <a:cs typeface="Arial"/>
                <a:sym typeface="Symbol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cs typeface="Arial"/>
                <a:sym typeface="Symbol"/>
              </a:rPr>
              <a:t>and</a:t>
            </a:r>
            <a:r>
              <a:rPr lang="de-DE" sz="1600" dirty="0" smtClean="0">
                <a:solidFill>
                  <a:prstClr val="black"/>
                </a:solidFill>
                <a:cs typeface="Arial"/>
                <a:sym typeface="Symbol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cs typeface="Arial"/>
                <a:sym typeface="Symbol"/>
              </a:rPr>
              <a:t>straw</a:t>
            </a:r>
            <a:r>
              <a:rPr lang="de-DE" sz="1600" dirty="0" smtClean="0">
                <a:solidFill>
                  <a:prstClr val="black"/>
                </a:solidFill>
                <a:cs typeface="Arial"/>
                <a:sym typeface="Symbol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cs typeface="Arial"/>
                <a:sym typeface="Symbol"/>
              </a:rPr>
              <a:t>module</a:t>
            </a:r>
            <a:r>
              <a:rPr lang="de-DE" sz="1600" dirty="0" smtClean="0">
                <a:solidFill>
                  <a:prstClr val="black"/>
                </a:solidFill>
                <a:cs typeface="Arial"/>
                <a:sym typeface="Symbol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cs typeface="Arial"/>
                <a:sym typeface="Symbol"/>
              </a:rPr>
              <a:t>assembly</a:t>
            </a:r>
            <a:endParaRPr lang="de-DE" sz="1600" dirty="0" smtClean="0">
              <a:solidFill>
                <a:prstClr val="black"/>
              </a:solidFill>
              <a:cs typeface="Arial"/>
              <a:sym typeface="Symbol"/>
            </a:endParaRPr>
          </a:p>
          <a:p>
            <a:pPr marL="90488" indent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None/>
            </a:pPr>
            <a:r>
              <a:rPr lang="de-DE" sz="1600" dirty="0" smtClean="0">
                <a:solidFill>
                  <a:prstClr val="black"/>
                </a:solidFill>
                <a:cs typeface="Arial"/>
                <a:sym typeface="Symbol"/>
              </a:rPr>
              <a:t>     at IKP (&gt;6000 </a:t>
            </a:r>
            <a:r>
              <a:rPr lang="de-DE" sz="1600" dirty="0" err="1">
                <a:solidFill>
                  <a:prstClr val="black"/>
                </a:solidFill>
                <a:cs typeface="Arial"/>
                <a:sym typeface="Symbol"/>
              </a:rPr>
              <a:t>s</a:t>
            </a:r>
            <a:r>
              <a:rPr lang="de-DE" sz="1600" dirty="0" err="1" smtClean="0">
                <a:solidFill>
                  <a:prstClr val="black"/>
                </a:solidFill>
                <a:cs typeface="Arial"/>
                <a:sym typeface="Symbol"/>
              </a:rPr>
              <a:t>traws</a:t>
            </a:r>
            <a:r>
              <a:rPr lang="de-DE" sz="1600" dirty="0" smtClean="0">
                <a:solidFill>
                  <a:prstClr val="black"/>
                </a:solidFill>
                <a:cs typeface="Arial"/>
                <a:sym typeface="Symbol"/>
              </a:rPr>
              <a:t>)</a:t>
            </a:r>
          </a:p>
          <a:p>
            <a:pPr marL="376238" indent="-28575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</a:pPr>
            <a:endParaRPr lang="de-DE" sz="1600" dirty="0">
              <a:solidFill>
                <a:prstClr val="black"/>
              </a:solidFill>
              <a:cs typeface="Arial"/>
              <a:sym typeface="Symbol"/>
            </a:endParaRPr>
          </a:p>
          <a:p>
            <a:pPr marL="376238" indent="-28575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</a:pPr>
            <a:endParaRPr lang="de-DE" sz="1600" dirty="0">
              <a:solidFill>
                <a:prstClr val="black"/>
              </a:solidFill>
              <a:cs typeface="Arial"/>
              <a:sym typeface="Symbo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6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Peter Wintz - STT System Status</a:t>
            </a:r>
            <a:endParaRPr lang="de-DE"/>
          </a:p>
        </p:txBody>
      </p: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6314397" y="4251828"/>
            <a:ext cx="2596463" cy="1882719"/>
            <a:chOff x="15959180" y="24847360"/>
            <a:chExt cx="5375425" cy="3897763"/>
          </a:xfrm>
        </p:grpSpPr>
        <p:pic>
          <p:nvPicPr>
            <p:cNvPr id="9" name="Picture 2" descr="C:\Users\orecchini\Desktop\Imm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652"/>
            <a:stretch/>
          </p:blipFill>
          <p:spPr bwMode="auto">
            <a:xfrm>
              <a:off x="15959180" y="24847360"/>
              <a:ext cx="5375425" cy="3897763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</p:spPr>
        </p:pic>
        <p:cxnSp>
          <p:nvCxnSpPr>
            <p:cNvPr id="10" name="Gerade Verbindung mit Pfeil 9"/>
            <p:cNvCxnSpPr/>
            <p:nvPr/>
          </p:nvCxnSpPr>
          <p:spPr bwMode="auto">
            <a:xfrm flipV="1">
              <a:off x="17588451" y="25256231"/>
              <a:ext cx="2404562" cy="2657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Inhaltsplatzhalter 11"/>
            <p:cNvSpPr txBox="1">
              <a:spLocks/>
            </p:cNvSpPr>
            <p:nvPr/>
          </p:nvSpPr>
          <p:spPr>
            <a:xfrm rot="21190156">
              <a:off x="16897294" y="24854689"/>
              <a:ext cx="3330848" cy="93360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e-DE" sz="120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1650 mm</a:t>
              </a:r>
            </a:p>
          </p:txBody>
        </p:sp>
      </p:grpSp>
      <p:pic>
        <p:nvPicPr>
          <p:cNvPr id="12" name="Picture 2" descr="C:\Users\Wintz\Documents\MyPubs\MyWeb_IKP_Straws\strawtub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5962" y="1250785"/>
            <a:ext cx="1746546" cy="1182444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Inhaltsplatzhalter 11"/>
          <p:cNvSpPr txBox="1">
            <a:spLocks/>
          </p:cNvSpPr>
          <p:nvPr/>
        </p:nvSpPr>
        <p:spPr>
          <a:xfrm>
            <a:off x="5493114" y="3418885"/>
            <a:ext cx="3399366" cy="442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self-supporting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STT prototype (half-barrel)</a:t>
            </a:r>
            <a:endParaRPr lang="de-DE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97" y="1231162"/>
            <a:ext cx="1949999" cy="226987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Inhaltsplatzhalter 11"/>
          <p:cNvSpPr txBox="1">
            <a:spLocks/>
          </p:cNvSpPr>
          <p:nvPr/>
        </p:nvSpPr>
        <p:spPr>
          <a:xfrm>
            <a:off x="7758732" y="5547972"/>
            <a:ext cx="1087430" cy="5820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STT </a:t>
            </a:r>
            <a:endParaRPr lang="de-DE" sz="1400" b="1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de-DE" sz="1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3D-view </a:t>
            </a:r>
            <a:endParaRPr lang="de-DE" sz="1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ieren 15"/>
          <p:cNvGrpSpPr>
            <a:grpSpLocks noChangeAspect="1"/>
          </p:cNvGrpSpPr>
          <p:nvPr/>
        </p:nvGrpSpPr>
        <p:grpSpPr>
          <a:xfrm>
            <a:off x="5381444" y="2437613"/>
            <a:ext cx="1767854" cy="1063422"/>
            <a:chOff x="2551994" y="-770318"/>
            <a:chExt cx="3414059" cy="2053657"/>
          </a:xfrm>
        </p:grpSpPr>
        <p:pic>
          <p:nvPicPr>
            <p:cNvPr id="17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1994" y="-770318"/>
              <a:ext cx="3414059" cy="2053657"/>
            </a:xfrm>
            <a:prstGeom prst="rect">
              <a:avLst/>
            </a:prstGeom>
            <a:noFill/>
            <a:ln>
              <a:noFill/>
            </a:ln>
            <a:effectLst>
              <a:softEdge rad="50800"/>
            </a:effectLst>
          </p:spPr>
        </p:pic>
        <p:pic>
          <p:nvPicPr>
            <p:cNvPr id="18" name="Picture 2" descr="D:\PANDA_STT_Pics\Strawstack_1\PC051710x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514" r="-284"/>
            <a:stretch/>
          </p:blipFill>
          <p:spPr bwMode="auto">
            <a:xfrm flipH="1">
              <a:off x="4618058" y="96291"/>
              <a:ext cx="1329281" cy="1152122"/>
            </a:xfrm>
            <a:prstGeom prst="ellipse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9"/>
          <a:stretch/>
        </p:blipFill>
        <p:spPr>
          <a:xfrm rot="16200000">
            <a:off x="701688" y="4522345"/>
            <a:ext cx="1703983" cy="1620982"/>
          </a:xfrm>
          <a:prstGeom prst="rect">
            <a:avLst/>
          </a:prstGeom>
          <a:effectLst>
            <a:softEdge rad="0"/>
          </a:effectLst>
        </p:spPr>
      </p:pic>
      <p:sp>
        <p:nvSpPr>
          <p:cNvPr id="20" name="Inhaltsplatzhalter 11"/>
          <p:cNvSpPr txBox="1">
            <a:spLocks/>
          </p:cNvSpPr>
          <p:nvPr/>
        </p:nvSpPr>
        <p:spPr>
          <a:xfrm>
            <a:off x="358775" y="6153000"/>
            <a:ext cx="2316425" cy="442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innermost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quad-layers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pieren 20"/>
          <p:cNvGrpSpPr>
            <a:grpSpLocks noChangeAspect="1"/>
          </p:cNvGrpSpPr>
          <p:nvPr/>
        </p:nvGrpSpPr>
        <p:grpSpPr>
          <a:xfrm>
            <a:off x="2802144" y="4409641"/>
            <a:ext cx="1584181" cy="1645921"/>
            <a:chOff x="7335383" y="925278"/>
            <a:chExt cx="1528531" cy="1588109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387" y="925278"/>
              <a:ext cx="1494527" cy="1588109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23" name="Textfeld 22"/>
            <p:cNvSpPr txBox="1"/>
            <p:nvPr/>
          </p:nvSpPr>
          <p:spPr>
            <a:xfrm>
              <a:off x="7335383" y="2254605"/>
              <a:ext cx="770203" cy="18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700" b="1" dirty="0" smtClean="0">
                  <a:solidFill>
                    <a:srgbClr val="FFFF00"/>
                  </a:solidFill>
                </a:rPr>
                <a:t>55</a:t>
              </a:r>
              <a:r>
                <a:rPr lang="de-DE" sz="700" b="1" dirty="0" smtClean="0">
                  <a:solidFill>
                    <a:srgbClr val="FFFF00"/>
                  </a:solidFill>
                  <a:sym typeface="Symbol" panose="05050102010706020507" pitchFamily="18" charset="2"/>
                </a:rPr>
                <a:t>55</a:t>
              </a:r>
              <a:r>
                <a:rPr lang="de-DE" sz="700" b="1" dirty="0">
                  <a:solidFill>
                    <a:srgbClr val="FFFF00"/>
                  </a:solidFill>
                  <a:sym typeface="Symbol" panose="05050102010706020507" pitchFamily="18" charset="2"/>
                </a:rPr>
                <a:t> </a:t>
              </a:r>
              <a:r>
                <a:rPr lang="de-DE" sz="700" b="1" dirty="0" smtClean="0">
                  <a:solidFill>
                    <a:srgbClr val="FFFF00"/>
                  </a:solidFill>
                  <a:sym typeface="Symbol" panose="05050102010706020507" pitchFamily="18" charset="2"/>
                </a:rPr>
                <a:t>mm</a:t>
              </a:r>
              <a:r>
                <a:rPr lang="de-DE" sz="700" b="1" baseline="30000" dirty="0" smtClean="0">
                  <a:solidFill>
                    <a:srgbClr val="FFFF00"/>
                  </a:solidFill>
                  <a:sym typeface="Symbol" panose="05050102010706020507" pitchFamily="18" charset="2"/>
                </a:rPr>
                <a:t>2</a:t>
              </a:r>
              <a:endParaRPr lang="en-US" sz="700" b="1" dirty="0" smtClean="0">
                <a:solidFill>
                  <a:srgbClr val="FFFF00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378484" y="1678171"/>
              <a:ext cx="582211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000" b="1" dirty="0" smtClean="0">
                  <a:solidFill>
                    <a:srgbClr val="FFFF00"/>
                  </a:solidFill>
                </a:rPr>
                <a:t>FEBv1</a:t>
              </a:r>
              <a:endParaRPr lang="en-US" sz="1000" b="1" dirty="0" smtClean="0">
                <a:solidFill>
                  <a:srgbClr val="FFFF00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378478" y="2095043"/>
              <a:ext cx="582211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000" b="1" dirty="0" smtClean="0">
                  <a:solidFill>
                    <a:srgbClr val="FFFF00"/>
                  </a:solidFill>
                </a:rPr>
                <a:t>FEBv3</a:t>
              </a:r>
              <a:endParaRPr lang="en-US" sz="1000" b="1" dirty="0" smtClean="0">
                <a:solidFill>
                  <a:srgbClr val="FFFF00"/>
                </a:solidFill>
              </a:endParaRPr>
            </a:p>
          </p:txBody>
        </p:sp>
      </p:grp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9"/>
          <a:stretch/>
        </p:blipFill>
        <p:spPr>
          <a:xfrm>
            <a:off x="4441040" y="4320101"/>
            <a:ext cx="1685897" cy="1942703"/>
          </a:xfrm>
          <a:prstGeom prst="rect">
            <a:avLst/>
          </a:prstGeom>
        </p:spPr>
      </p:pic>
      <p:sp>
        <p:nvSpPr>
          <p:cNvPr id="27" name="Inhaltsplatzhalter 11"/>
          <p:cNvSpPr txBox="1">
            <a:spLocks/>
          </p:cNvSpPr>
          <p:nvPr/>
        </p:nvSpPr>
        <p:spPr>
          <a:xfrm>
            <a:off x="2738985" y="6054036"/>
            <a:ext cx="2645132" cy="442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FE-Electronic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(FEBv3)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FE-layout </a:t>
            </a:r>
            <a:endParaRPr lang="de-DE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148064" y="4577702"/>
            <a:ext cx="1166333" cy="1685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15218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STT Rahmensystem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smtClean="0"/>
              <a:t>Halterahmen für Straw Module und Front-End Elektronik</a:t>
            </a:r>
          </a:p>
          <a:p>
            <a:r>
              <a:rPr lang="de-DE" sz="1600" dirty="0"/>
              <a:t>Aussen-/Innenwand/Deckel CFR-</a:t>
            </a:r>
            <a:r>
              <a:rPr lang="de-DE" sz="1600" dirty="0" err="1"/>
              <a:t>Rohacell</a:t>
            </a:r>
            <a:r>
              <a:rPr lang="de-DE" sz="1600" dirty="0"/>
              <a:t>-Al-Folie (Plan)</a:t>
            </a:r>
          </a:p>
          <a:p>
            <a:r>
              <a:rPr lang="de-DE" sz="1600" dirty="0" smtClean="0"/>
              <a:t>Filigraner Rahmen </a:t>
            </a:r>
            <a:r>
              <a:rPr lang="de-DE" sz="1600" dirty="0" smtClean="0"/>
              <a:t>für upstream </a:t>
            </a:r>
            <a:r>
              <a:rPr lang="de-DE" sz="1600" dirty="0" smtClean="0"/>
              <a:t>Kabelführung (</a:t>
            </a:r>
            <a:r>
              <a:rPr lang="de-DE" sz="1600" dirty="0" err="1" smtClean="0"/>
              <a:t>bEMC</a:t>
            </a:r>
            <a:r>
              <a:rPr lang="de-DE" sz="1600" dirty="0" smtClean="0"/>
              <a:t> </a:t>
            </a:r>
            <a:r>
              <a:rPr lang="de-DE" sz="1600" dirty="0" err="1" smtClean="0"/>
              <a:t>Anford</a:t>
            </a:r>
            <a:r>
              <a:rPr lang="de-DE" sz="1600" dirty="0" smtClean="0"/>
              <a:t>.)</a:t>
            </a:r>
            <a:endParaRPr lang="de-DE" sz="1600" dirty="0" smtClean="0"/>
          </a:p>
          <a:p>
            <a:r>
              <a:rPr lang="de-DE" sz="1600" dirty="0" smtClean="0"/>
              <a:t>Kabel-Rahmen ohne FEA und Prototyping (rein CAD damals)</a:t>
            </a:r>
          </a:p>
          <a:p>
            <a:pPr lvl="1"/>
            <a:r>
              <a:rPr lang="de-DE" sz="1600" dirty="0" smtClean="0"/>
              <a:t>Kabel-Rahmen fixiert am STT-Rahmen-Rad</a:t>
            </a:r>
          </a:p>
          <a:p>
            <a:r>
              <a:rPr lang="de-DE" sz="1600" dirty="0" smtClean="0"/>
              <a:t>STT </a:t>
            </a:r>
            <a:r>
              <a:rPr lang="de-DE" sz="1600" dirty="0"/>
              <a:t>besteht aus zwei getrennten Halbschalen-Systemen</a:t>
            </a:r>
          </a:p>
          <a:p>
            <a:r>
              <a:rPr lang="de-DE" sz="1600" dirty="0" smtClean="0"/>
              <a:t>Aufhängung am Central Systems Frame (CSF)</a:t>
            </a:r>
          </a:p>
          <a:p>
            <a:r>
              <a:rPr lang="de-DE" sz="1600" dirty="0" smtClean="0">
                <a:solidFill>
                  <a:srgbClr val="FF0000"/>
                </a:solidFill>
              </a:rPr>
              <a:t>Randbedingungen</a:t>
            </a:r>
            <a:r>
              <a:rPr lang="de-DE" sz="1600" dirty="0" smtClean="0"/>
              <a:t> mit </a:t>
            </a:r>
            <a:r>
              <a:rPr lang="de-DE" sz="1600" dirty="0" smtClean="0">
                <a:solidFill>
                  <a:srgbClr val="FF0000"/>
                </a:solidFill>
              </a:rPr>
              <a:t>MVD (- GBT), DIRC, </a:t>
            </a:r>
            <a:r>
              <a:rPr lang="de-DE" sz="1600" dirty="0" err="1" smtClean="0">
                <a:solidFill>
                  <a:srgbClr val="FF0000"/>
                </a:solidFill>
              </a:rPr>
              <a:t>bEMC</a:t>
            </a:r>
            <a:endParaRPr lang="de-DE" sz="1600" dirty="0" smtClean="0">
              <a:solidFill>
                <a:srgbClr val="FF0000"/>
              </a:solidFill>
            </a:endParaRPr>
          </a:p>
          <a:p>
            <a:r>
              <a:rPr lang="de-DE" sz="1600" dirty="0" smtClean="0">
                <a:solidFill>
                  <a:srgbClr val="FF0000"/>
                </a:solidFill>
              </a:rPr>
              <a:t>Festlegung der Dimensionen </a:t>
            </a:r>
            <a:r>
              <a:rPr lang="de-DE" sz="1400" dirty="0" smtClean="0">
                <a:solidFill>
                  <a:srgbClr val="FF0000"/>
                </a:solidFill>
              </a:rPr>
              <a:t>(</a:t>
            </a:r>
            <a:r>
              <a:rPr lang="de-DE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, Z-</a:t>
            </a:r>
            <a:r>
              <a:rPr lang="de-DE" sz="14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Koord</a:t>
            </a:r>
            <a:r>
              <a:rPr lang="de-DE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,)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600" dirty="0" smtClean="0">
                <a:solidFill>
                  <a:srgbClr val="FF0000"/>
                </a:solidFill>
              </a:rPr>
              <a:t>zeitnah nötig </a:t>
            </a:r>
            <a:r>
              <a:rPr lang="de-DE" sz="1600" dirty="0" smtClean="0">
                <a:sym typeface="Symbol" panose="05050102010706020507" pitchFamily="18" charset="2"/>
              </a:rPr>
              <a:t> Start der Straw-Modul Montagen</a:t>
            </a:r>
            <a:r>
              <a:rPr lang="de-DE" sz="1600" dirty="0" smtClean="0"/>
              <a:t>  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Peter Wintz - STT System Status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42612" y="5833006"/>
            <a:ext cx="1459054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STT Halbschale</a:t>
            </a:r>
            <a:endParaRPr lang="en-US" sz="14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6" b="9899"/>
          <a:stretch/>
        </p:blipFill>
        <p:spPr>
          <a:xfrm>
            <a:off x="334231" y="4293096"/>
            <a:ext cx="2400416" cy="19322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2" descr="C:\Users\dario\Desktop\a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22727" b="-1"/>
          <a:stretch/>
        </p:blipFill>
        <p:spPr bwMode="auto">
          <a:xfrm flipH="1">
            <a:off x="5676510" y="4343850"/>
            <a:ext cx="3290537" cy="183070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1" name="Textfeld 10"/>
          <p:cNvSpPr txBox="1"/>
          <p:nvPr/>
        </p:nvSpPr>
        <p:spPr>
          <a:xfrm>
            <a:off x="5337422" y="6207764"/>
            <a:ext cx="3447803" cy="29700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CSF Zentralrahmen 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(alt!) mit 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Trägerplatte</a:t>
            </a:r>
            <a:endParaRPr lang="en-US" sz="14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 r="18500" b="29657"/>
          <a:stretch/>
        </p:blipFill>
        <p:spPr>
          <a:xfrm>
            <a:off x="6242309" y="1061339"/>
            <a:ext cx="2906560" cy="17318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feld 12"/>
          <p:cNvSpPr txBox="1"/>
          <p:nvPr/>
        </p:nvSpPr>
        <p:spPr>
          <a:xfrm>
            <a:off x="6732240" y="2910044"/>
            <a:ext cx="2304256" cy="5016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STT im PANDA Target-Spektrometer ohne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</a:rPr>
              <a:t>bEMC</a:t>
            </a:r>
            <a:endParaRPr lang="en-US" sz="14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18635" y="6093296"/>
            <a:ext cx="2885213" cy="5016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STT Halbschale mit FE-Elektronik</a:t>
            </a:r>
          </a:p>
          <a:p>
            <a:pPr algn="l">
              <a:lnSpc>
                <a:spcPct val="95000"/>
              </a:lnSpc>
            </a:pP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und Kabelführungsrahmen</a:t>
            </a:r>
            <a:endParaRPr lang="en-US" sz="14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4" t="1891" r="29933" b="72289"/>
          <a:stretch/>
        </p:blipFill>
        <p:spPr>
          <a:xfrm rot="10800000" flipV="1">
            <a:off x="2900944" y="4581128"/>
            <a:ext cx="2592287" cy="792088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306702" y="5396976"/>
            <a:ext cx="1714136" cy="5016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Belegung seitlicher </a:t>
            </a:r>
          </a:p>
          <a:p>
            <a:pPr algn="ctr">
              <a:lnSpc>
                <a:spcPct val="95000"/>
              </a:lnSpc>
            </a:pP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Kabelkanal</a:t>
            </a:r>
            <a:endParaRPr lang="en-US" sz="14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5493231" y="3748009"/>
            <a:ext cx="3655638" cy="833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31654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STT </a:t>
            </a:r>
            <a:r>
              <a:rPr lang="de-DE" dirty="0" err="1" smtClean="0"/>
              <a:t>system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Longitudinale Dimensionen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Peter Wintz - STT System Status</a:t>
            </a:r>
            <a:endParaRPr lang="de-DE" dirty="0"/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569758"/>
            <a:ext cx="7927657" cy="359378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6698" y="5191165"/>
            <a:ext cx="854502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z= +1156 mm als hartes Ende STT vereinbart mit Bernd V. zum GEM-</a:t>
            </a:r>
            <a:r>
              <a:rPr lang="de-DE" dirty="0" err="1" smtClean="0"/>
              <a:t>Tracker</a:t>
            </a:r>
            <a:endParaRPr lang="de-DE" dirty="0" smtClean="0"/>
          </a:p>
          <a:p>
            <a:pPr marL="285750" indent="-28575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3419872" y="2276872"/>
            <a:ext cx="21602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239158" y="1858014"/>
            <a:ext cx="324036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smtClean="0">
                <a:solidFill>
                  <a:srgbClr val="FF0000"/>
                </a:solidFill>
              </a:rPr>
              <a:t>FE-Elektronik und Kabel </a:t>
            </a:r>
            <a:endParaRPr lang="en-GB" dirty="0" err="1" smtClean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9552" y="4005064"/>
            <a:ext cx="2880320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smtClean="0">
                <a:solidFill>
                  <a:srgbClr val="FF0000"/>
                </a:solidFill>
              </a:rPr>
              <a:t>ca. 8-9 kg/m Kabelgewicht </a:t>
            </a:r>
            <a:endParaRPr lang="en-GB" dirty="0" err="1" smtClean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322603" y="3073354"/>
            <a:ext cx="1471365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smtClean="0">
                <a:solidFill>
                  <a:srgbClr val="FF0000"/>
                </a:solidFill>
              </a:rPr>
              <a:t>STT ca. 25° C</a:t>
            </a:r>
            <a:endParaRPr lang="en-GB" sz="1600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6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STt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40" y="1380977"/>
            <a:ext cx="7413664" cy="5243378"/>
          </a:xfrm>
        </p:spPr>
      </p:pic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Radiale Dimensionen 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Peter Wintz - STT System Status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995936" y="5013176"/>
            <a:ext cx="1221809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</a:t>
            </a:r>
            <a:r>
              <a:rPr lang="de-DE" sz="14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in</a:t>
            </a:r>
            <a:r>
              <a:rPr lang="de-DE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=300</a:t>
            </a:r>
            <a:r>
              <a:rPr lang="de-DE" sz="1400" dirty="0" smtClean="0">
                <a:solidFill>
                  <a:srgbClr val="FF0000"/>
                </a:solidFill>
              </a:rPr>
              <a:t> mm</a:t>
            </a:r>
            <a:endParaRPr lang="en-GB" sz="1400" dirty="0" err="1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68405" y="4509120"/>
            <a:ext cx="1250663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</a:t>
            </a:r>
            <a:r>
              <a:rPr lang="de-DE" sz="14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out</a:t>
            </a:r>
            <a:r>
              <a:rPr lang="de-DE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=946</a:t>
            </a:r>
            <a:r>
              <a:rPr lang="de-DE" sz="1400" dirty="0" smtClean="0">
                <a:solidFill>
                  <a:srgbClr val="FF0000"/>
                </a:solidFill>
              </a:rPr>
              <a:t> mm</a:t>
            </a:r>
            <a:endParaRPr lang="en-GB" sz="1400" dirty="0" err="1" smtClean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19068" y="5015132"/>
            <a:ext cx="1250663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smtClean="0">
                <a:solidFill>
                  <a:srgbClr val="FF0000"/>
                </a:solidFill>
                <a:sym typeface="Symbol" panose="05050102010706020507" pitchFamily="18" charset="2"/>
              </a:rPr>
              <a:t></a:t>
            </a:r>
            <a:r>
              <a:rPr lang="de-DE" sz="1400" baseline="-25000" smtClean="0">
                <a:solidFill>
                  <a:srgbClr val="FF0000"/>
                </a:solidFill>
                <a:sym typeface="Symbol" panose="05050102010706020507" pitchFamily="18" charset="2"/>
              </a:rPr>
              <a:t>out</a:t>
            </a:r>
            <a:r>
              <a:rPr lang="de-DE" sz="1400" smtClean="0">
                <a:solidFill>
                  <a:srgbClr val="FF0000"/>
                </a:solidFill>
                <a:sym typeface="Symbol" panose="05050102010706020507" pitchFamily="18" charset="2"/>
              </a:rPr>
              <a:t>=886</a:t>
            </a:r>
            <a:r>
              <a:rPr lang="de-DE" sz="1400" smtClean="0">
                <a:solidFill>
                  <a:srgbClr val="FF0000"/>
                </a:solidFill>
              </a:rPr>
              <a:t> </a:t>
            </a:r>
            <a:r>
              <a:rPr lang="de-DE" sz="1400" dirty="0" smtClean="0">
                <a:solidFill>
                  <a:srgbClr val="FF0000"/>
                </a:solidFill>
              </a:rPr>
              <a:t>mm</a:t>
            </a:r>
            <a:endParaRPr lang="en-GB" sz="1400" dirty="0" err="1" smtClean="0">
              <a:solidFill>
                <a:srgbClr val="FF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58775" y="18135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Prototyp-Rahmen (blau) und Kabel-Rahmen (violett)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6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STT Offene Punkte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ym typeface="Symbol" panose="05050102010706020507" pitchFamily="18" charset="2"/>
              </a:rPr>
              <a:t>STT </a:t>
            </a:r>
            <a:r>
              <a:rPr lang="de-DE" dirty="0" smtClean="0">
                <a:sym typeface="Symbol" panose="05050102010706020507" pitchFamily="18" charset="2"/>
              </a:rPr>
              <a:t>Rahmen</a:t>
            </a:r>
          </a:p>
          <a:p>
            <a:pPr lvl="2"/>
            <a:endParaRPr lang="de-DE" sz="1600" dirty="0" smtClean="0">
              <a:solidFill>
                <a:srgbClr val="FF0000"/>
              </a:solidFill>
            </a:endParaRPr>
          </a:p>
          <a:p>
            <a:pPr lvl="2"/>
            <a:r>
              <a:rPr lang="de-DE" sz="1600" dirty="0" smtClean="0">
                <a:solidFill>
                  <a:srgbClr val="FF0000"/>
                </a:solidFill>
              </a:rPr>
              <a:t>FE-Elektronik Haltestruktur (2 </a:t>
            </a:r>
            <a:r>
              <a:rPr lang="de-DE" sz="1600" dirty="0" err="1" smtClean="0">
                <a:solidFill>
                  <a:srgbClr val="FF0000"/>
                </a:solidFill>
              </a:rPr>
              <a:t>Rahmen“räder</a:t>
            </a:r>
            <a:r>
              <a:rPr lang="de-DE" sz="1600" dirty="0" smtClean="0">
                <a:solidFill>
                  <a:srgbClr val="FF0000"/>
                </a:solidFill>
              </a:rPr>
              <a:t>“ ?),</a:t>
            </a:r>
            <a:r>
              <a:rPr lang="de-DE" sz="1600" dirty="0" smtClean="0"/>
              <a:t> </a:t>
            </a:r>
            <a:r>
              <a:rPr lang="de-DE" sz="1600" dirty="0" smtClean="0"/>
              <a:t>EMI Abschirmung/Erdung (elektr.) </a:t>
            </a:r>
          </a:p>
          <a:p>
            <a:pPr marL="361950" lvl="2" indent="0">
              <a:buNone/>
            </a:pPr>
            <a:r>
              <a:rPr lang="de-DE" sz="1600" dirty="0">
                <a:sym typeface="Symbol" panose="05050102010706020507" pitchFamily="18" charset="2"/>
              </a:rPr>
              <a:t> </a:t>
            </a:r>
            <a:r>
              <a:rPr lang="de-DE" sz="1600" dirty="0" smtClean="0">
                <a:sym typeface="Symbol" panose="05050102010706020507" pitchFamily="18" charset="2"/>
              </a:rPr>
              <a:t>   </a:t>
            </a:r>
            <a:r>
              <a:rPr lang="de-DE" sz="1600" dirty="0" smtClean="0">
                <a:sym typeface="Symbol" panose="05050102010706020507" pitchFamily="18" charset="2"/>
              </a:rPr>
              <a:t>Überarbeitung </a:t>
            </a:r>
            <a:r>
              <a:rPr lang="de-DE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upstream </a:t>
            </a:r>
            <a:r>
              <a:rPr lang="de-DE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Rahmen-Design, </a:t>
            </a:r>
            <a:r>
              <a:rPr lang="de-DE" sz="16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mech</a:t>
            </a:r>
            <a:r>
              <a:rPr lang="de-DE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. Support (2/3 STT Gewicht hier)</a:t>
            </a:r>
            <a:endParaRPr lang="de-DE" sz="1600" dirty="0" smtClean="0">
              <a:solidFill>
                <a:srgbClr val="FF0000"/>
              </a:solidFill>
            </a:endParaRPr>
          </a:p>
          <a:p>
            <a:pPr lvl="2"/>
            <a:endParaRPr lang="de-DE" sz="1600" dirty="0" smtClean="0"/>
          </a:p>
          <a:p>
            <a:pPr lvl="2"/>
            <a:r>
              <a:rPr lang="de-DE" sz="1600" dirty="0" smtClean="0"/>
              <a:t>Festlegung </a:t>
            </a:r>
            <a:r>
              <a:rPr lang="de-DE" sz="1600" dirty="0"/>
              <a:t>innen/</a:t>
            </a:r>
            <a:r>
              <a:rPr lang="de-DE" sz="1600" dirty="0" err="1"/>
              <a:t>aussen</a:t>
            </a:r>
            <a:r>
              <a:rPr lang="de-DE" sz="1600" dirty="0"/>
              <a:t> Durchmesser STT </a:t>
            </a:r>
            <a:r>
              <a:rPr lang="de-DE" sz="1600" dirty="0" smtClean="0"/>
              <a:t>System </a:t>
            </a:r>
            <a:r>
              <a:rPr lang="de-DE" sz="1600" dirty="0" smtClean="0">
                <a:sym typeface="Symbol" panose="05050102010706020507" pitchFamily="18" charset="2"/>
              </a:rPr>
              <a:t></a:t>
            </a:r>
            <a:r>
              <a:rPr lang="de-DE" sz="1600" dirty="0" smtClean="0"/>
              <a:t> </a:t>
            </a:r>
            <a:r>
              <a:rPr lang="de-DE" sz="1600" dirty="0"/>
              <a:t>MVD, (GBT), DIRC, </a:t>
            </a:r>
            <a:r>
              <a:rPr lang="de-DE" sz="1600" dirty="0" err="1"/>
              <a:t>bEMC</a:t>
            </a:r>
            <a:endParaRPr lang="de-DE" sz="1600" dirty="0"/>
          </a:p>
          <a:p>
            <a:pPr lvl="4"/>
            <a:r>
              <a:rPr lang="de-DE" sz="1600" dirty="0"/>
              <a:t>Festlegung Toleranzen/Spaltgrößen </a:t>
            </a:r>
            <a:r>
              <a:rPr lang="de-DE" sz="1600" dirty="0" smtClean="0"/>
              <a:t>(5mm </a:t>
            </a:r>
            <a:r>
              <a:rPr lang="de-DE" sz="1600" dirty="0"/>
              <a:t>(?) über 3m </a:t>
            </a:r>
            <a:r>
              <a:rPr lang="de-DE" sz="1600" dirty="0" smtClean="0"/>
              <a:t>z-Distanz</a:t>
            </a:r>
            <a:endParaRPr lang="de-DE" sz="1600" dirty="0"/>
          </a:p>
          <a:p>
            <a:pPr lvl="4"/>
            <a:r>
              <a:rPr lang="de-DE" sz="1600" dirty="0" smtClean="0"/>
              <a:t>Temperaturschild/-umgebung </a:t>
            </a:r>
            <a:r>
              <a:rPr lang="de-DE" sz="1600" dirty="0"/>
              <a:t>MVD, </a:t>
            </a:r>
            <a:r>
              <a:rPr lang="de-DE" sz="1600" dirty="0" smtClean="0"/>
              <a:t>Einstrahlung auf </a:t>
            </a:r>
            <a:r>
              <a:rPr lang="de-DE" sz="1600" dirty="0" smtClean="0"/>
              <a:t>STT</a:t>
            </a:r>
          </a:p>
          <a:p>
            <a:pPr lvl="4"/>
            <a:r>
              <a:rPr lang="de-DE" sz="1600" dirty="0" smtClean="0"/>
              <a:t>Flüssigkeitsschild MVD (?)</a:t>
            </a:r>
            <a:endParaRPr lang="de-DE" sz="1600" dirty="0" smtClean="0"/>
          </a:p>
          <a:p>
            <a:pPr lvl="2"/>
            <a:endParaRPr lang="de-DE" sz="1600" dirty="0" smtClean="0"/>
          </a:p>
          <a:p>
            <a:pPr lvl="2"/>
            <a:r>
              <a:rPr lang="de-DE" sz="1600" dirty="0" smtClean="0"/>
              <a:t>CAD-Überarbeitung nötig</a:t>
            </a:r>
          </a:p>
          <a:p>
            <a:pPr lvl="3"/>
            <a:r>
              <a:rPr lang="de-DE" sz="1600" dirty="0"/>
              <a:t>upstream / </a:t>
            </a:r>
            <a:r>
              <a:rPr lang="de-DE" sz="1600" dirty="0" err="1"/>
              <a:t>downstream</a:t>
            </a:r>
            <a:r>
              <a:rPr lang="de-DE" sz="1600" dirty="0"/>
              <a:t> „Rad“ Dimensionierung (Lasten </a:t>
            </a:r>
            <a:r>
              <a:rPr lang="de-DE" sz="1600" dirty="0" err="1"/>
              <a:t>unterschiedl</a:t>
            </a:r>
            <a:r>
              <a:rPr lang="de-DE" sz="1600" dirty="0"/>
              <a:t>.)</a:t>
            </a:r>
          </a:p>
          <a:p>
            <a:pPr lvl="3"/>
            <a:r>
              <a:rPr lang="de-DE" sz="1600" dirty="0" smtClean="0"/>
              <a:t>FEA-Auswertung, Rahmenmaterial </a:t>
            </a:r>
            <a:r>
              <a:rPr lang="de-DE" sz="1600" dirty="0" smtClean="0"/>
              <a:t>(Prototyp: Alu)</a:t>
            </a:r>
          </a:p>
          <a:p>
            <a:pPr lvl="2"/>
            <a:r>
              <a:rPr lang="de-DE" sz="1600" dirty="0" err="1" smtClean="0"/>
              <a:t>Straw</a:t>
            </a:r>
            <a:r>
              <a:rPr lang="de-DE" sz="1600" dirty="0" smtClean="0"/>
              <a:t>-Modul Aufnahme und Ausrichtung im Rahmen </a:t>
            </a:r>
            <a:r>
              <a:rPr lang="de-DE" sz="1600" dirty="0" smtClean="0">
                <a:sym typeface="Symbol" panose="05050102010706020507" pitchFamily="18" charset="2"/>
              </a:rPr>
              <a:t> Prototyp Aufbau in 2020</a:t>
            </a:r>
            <a:endParaRPr lang="de-DE" sz="1600" dirty="0" smtClean="0"/>
          </a:p>
          <a:p>
            <a:pPr marL="0" indent="0">
              <a:buNone/>
            </a:pPr>
            <a:endParaRPr lang="de-DE" dirty="0" smtClean="0">
              <a:sym typeface="Symbol" panose="05050102010706020507" pitchFamily="18" charset="2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Peter Wintz - STT System Status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2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STT Offene Punkte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ym typeface="Symbol" panose="05050102010706020507" pitchFamily="18" charset="2"/>
              </a:rPr>
              <a:t>Kabelrahmen-Design </a:t>
            </a:r>
          </a:p>
          <a:p>
            <a:pPr lvl="2"/>
            <a:r>
              <a:rPr lang="de-DE" sz="1600" dirty="0" smtClean="0"/>
              <a:t>CAD-Design, </a:t>
            </a:r>
            <a:r>
              <a:rPr lang="de-DE" sz="1600" dirty="0"/>
              <a:t>FEA-Rechnungen, Materialauswahl</a:t>
            </a:r>
          </a:p>
          <a:p>
            <a:pPr lvl="2"/>
            <a:r>
              <a:rPr lang="de-DE" sz="1600" dirty="0" smtClean="0">
                <a:sym typeface="Symbol" panose="05050102010706020507" pitchFamily="18" charset="2"/>
              </a:rPr>
              <a:t>Dimensionierung bisher laut </a:t>
            </a:r>
            <a:r>
              <a:rPr lang="de-DE" sz="1600" dirty="0" err="1" smtClean="0">
                <a:sym typeface="Symbol" panose="05050102010706020507" pitchFamily="18" charset="2"/>
              </a:rPr>
              <a:t>bEMC</a:t>
            </a:r>
            <a:r>
              <a:rPr lang="de-DE" sz="1600" dirty="0" smtClean="0">
                <a:sym typeface="Symbol" panose="05050102010706020507" pitchFamily="18" charset="2"/>
              </a:rPr>
              <a:t> Vorgaben (~1mm Genauigkeit/Dimensionierungen)</a:t>
            </a:r>
          </a:p>
          <a:p>
            <a:pPr lvl="2"/>
            <a:r>
              <a:rPr lang="de-DE" sz="1600" dirty="0" smtClean="0">
                <a:sym typeface="Symbol" panose="05050102010706020507" pitchFamily="18" charset="2"/>
              </a:rPr>
              <a:t>Einbau </a:t>
            </a:r>
            <a:r>
              <a:rPr lang="de-DE" sz="1600" dirty="0" smtClean="0">
                <a:sym typeface="Symbol" panose="05050102010706020507" pitchFamily="18" charset="2"/>
              </a:rPr>
              <a:t>Schienenaufnahme (Rollen), Spannring </a:t>
            </a:r>
            <a:r>
              <a:rPr lang="de-DE" sz="1600" dirty="0">
                <a:sym typeface="Symbol" panose="05050102010706020507" pitchFamily="18" charset="2"/>
              </a:rPr>
              <a:t>upstream für </a:t>
            </a:r>
            <a:r>
              <a:rPr lang="de-DE" sz="1600" dirty="0" smtClean="0">
                <a:sym typeface="Symbol" panose="05050102010706020507" pitchFamily="18" charset="2"/>
              </a:rPr>
              <a:t>Halbringe</a:t>
            </a:r>
            <a:endParaRPr lang="de-DE" sz="1600" dirty="0"/>
          </a:p>
          <a:p>
            <a:pPr lvl="2"/>
            <a:r>
              <a:rPr lang="de-DE" sz="1600" dirty="0" smtClean="0"/>
              <a:t>Kabelbelegung </a:t>
            </a:r>
            <a:r>
              <a:rPr lang="de-DE" sz="1600" dirty="0" smtClean="0"/>
              <a:t>(</a:t>
            </a:r>
            <a:r>
              <a:rPr lang="de-DE" sz="1600" dirty="0" err="1" smtClean="0"/>
              <a:t>flex</a:t>
            </a:r>
            <a:r>
              <a:rPr lang="de-DE" sz="1600" dirty="0" smtClean="0"/>
              <a:t>. MQT-Kabel), kritisch falls </a:t>
            </a:r>
            <a:r>
              <a:rPr lang="de-DE" sz="1600" dirty="0" err="1" smtClean="0"/>
              <a:t>zusätzl</a:t>
            </a:r>
            <a:r>
              <a:rPr lang="de-DE" sz="1600" dirty="0" smtClean="0"/>
              <a:t>. Kabelabschirmung erforderlich </a:t>
            </a:r>
            <a:r>
              <a:rPr lang="de-DE" sz="1600" dirty="0" smtClean="0"/>
              <a:t>.</a:t>
            </a:r>
          </a:p>
          <a:p>
            <a:pPr lvl="2"/>
            <a:r>
              <a:rPr lang="de-DE" sz="1600" dirty="0" smtClean="0">
                <a:sym typeface="Symbol" panose="05050102010706020507" pitchFamily="18" charset="2"/>
              </a:rPr>
              <a:t>STT Rahmen Kopplung</a:t>
            </a:r>
          </a:p>
          <a:p>
            <a:pPr lvl="2"/>
            <a:r>
              <a:rPr lang="de-DE" sz="1600" dirty="0" smtClean="0">
                <a:sym typeface="Symbol" panose="05050102010706020507" pitchFamily="18" charset="2"/>
              </a:rPr>
              <a:t>Ausrichtung/Positionierung Kabelrahmen im TS (</a:t>
            </a:r>
            <a:r>
              <a:rPr lang="de-DE" sz="1600" dirty="0" err="1" smtClean="0">
                <a:sym typeface="Symbol" panose="05050102010706020507" pitchFamily="18" charset="2"/>
              </a:rPr>
              <a:t>bEMC</a:t>
            </a:r>
            <a:r>
              <a:rPr lang="de-DE" sz="1600" dirty="0" smtClean="0">
                <a:sym typeface="Symbol" panose="05050102010706020507" pitchFamily="18" charset="2"/>
              </a:rPr>
              <a:t>, DIRC) </a:t>
            </a:r>
            <a:endParaRPr lang="de-DE" sz="1600" dirty="0">
              <a:sym typeface="Symbol" panose="05050102010706020507" pitchFamily="18" charset="2"/>
            </a:endParaRPr>
          </a:p>
          <a:p>
            <a:pPr lvl="2"/>
            <a:endParaRPr lang="de-DE" sz="1600" dirty="0">
              <a:sym typeface="Symbol" panose="05050102010706020507" pitchFamily="18" charset="2"/>
            </a:endParaRPr>
          </a:p>
          <a:p>
            <a:r>
              <a:rPr lang="de-DE" dirty="0" smtClean="0"/>
              <a:t>Anforderung</a:t>
            </a:r>
            <a:r>
              <a:rPr lang="de-DE" dirty="0" smtClean="0"/>
              <a:t>: </a:t>
            </a:r>
            <a:r>
              <a:rPr lang="de-DE" dirty="0" smtClean="0"/>
              <a:t>Dimensionierung/Genauigkeiten ~</a:t>
            </a:r>
            <a:r>
              <a:rPr lang="de-DE" dirty="0" smtClean="0"/>
              <a:t>mm </a:t>
            </a:r>
            <a:r>
              <a:rPr lang="de-DE" dirty="0" smtClean="0"/>
              <a:t>Präzision</a:t>
            </a:r>
          </a:p>
          <a:p>
            <a:pPr marL="0" indent="0">
              <a:buNone/>
            </a:pPr>
            <a:r>
              <a:rPr lang="de-DE" dirty="0" smtClean="0">
                <a:sym typeface="Symbol" panose="05050102010706020507" pitchFamily="18" charset="2"/>
              </a:rPr>
              <a:t>     Prototyp </a:t>
            </a:r>
            <a:r>
              <a:rPr lang="de-DE" dirty="0" smtClean="0">
                <a:sym typeface="Symbol" panose="05050102010706020507" pitchFamily="18" charset="2"/>
              </a:rPr>
              <a:t>Tests </a:t>
            </a:r>
            <a:r>
              <a:rPr lang="de-DE" dirty="0" smtClean="0">
                <a:sym typeface="Symbol" panose="05050102010706020507" pitchFamily="18" charset="2"/>
              </a:rPr>
              <a:t>und Machbarkeitsstudien erforderlich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Peter Wintz - STT System Status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3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STT Offene Punkte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Test-Aufbau STT </a:t>
            </a:r>
            <a:r>
              <a:rPr lang="de-DE" dirty="0" smtClean="0"/>
              <a:t>Sektor im existierenden </a:t>
            </a:r>
            <a:r>
              <a:rPr lang="de-DE" dirty="0" smtClean="0"/>
              <a:t>Prototyp-Rahmen</a:t>
            </a:r>
            <a:endParaRPr lang="de-DE" dirty="0" smtClean="0"/>
          </a:p>
          <a:p>
            <a:pPr lvl="2"/>
            <a:r>
              <a:rPr lang="de-DE" dirty="0" smtClean="0"/>
              <a:t>Adapter für Geometrieanpassung (Prototyp mit alter STT Dimensionierung)</a:t>
            </a:r>
          </a:p>
          <a:p>
            <a:pPr lvl="2"/>
            <a:r>
              <a:rPr lang="de-DE" dirty="0" smtClean="0"/>
              <a:t>Personal unterkritisch </a:t>
            </a:r>
            <a:r>
              <a:rPr lang="de-DE" dirty="0" smtClean="0">
                <a:sym typeface="Symbol" panose="05050102010706020507" pitchFamily="18" charset="2"/>
              </a:rPr>
              <a:t> Start ab Anfang 2020</a:t>
            </a:r>
          </a:p>
          <a:p>
            <a:endParaRPr lang="de-DE" dirty="0" smtClean="0">
              <a:sym typeface="Symbol" panose="05050102010706020507" pitchFamily="18" charset="2"/>
            </a:endParaRPr>
          </a:p>
          <a:p>
            <a:r>
              <a:rPr lang="de-DE" dirty="0" smtClean="0">
                <a:sym typeface="Symbol" panose="05050102010706020507" pitchFamily="18" charset="2"/>
              </a:rPr>
              <a:t>Wichtig: Aufbau FE-Elektronik Layout</a:t>
            </a:r>
          </a:p>
          <a:p>
            <a:pPr lvl="2"/>
            <a:r>
              <a:rPr lang="de-DE" dirty="0" err="1" smtClean="0">
                <a:sym typeface="Symbol" panose="05050102010706020507" pitchFamily="18" charset="2"/>
              </a:rPr>
              <a:t>mech</a:t>
            </a:r>
            <a:r>
              <a:rPr lang="de-DE" dirty="0" smtClean="0">
                <a:sym typeface="Symbol" panose="05050102010706020507" pitchFamily="18" charset="2"/>
              </a:rPr>
              <a:t>. Support, Kabelführung </a:t>
            </a:r>
          </a:p>
          <a:p>
            <a:pPr lvl="2"/>
            <a:r>
              <a:rPr lang="de-DE" dirty="0" smtClean="0">
                <a:sym typeface="Symbol" panose="05050102010706020507" pitchFamily="18" charset="2"/>
              </a:rPr>
              <a:t>(WP Krakau?)</a:t>
            </a:r>
          </a:p>
          <a:p>
            <a:pPr lvl="2"/>
            <a:endParaRPr lang="de-DE" dirty="0">
              <a:sym typeface="Symbol" panose="05050102010706020507" pitchFamily="18" charset="2"/>
            </a:endParaRPr>
          </a:p>
          <a:p>
            <a:r>
              <a:rPr lang="de-DE" dirty="0" smtClean="0">
                <a:sym typeface="Symbol" panose="05050102010706020507" pitchFamily="18" charset="2"/>
              </a:rPr>
              <a:t>Entwicklung der Positionierungen, Ausrichtung der </a:t>
            </a:r>
            <a:r>
              <a:rPr lang="de-DE" dirty="0" err="1" smtClean="0">
                <a:sym typeface="Symbol" panose="05050102010706020507" pitchFamily="18" charset="2"/>
              </a:rPr>
              <a:t>Straw</a:t>
            </a:r>
            <a:r>
              <a:rPr lang="de-DE" dirty="0" smtClean="0">
                <a:sym typeface="Symbol" panose="05050102010706020507" pitchFamily="18" charset="2"/>
              </a:rPr>
              <a:t>-Module im Prototyprahmen, Messmethoden, ..</a:t>
            </a:r>
          </a:p>
          <a:p>
            <a:pPr marL="177800" lvl="1" indent="0">
              <a:buNone/>
            </a:pPr>
            <a:endParaRPr lang="de-DE" dirty="0" smtClean="0">
              <a:sym typeface="Symbol" panose="05050102010706020507" pitchFamily="18" charset="2"/>
            </a:endParaRPr>
          </a:p>
          <a:p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Peter Wintz - STT System Status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5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4x3.potx" id="{E196826F-6C0F-445C-BD8C-22FE7C2F280E}" vid="{14111AE6-F94B-48C2-BAEC-A344D78BDC2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Juelich_PowerPoint_4x3</Template>
  <TotalTime>0</TotalTime>
  <Words>807</Words>
  <Application>Microsoft Office PowerPoint</Application>
  <PresentationFormat>Bildschirmpräsentation (4:3)</PresentationFormat>
  <Paragraphs>140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Jülich</vt:lpstr>
      <vt:lpstr>STT MeC Frame status </vt:lpstr>
      <vt:lpstr>STT Mec Frame system</vt:lpstr>
      <vt:lpstr>STT Überblick Reminder</vt:lpstr>
      <vt:lpstr>STT Rahmensystem</vt:lpstr>
      <vt:lpstr>STT system</vt:lpstr>
      <vt:lpstr>STt system</vt:lpstr>
      <vt:lpstr>STT Offene Punkte</vt:lpstr>
      <vt:lpstr>STT Offene Punkte</vt:lpstr>
      <vt:lpstr>STT Offene Punkte</vt:lpstr>
      <vt:lpstr>STT offene punkte - CSF</vt:lpstr>
      <vt:lpstr>Offene Punkte STT-MVD Mögl. Konflikte mit STT Volumen</vt:lpstr>
      <vt:lpstr>STT Reqmts Document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wintz</dc:creator>
  <cp:lastModifiedBy>wintz</cp:lastModifiedBy>
  <cp:revision>437</cp:revision>
  <cp:lastPrinted>2018-11-22T11:59:13Z</cp:lastPrinted>
  <dcterms:created xsi:type="dcterms:W3CDTF">2018-02-02T11:19:21Z</dcterms:created>
  <dcterms:modified xsi:type="dcterms:W3CDTF">2019-09-06T06:27:06Z</dcterms:modified>
</cp:coreProperties>
</file>