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360" y="6609960"/>
            <a:ext cx="9143280" cy="254880"/>
          </a:xfrm>
          <a:prstGeom prst="rect">
            <a:avLst/>
          </a:prstGeom>
          <a:solidFill>
            <a:srgbClr val="eaeaea"/>
          </a:solidFill>
          <a:ln w="9360"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" name="Bild 6" descr=""/>
          <p:cNvPicPr/>
          <p:nvPr/>
        </p:nvPicPr>
        <p:blipFill>
          <a:blip r:embed="rId2"/>
          <a:stretch/>
        </p:blipFill>
        <p:spPr>
          <a:xfrm>
            <a:off x="7518240" y="583560"/>
            <a:ext cx="1128240" cy="375480"/>
          </a:xfrm>
          <a:prstGeom prst="rect">
            <a:avLst/>
          </a:prstGeom>
          <a:ln>
            <a:noFill/>
          </a:ln>
        </p:spPr>
      </p:pic>
      <p:sp>
        <p:nvSpPr>
          <p:cNvPr id="2" name="Line 2"/>
          <p:cNvSpPr/>
          <p:nvPr/>
        </p:nvSpPr>
        <p:spPr>
          <a:xfrm>
            <a:off x="0" y="1068120"/>
            <a:ext cx="9144000" cy="360"/>
          </a:xfrm>
          <a:prstGeom prst="line">
            <a:avLst/>
          </a:prstGeom>
          <a:ln w="2541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3"/>
          <p:cNvSpPr/>
          <p:nvPr/>
        </p:nvSpPr>
        <p:spPr>
          <a:xfrm>
            <a:off x="255240" y="6629400"/>
            <a:ext cx="352656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333333"/>
                </a:solidFill>
                <a:latin typeface="Arial"/>
                <a:ea typeface="DejaVu Sans"/>
              </a:rPr>
              <a:t>GSI Helmholtzzentrum für Schwerionenforschung GmbH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0" y="939600"/>
            <a:ext cx="254880" cy="254880"/>
          </a:xfrm>
          <a:prstGeom prst="rect">
            <a:avLst/>
          </a:prstGeom>
          <a:solidFill>
            <a:srgbClr val="fdbb63"/>
          </a:solidFill>
          <a:ln w="9360"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" name="CustomShape 5"/>
          <p:cNvSpPr/>
          <p:nvPr/>
        </p:nvSpPr>
        <p:spPr>
          <a:xfrm>
            <a:off x="0" y="6609960"/>
            <a:ext cx="254880" cy="254880"/>
          </a:xfrm>
          <a:prstGeom prst="rect">
            <a:avLst/>
          </a:prstGeom>
          <a:solidFill>
            <a:srgbClr val="fdbb63"/>
          </a:solidFill>
          <a:ln w="9360"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" name="CustomShape 6"/>
          <p:cNvSpPr/>
          <p:nvPr/>
        </p:nvSpPr>
        <p:spPr>
          <a:xfrm>
            <a:off x="6638760" y="6630120"/>
            <a:ext cx="1379520" cy="25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000" spc="-1" strike="noStrike">
                <a:latin typeface="Arial"/>
              </a:rPr>
              <a:t>19.06.2019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" name="CustomShape 7"/>
          <p:cNvSpPr/>
          <p:nvPr/>
        </p:nvSpPr>
        <p:spPr>
          <a:xfrm>
            <a:off x="3617640" y="6629400"/>
            <a:ext cx="2955240" cy="25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latin typeface="Arial"/>
              </a:rPr>
              <a:t>PANDA</a:t>
            </a:r>
            <a:r>
              <a:rPr b="0" lang="en-US" sz="1000" spc="-1" strike="noStrike">
                <a:latin typeface="Arial"/>
              </a:rPr>
              <a:t>	</a:t>
            </a:r>
            <a:r>
              <a:rPr b="0" lang="en-US" sz="1000" spc="-1" strike="noStrike">
                <a:latin typeface="Arial"/>
              </a:rPr>
              <a:t>	</a:t>
            </a:r>
            <a:r>
              <a:rPr b="0" lang="en-US" sz="1000" spc="-1" strike="noStrike">
                <a:latin typeface="Arial"/>
              </a:rPr>
              <a:t>Stefan Koch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" name="CustomShape 8"/>
          <p:cNvSpPr/>
          <p:nvPr/>
        </p:nvSpPr>
        <p:spPr>
          <a:xfrm>
            <a:off x="8018640" y="6630120"/>
            <a:ext cx="613800" cy="25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C74B5E49-66F8-40F9-B44E-D946F92A9242}" type="slidenum">
              <a:rPr b="0" lang="en-US" sz="1000" spc="-1" strike="noStrike">
                <a:latin typeface="Arial"/>
              </a:rPr>
              <a:t>&lt;Foliennummer&gt;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9" name="PlaceHolder 9"/>
          <p:cNvSpPr>
            <a:spLocks noGrp="1"/>
          </p:cNvSpPr>
          <p:nvPr>
            <p:ph type="title"/>
          </p:nvPr>
        </p:nvSpPr>
        <p:spPr>
          <a:xfrm>
            <a:off x="422640" y="92520"/>
            <a:ext cx="558396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Format des Titeltextes durch Klicken bearbeiten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Format des Gliederungstextes durch Klicken bearbeiten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Zweite Gliederungsebene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Dritte Gliederungsebene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Vierte Gliederungsebene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Fünfte Gliederungsebene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Sechste Gliederungsebene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Siebte Gliederungsebene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360" y="6609960"/>
            <a:ext cx="9143280" cy="254880"/>
          </a:xfrm>
          <a:prstGeom prst="rect">
            <a:avLst/>
          </a:prstGeom>
          <a:solidFill>
            <a:srgbClr val="eaeaea"/>
          </a:solidFill>
          <a:ln w="9360"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48" name="Bild 6" descr=""/>
          <p:cNvPicPr/>
          <p:nvPr/>
        </p:nvPicPr>
        <p:blipFill>
          <a:blip r:embed="rId2"/>
          <a:stretch/>
        </p:blipFill>
        <p:spPr>
          <a:xfrm>
            <a:off x="7518240" y="583560"/>
            <a:ext cx="1128240" cy="375480"/>
          </a:xfrm>
          <a:prstGeom prst="rect">
            <a:avLst/>
          </a:prstGeom>
          <a:ln>
            <a:noFill/>
          </a:ln>
        </p:spPr>
      </p:pic>
      <p:sp>
        <p:nvSpPr>
          <p:cNvPr id="49" name="Line 2"/>
          <p:cNvSpPr/>
          <p:nvPr/>
        </p:nvSpPr>
        <p:spPr>
          <a:xfrm>
            <a:off x="0" y="1068120"/>
            <a:ext cx="9144000" cy="360"/>
          </a:xfrm>
          <a:prstGeom prst="line">
            <a:avLst/>
          </a:prstGeom>
          <a:ln w="2541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3"/>
          <p:cNvSpPr/>
          <p:nvPr/>
        </p:nvSpPr>
        <p:spPr>
          <a:xfrm>
            <a:off x="255240" y="6629400"/>
            <a:ext cx="352656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333333"/>
                </a:solidFill>
                <a:latin typeface="Arial"/>
                <a:ea typeface="DejaVu Sans"/>
              </a:rPr>
              <a:t>GSI Helmholtzzentrum für Schwerionenforschung GmbH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51" name="CustomShape 4"/>
          <p:cNvSpPr/>
          <p:nvPr/>
        </p:nvSpPr>
        <p:spPr>
          <a:xfrm>
            <a:off x="0" y="939600"/>
            <a:ext cx="254880" cy="254880"/>
          </a:xfrm>
          <a:prstGeom prst="rect">
            <a:avLst/>
          </a:prstGeom>
          <a:solidFill>
            <a:srgbClr val="fdbb63"/>
          </a:solidFill>
          <a:ln w="9360"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2" name="CustomShape 5"/>
          <p:cNvSpPr/>
          <p:nvPr/>
        </p:nvSpPr>
        <p:spPr>
          <a:xfrm>
            <a:off x="0" y="6609960"/>
            <a:ext cx="254880" cy="254880"/>
          </a:xfrm>
          <a:prstGeom prst="rect">
            <a:avLst/>
          </a:prstGeom>
          <a:solidFill>
            <a:srgbClr val="fdbb63"/>
          </a:solidFill>
          <a:ln w="9360"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3" name="CustomShape 6"/>
          <p:cNvSpPr/>
          <p:nvPr/>
        </p:nvSpPr>
        <p:spPr>
          <a:xfrm>
            <a:off x="6638760" y="6630120"/>
            <a:ext cx="1379520" cy="25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000" spc="-1" strike="noStrike">
                <a:latin typeface="Arial"/>
              </a:rPr>
              <a:t>19.06.2019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54" name="CustomShape 7"/>
          <p:cNvSpPr/>
          <p:nvPr/>
        </p:nvSpPr>
        <p:spPr>
          <a:xfrm>
            <a:off x="3617640" y="6629400"/>
            <a:ext cx="2955240" cy="25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latin typeface="Arial"/>
              </a:rPr>
              <a:t>PANDA</a:t>
            </a:r>
            <a:r>
              <a:rPr b="0" lang="en-US" sz="1000" spc="-1" strike="noStrike">
                <a:latin typeface="Arial"/>
              </a:rPr>
              <a:t>	</a:t>
            </a:r>
            <a:r>
              <a:rPr b="0" lang="en-US" sz="1000" spc="-1" strike="noStrike">
                <a:latin typeface="Arial"/>
              </a:rPr>
              <a:t>	</a:t>
            </a:r>
            <a:r>
              <a:rPr b="0" lang="en-US" sz="1000" spc="-1" strike="noStrike">
                <a:latin typeface="Arial"/>
              </a:rPr>
              <a:t>Stefan Koch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55" name="CustomShape 8"/>
          <p:cNvSpPr/>
          <p:nvPr/>
        </p:nvSpPr>
        <p:spPr>
          <a:xfrm>
            <a:off x="8018640" y="6630120"/>
            <a:ext cx="613800" cy="25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EA2BE30F-9DB9-4762-BDEA-12F08C614230}" type="slidenum">
              <a:rPr b="0" lang="en-US" sz="1000" spc="-1" strike="noStrike">
                <a:latin typeface="Arial"/>
              </a:rPr>
              <a:t>&lt;Foliennummer&gt;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56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Format des Titeltextes durch Klicken bearbeiten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7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Format des Gliederungstextes durch Klicken bearbeiten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Zweite Gliederungsebene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Dritte Gliederungsebene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Vierte Gliederungsebene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Fünfte Gliederungsebene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Sechste Gliederungsebene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Siebte Gliederungsebene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360" y="6609960"/>
            <a:ext cx="9143280" cy="254880"/>
          </a:xfrm>
          <a:prstGeom prst="rect">
            <a:avLst/>
          </a:prstGeom>
          <a:solidFill>
            <a:srgbClr val="eaeaea"/>
          </a:solidFill>
          <a:ln w="9360"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95" name="Bild 6" descr=""/>
          <p:cNvPicPr/>
          <p:nvPr/>
        </p:nvPicPr>
        <p:blipFill>
          <a:blip r:embed="rId2"/>
          <a:stretch/>
        </p:blipFill>
        <p:spPr>
          <a:xfrm>
            <a:off x="7518240" y="583560"/>
            <a:ext cx="1128240" cy="375480"/>
          </a:xfrm>
          <a:prstGeom prst="rect">
            <a:avLst/>
          </a:prstGeom>
          <a:ln>
            <a:noFill/>
          </a:ln>
        </p:spPr>
      </p:pic>
      <p:sp>
        <p:nvSpPr>
          <p:cNvPr id="96" name="Line 2"/>
          <p:cNvSpPr/>
          <p:nvPr/>
        </p:nvSpPr>
        <p:spPr>
          <a:xfrm>
            <a:off x="0" y="1068120"/>
            <a:ext cx="9144000" cy="360"/>
          </a:xfrm>
          <a:prstGeom prst="line">
            <a:avLst/>
          </a:prstGeom>
          <a:ln w="2541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3"/>
          <p:cNvSpPr/>
          <p:nvPr/>
        </p:nvSpPr>
        <p:spPr>
          <a:xfrm>
            <a:off x="255240" y="6629400"/>
            <a:ext cx="352656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333333"/>
                </a:solidFill>
                <a:latin typeface="Arial"/>
                <a:ea typeface="DejaVu Sans"/>
              </a:rPr>
              <a:t>GSI Helmholtzzentrum für Schwerionenforschung GmbH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0" y="939600"/>
            <a:ext cx="254880" cy="254880"/>
          </a:xfrm>
          <a:prstGeom prst="rect">
            <a:avLst/>
          </a:prstGeom>
          <a:solidFill>
            <a:srgbClr val="fdbb63"/>
          </a:solidFill>
          <a:ln w="9360"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9" name="CustomShape 5"/>
          <p:cNvSpPr/>
          <p:nvPr/>
        </p:nvSpPr>
        <p:spPr>
          <a:xfrm>
            <a:off x="0" y="6609960"/>
            <a:ext cx="254880" cy="254880"/>
          </a:xfrm>
          <a:prstGeom prst="rect">
            <a:avLst/>
          </a:prstGeom>
          <a:solidFill>
            <a:srgbClr val="fdbb63"/>
          </a:solidFill>
          <a:ln w="9360"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0" name="CustomShape 6"/>
          <p:cNvSpPr/>
          <p:nvPr/>
        </p:nvSpPr>
        <p:spPr>
          <a:xfrm>
            <a:off x="6638760" y="6630120"/>
            <a:ext cx="1379520" cy="25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000" spc="-1" strike="noStrike">
                <a:latin typeface="Arial"/>
              </a:rPr>
              <a:t>19.06.2019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01" name="CustomShape 7"/>
          <p:cNvSpPr/>
          <p:nvPr/>
        </p:nvSpPr>
        <p:spPr>
          <a:xfrm>
            <a:off x="3617640" y="6629400"/>
            <a:ext cx="2955240" cy="25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latin typeface="Arial"/>
              </a:rPr>
              <a:t>PANDA</a:t>
            </a:r>
            <a:r>
              <a:rPr b="0" lang="en-US" sz="1000" spc="-1" strike="noStrike">
                <a:latin typeface="Arial"/>
              </a:rPr>
              <a:t>	</a:t>
            </a:r>
            <a:r>
              <a:rPr b="0" lang="en-US" sz="1000" spc="-1" strike="noStrike">
                <a:latin typeface="Arial"/>
              </a:rPr>
              <a:t>	</a:t>
            </a:r>
            <a:r>
              <a:rPr b="0" lang="en-US" sz="1000" spc="-1" strike="noStrike">
                <a:latin typeface="Arial"/>
              </a:rPr>
              <a:t>Stefan Koch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02" name="CustomShape 8"/>
          <p:cNvSpPr/>
          <p:nvPr/>
        </p:nvSpPr>
        <p:spPr>
          <a:xfrm>
            <a:off x="8018640" y="6630120"/>
            <a:ext cx="613800" cy="25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79010A85-BDAD-4005-B4A6-D22BD43AFF12}" type="slidenum">
              <a:rPr b="0" lang="en-US" sz="1000" spc="-1" strike="noStrike">
                <a:latin typeface="Arial"/>
              </a:rPr>
              <a:t>&lt;Foliennummer&gt;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103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Format des Titeltextes durch Klicken bearbeiten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4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Format des Gliederungstextes durch Klicken bearbeiten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Zweite Gliederungsebene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Dritte Gliederungsebene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Vierte Gliederungsebene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Fünfte Gliederungsebene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Sechste Gliederungsebene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Siebte Gliederungsebene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02840" y="1740240"/>
            <a:ext cx="8129520" cy="77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333333"/>
                </a:solidFill>
                <a:latin typeface="Arial"/>
              </a:rPr>
              <a:t>Suggestion of a first Prototyp of the Central Space Frame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274320" y="3303720"/>
            <a:ext cx="8503920" cy="1908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422640" y="1332000"/>
            <a:ext cx="8211240" cy="490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32000" indent="-32364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333333"/>
                </a:solidFill>
                <a:latin typeface="Arial"/>
              </a:rPr>
              <a:t>In combination, the three components close the force flow and build a stiff and stable assembly.</a:t>
            </a:r>
            <a:endParaRPr b="0" lang="en-US" sz="1200" spc="-1" strike="noStrike">
              <a:latin typeface="Arial"/>
            </a:endParaRPr>
          </a:p>
          <a:p>
            <a:pPr marL="432000" indent="-32364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975960" y="412560"/>
            <a:ext cx="63342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Microsoft YaHei"/>
              </a:rPr>
              <a:t>4.</a:t>
            </a: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Microsoft YaHei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Microsoft YaHei"/>
              </a:rPr>
              <a:t>Extended design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106920" y="3141000"/>
            <a:ext cx="8526960" cy="1888200"/>
          </a:xfrm>
          <a:prstGeom prst="rect">
            <a:avLst/>
          </a:prstGeom>
          <a:ln>
            <a:noFill/>
          </a:ln>
        </p:spPr>
      </p:pic>
      <p:sp>
        <p:nvSpPr>
          <p:cNvPr id="211" name="CustomShape 3"/>
          <p:cNvSpPr/>
          <p:nvPr/>
        </p:nvSpPr>
        <p:spPr>
          <a:xfrm>
            <a:off x="2206080" y="353664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Support structure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12" name="CustomShape 4"/>
          <p:cNvSpPr/>
          <p:nvPr/>
        </p:nvSpPr>
        <p:spPr>
          <a:xfrm>
            <a:off x="6634080" y="281664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mainframe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22640" y="1332000"/>
            <a:ext cx="8211240" cy="490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 u="sng">
                <a:solidFill>
                  <a:srgbClr val="333333"/>
                </a:solidFill>
                <a:uFillTx/>
                <a:latin typeface="Arial"/>
              </a:rPr>
              <a:t>Contents</a:t>
            </a:r>
            <a:r>
              <a:rPr b="0" lang="en-US" sz="1600" spc="-1" strike="noStrike">
                <a:solidFill>
                  <a:srgbClr val="333333"/>
                </a:solidFill>
                <a:latin typeface="Arial"/>
              </a:rPr>
              <a:t>: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333333"/>
                </a:solidFill>
                <a:latin typeface="Arial"/>
              </a:rPr>
              <a:t> </a:t>
            </a:r>
            <a:r>
              <a:rPr b="0" lang="en-US" sz="1400" spc="-1" strike="noStrike">
                <a:solidFill>
                  <a:srgbClr val="333333"/>
                </a:solidFill>
                <a:latin typeface="Arial"/>
              </a:rPr>
              <a:t>1.</a:t>
            </a:r>
            <a:r>
              <a:rPr b="0" lang="en-US" sz="1400" spc="-1" strike="noStrike">
                <a:solidFill>
                  <a:srgbClr val="333333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Arial"/>
              </a:rPr>
              <a:t>Requirements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333333"/>
                </a:solidFill>
                <a:latin typeface="Arial"/>
              </a:rPr>
              <a:t>2.</a:t>
            </a:r>
            <a:r>
              <a:rPr b="0" lang="en-US" sz="1400" spc="-1" strike="noStrike">
                <a:solidFill>
                  <a:srgbClr val="333333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Arial"/>
              </a:rPr>
              <a:t>Material</a:t>
            </a:r>
            <a:endParaRPr b="0" lang="en-US" sz="1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333333"/>
                </a:solidFill>
                <a:latin typeface="Arial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Microsoft YaHei"/>
              </a:rPr>
              <a:t>3.</a:t>
            </a: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Microsoft YaHei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Microsoft YaHei"/>
              </a:rPr>
              <a:t>Design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Microsoft YaHei"/>
              </a:rPr>
              <a:t>4.</a:t>
            </a: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Microsoft YaHei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Microsoft YaHei"/>
              </a:rPr>
              <a:t>Conclusion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22640" y="1332000"/>
            <a:ext cx="8211240" cy="490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 u="sng">
                <a:solidFill>
                  <a:srgbClr val="333333"/>
                </a:solidFill>
                <a:uFillTx/>
                <a:latin typeface="Arial"/>
              </a:rPr>
              <a:t>Requirements</a:t>
            </a:r>
            <a:r>
              <a:rPr b="0" lang="en-US" sz="2000" spc="-1" strike="noStrike">
                <a:solidFill>
                  <a:srgbClr val="333333"/>
                </a:solidFill>
                <a:latin typeface="Arial"/>
              </a:rPr>
              <a:t>: </a:t>
            </a:r>
            <a:endParaRPr b="0" lang="en-US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333333"/>
                </a:solidFill>
                <a:latin typeface="Arial"/>
              </a:rPr>
              <a:t>CSF has to carry the STT, the MVD and possibly the DCDC and the GBT electronics</a:t>
            </a:r>
            <a:endParaRPr b="0" lang="en-US" sz="1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333333"/>
                </a:solidFill>
                <a:latin typeface="Arial"/>
              </a:rPr>
              <a:t>Electronic: ~180kg in its center of gravity 1506 mm upstream from the interaction point</a:t>
            </a:r>
            <a:endParaRPr b="0" lang="en-US" sz="1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333333"/>
                </a:solidFill>
                <a:latin typeface="Arial"/>
              </a:rPr>
              <a:t>STT: ~80kg</a:t>
            </a:r>
            <a:endParaRPr b="0" lang="en-US" sz="1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333333"/>
                </a:solidFill>
                <a:latin typeface="Arial"/>
              </a:rPr>
              <a:t>MVD: ~30kg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333333"/>
                </a:solidFill>
                <a:latin typeface="Arial"/>
              </a:rPr>
              <a:t>CSF has to fix the target pipe and the target cross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333333"/>
                </a:solidFill>
                <a:latin typeface="Arial"/>
              </a:rPr>
              <a:t>The volume of material has to be preferably low</a:t>
            </a:r>
            <a:endParaRPr b="0" lang="en-US" sz="1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333333"/>
                </a:solidFill>
                <a:latin typeface="Arial"/>
              </a:rPr>
              <a:t> </a:t>
            </a:r>
            <a:endParaRPr b="0" lang="en-US" sz="1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333333"/>
                </a:solidFill>
                <a:latin typeface="Arial"/>
              </a:rPr>
              <a:t>The material of the frame should have a low density and a low nuclear charge number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2691360" y="492120"/>
            <a:ext cx="3547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latin typeface="Arial"/>
              </a:rPr>
              <a:t>1.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Requirements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22640" y="1332000"/>
            <a:ext cx="8211240" cy="490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32000" indent="-32364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333333"/>
                </a:solidFill>
                <a:latin typeface="Arial"/>
                <a:ea typeface="Microsoft YaHei"/>
              </a:rPr>
              <a:t>Because of coast reasons and to be more flexible, for a first prototype we choose Aluminum instead of the carbon composite</a:t>
            </a:r>
            <a:endParaRPr b="0" lang="en-US" sz="1200" spc="-1" strike="noStrike">
              <a:latin typeface="Arial"/>
            </a:endParaRPr>
          </a:p>
        </p:txBody>
      </p:sp>
      <p:graphicFrame>
        <p:nvGraphicFramePr>
          <p:cNvPr id="147" name="Table 2"/>
          <p:cNvGraphicFramePr/>
          <p:nvPr/>
        </p:nvGraphicFramePr>
        <p:xfrm>
          <a:off x="781560" y="2970000"/>
          <a:ext cx="7832880" cy="2879280"/>
        </p:xfrm>
        <a:graphic>
          <a:graphicData uri="http://schemas.openxmlformats.org/drawingml/2006/table">
            <a:tbl>
              <a:tblPr/>
              <a:tblGrid>
                <a:gridCol w="1936440"/>
                <a:gridCol w="1936440"/>
                <a:gridCol w="1936440"/>
                <a:gridCol w="2023920"/>
              </a:tblGrid>
              <a:tr h="7196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 u="sng">
                          <a:uFillTx/>
                          <a:latin typeface="Arial"/>
                        </a:rPr>
                        <a:t>material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latin typeface="Arial"/>
                        </a:rPr>
                        <a:t>Titan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latin typeface="Arial"/>
                        </a:rPr>
                        <a:t>Aluminum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CFRP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(carbon composite)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196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 u="sng">
                          <a:uFillTx/>
                          <a:latin typeface="Arial"/>
                        </a:rPr>
                        <a:t>density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Arial"/>
                        </a:rPr>
                        <a:t>4,5 g/cm³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Arial"/>
                        </a:rPr>
                        <a:t>2,7 g/cm³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Arial"/>
                        </a:rPr>
                        <a:t>~1,6 g/cm³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196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 u="sng">
                          <a:uFillTx/>
                          <a:latin typeface="Arial"/>
                        </a:rPr>
                        <a:t>nuclear charge number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Arial"/>
                        </a:rPr>
                        <a:t>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Arial"/>
                        </a:rPr>
                        <a:t>13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Arial"/>
                        </a:rPr>
                        <a:t>6*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207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 u="sng">
                          <a:uFillTx/>
                          <a:latin typeface="Arial"/>
                        </a:rPr>
                        <a:t>young‘s modulus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Arial"/>
                        </a:rPr>
                        <a:t>105 GPa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Arial"/>
                        </a:rPr>
                        <a:t>70 GPa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Times New Roman"/>
                          <a:ea typeface="Times New Roman"/>
                        </a:rPr>
                        <a:t>≥</a:t>
                      </a:r>
                      <a:r>
                        <a:rPr b="0" lang="en-US" sz="1400" spc="-1" strike="noStrike">
                          <a:latin typeface="Arial"/>
                          <a:ea typeface="Times New Roman"/>
                        </a:rPr>
                        <a:t> </a:t>
                      </a:r>
                      <a:r>
                        <a:rPr b="0" lang="en-US" sz="1400" spc="-1" strike="noStrike">
                          <a:latin typeface="Arial"/>
                          <a:ea typeface="Times New Roman"/>
                        </a:rPr>
                        <a:t>125 GPa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48" name="CustomShape 3"/>
          <p:cNvSpPr/>
          <p:nvPr/>
        </p:nvSpPr>
        <p:spPr>
          <a:xfrm>
            <a:off x="6567840" y="2779200"/>
            <a:ext cx="2111040" cy="3297960"/>
          </a:xfrm>
          <a:prstGeom prst="rect">
            <a:avLst/>
          </a:prstGeom>
          <a:noFill/>
          <a:ln w="72000">
            <a:solidFill>
              <a:srgbClr val="72bf4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4"/>
          <p:cNvSpPr/>
          <p:nvPr/>
        </p:nvSpPr>
        <p:spPr>
          <a:xfrm>
            <a:off x="2691360" y="492120"/>
            <a:ext cx="3547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latin typeface="Arial"/>
              </a:rPr>
              <a:t>2.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Material comparision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50" name="CustomShape 5"/>
          <p:cNvSpPr/>
          <p:nvPr/>
        </p:nvSpPr>
        <p:spPr>
          <a:xfrm>
            <a:off x="5760720" y="2286000"/>
            <a:ext cx="914400" cy="640080"/>
          </a:xfrm>
          <a:custGeom>
            <a:avLst/>
            <a:gdLst/>
            <a:ahLst/>
            <a:rect l="0" t="0" r="r" b="b"/>
            <a:pathLst>
              <a:path w="2859" h="1331">
                <a:moveTo>
                  <a:pt x="941" y="889"/>
                </a:moveTo>
                <a:lnTo>
                  <a:pt x="942" y="866"/>
                </a:lnTo>
                <a:lnTo>
                  <a:pt x="944" y="843"/>
                </a:lnTo>
                <a:lnTo>
                  <a:pt x="948" y="820"/>
                </a:lnTo>
                <a:lnTo>
                  <a:pt x="954" y="798"/>
                </a:lnTo>
                <a:lnTo>
                  <a:pt x="962" y="775"/>
                </a:lnTo>
                <a:lnTo>
                  <a:pt x="971" y="753"/>
                </a:lnTo>
                <a:lnTo>
                  <a:pt x="981" y="732"/>
                </a:lnTo>
                <a:lnTo>
                  <a:pt x="993" y="710"/>
                </a:lnTo>
                <a:lnTo>
                  <a:pt x="1007" y="690"/>
                </a:lnTo>
                <a:lnTo>
                  <a:pt x="1022" y="669"/>
                </a:lnTo>
                <a:lnTo>
                  <a:pt x="1039" y="649"/>
                </a:lnTo>
                <a:lnTo>
                  <a:pt x="1057" y="630"/>
                </a:lnTo>
                <a:lnTo>
                  <a:pt x="1076" y="612"/>
                </a:lnTo>
                <a:lnTo>
                  <a:pt x="1097" y="594"/>
                </a:lnTo>
                <a:lnTo>
                  <a:pt x="1119" y="577"/>
                </a:lnTo>
                <a:lnTo>
                  <a:pt x="1142" y="561"/>
                </a:lnTo>
                <a:lnTo>
                  <a:pt x="1167" y="545"/>
                </a:lnTo>
                <a:lnTo>
                  <a:pt x="1192" y="531"/>
                </a:lnTo>
                <a:lnTo>
                  <a:pt x="1218" y="517"/>
                </a:lnTo>
                <a:lnTo>
                  <a:pt x="1246" y="505"/>
                </a:lnTo>
                <a:lnTo>
                  <a:pt x="1274" y="493"/>
                </a:lnTo>
                <a:lnTo>
                  <a:pt x="1303" y="482"/>
                </a:lnTo>
                <a:lnTo>
                  <a:pt x="1333" y="473"/>
                </a:lnTo>
                <a:lnTo>
                  <a:pt x="1363" y="464"/>
                </a:lnTo>
                <a:lnTo>
                  <a:pt x="1394" y="457"/>
                </a:lnTo>
                <a:lnTo>
                  <a:pt x="1426" y="450"/>
                </a:lnTo>
                <a:lnTo>
                  <a:pt x="1458" y="445"/>
                </a:lnTo>
                <a:lnTo>
                  <a:pt x="1490" y="441"/>
                </a:lnTo>
                <a:lnTo>
                  <a:pt x="1523" y="438"/>
                </a:lnTo>
                <a:lnTo>
                  <a:pt x="1555" y="437"/>
                </a:lnTo>
                <a:lnTo>
                  <a:pt x="1588" y="436"/>
                </a:lnTo>
                <a:lnTo>
                  <a:pt x="1621" y="437"/>
                </a:lnTo>
                <a:lnTo>
                  <a:pt x="1653" y="438"/>
                </a:lnTo>
                <a:lnTo>
                  <a:pt x="1686" y="441"/>
                </a:lnTo>
                <a:lnTo>
                  <a:pt x="1718" y="445"/>
                </a:lnTo>
                <a:lnTo>
                  <a:pt x="1750" y="450"/>
                </a:lnTo>
                <a:lnTo>
                  <a:pt x="1782" y="457"/>
                </a:lnTo>
                <a:lnTo>
                  <a:pt x="1813" y="464"/>
                </a:lnTo>
                <a:lnTo>
                  <a:pt x="1843" y="473"/>
                </a:lnTo>
                <a:lnTo>
                  <a:pt x="1873" y="482"/>
                </a:lnTo>
                <a:lnTo>
                  <a:pt x="1902" y="493"/>
                </a:lnTo>
                <a:lnTo>
                  <a:pt x="1930" y="505"/>
                </a:lnTo>
                <a:lnTo>
                  <a:pt x="1958" y="517"/>
                </a:lnTo>
                <a:lnTo>
                  <a:pt x="1984" y="531"/>
                </a:lnTo>
                <a:lnTo>
                  <a:pt x="2009" y="545"/>
                </a:lnTo>
                <a:lnTo>
                  <a:pt x="2034" y="561"/>
                </a:lnTo>
                <a:lnTo>
                  <a:pt x="2057" y="577"/>
                </a:lnTo>
                <a:lnTo>
                  <a:pt x="2079" y="594"/>
                </a:lnTo>
                <a:lnTo>
                  <a:pt x="2100" y="612"/>
                </a:lnTo>
                <a:lnTo>
                  <a:pt x="2119" y="630"/>
                </a:lnTo>
                <a:lnTo>
                  <a:pt x="2137" y="649"/>
                </a:lnTo>
                <a:lnTo>
                  <a:pt x="2154" y="669"/>
                </a:lnTo>
                <a:lnTo>
                  <a:pt x="2169" y="690"/>
                </a:lnTo>
                <a:lnTo>
                  <a:pt x="2183" y="710"/>
                </a:lnTo>
                <a:lnTo>
                  <a:pt x="2195" y="732"/>
                </a:lnTo>
                <a:lnTo>
                  <a:pt x="2205" y="753"/>
                </a:lnTo>
                <a:lnTo>
                  <a:pt x="2214" y="775"/>
                </a:lnTo>
                <a:lnTo>
                  <a:pt x="2222" y="798"/>
                </a:lnTo>
                <a:lnTo>
                  <a:pt x="2228" y="820"/>
                </a:lnTo>
                <a:lnTo>
                  <a:pt x="2232" y="843"/>
                </a:lnTo>
                <a:lnTo>
                  <a:pt x="2234" y="866"/>
                </a:lnTo>
                <a:lnTo>
                  <a:pt x="2235" y="889"/>
                </a:lnTo>
                <a:lnTo>
                  <a:pt x="2858" y="889"/>
                </a:lnTo>
                <a:lnTo>
                  <a:pt x="2856" y="844"/>
                </a:lnTo>
                <a:lnTo>
                  <a:pt x="2851" y="799"/>
                </a:lnTo>
                <a:lnTo>
                  <a:pt x="2843" y="754"/>
                </a:lnTo>
                <a:lnTo>
                  <a:pt x="2832" y="710"/>
                </a:lnTo>
                <a:lnTo>
                  <a:pt x="2817" y="666"/>
                </a:lnTo>
                <a:lnTo>
                  <a:pt x="2800" y="623"/>
                </a:lnTo>
                <a:lnTo>
                  <a:pt x="2779" y="580"/>
                </a:lnTo>
                <a:lnTo>
                  <a:pt x="2755" y="538"/>
                </a:lnTo>
                <a:lnTo>
                  <a:pt x="2728" y="497"/>
                </a:lnTo>
                <a:lnTo>
                  <a:pt x="2698" y="458"/>
                </a:lnTo>
                <a:lnTo>
                  <a:pt x="2666" y="419"/>
                </a:lnTo>
                <a:lnTo>
                  <a:pt x="2630" y="381"/>
                </a:lnTo>
                <a:lnTo>
                  <a:pt x="2592" y="345"/>
                </a:lnTo>
                <a:lnTo>
                  <a:pt x="2552" y="310"/>
                </a:lnTo>
                <a:lnTo>
                  <a:pt x="2508" y="277"/>
                </a:lnTo>
                <a:lnTo>
                  <a:pt x="2463" y="245"/>
                </a:lnTo>
                <a:lnTo>
                  <a:pt x="2415" y="214"/>
                </a:lnTo>
                <a:lnTo>
                  <a:pt x="2365" y="186"/>
                </a:lnTo>
                <a:lnTo>
                  <a:pt x="2314" y="159"/>
                </a:lnTo>
                <a:lnTo>
                  <a:pt x="2260" y="135"/>
                </a:lnTo>
                <a:lnTo>
                  <a:pt x="2204" y="112"/>
                </a:lnTo>
                <a:lnTo>
                  <a:pt x="2147" y="91"/>
                </a:lnTo>
                <a:lnTo>
                  <a:pt x="2089" y="72"/>
                </a:lnTo>
                <a:lnTo>
                  <a:pt x="2029" y="55"/>
                </a:lnTo>
                <a:lnTo>
                  <a:pt x="1968" y="41"/>
                </a:lnTo>
                <a:lnTo>
                  <a:pt x="1906" y="28"/>
                </a:lnTo>
                <a:lnTo>
                  <a:pt x="1844" y="18"/>
                </a:lnTo>
                <a:lnTo>
                  <a:pt x="1780" y="10"/>
                </a:lnTo>
                <a:lnTo>
                  <a:pt x="1716" y="5"/>
                </a:lnTo>
                <a:lnTo>
                  <a:pt x="1652" y="1"/>
                </a:lnTo>
                <a:lnTo>
                  <a:pt x="1588" y="0"/>
                </a:lnTo>
                <a:lnTo>
                  <a:pt x="1524" y="1"/>
                </a:lnTo>
                <a:lnTo>
                  <a:pt x="1460" y="5"/>
                </a:lnTo>
                <a:lnTo>
                  <a:pt x="1396" y="10"/>
                </a:lnTo>
                <a:lnTo>
                  <a:pt x="1332" y="18"/>
                </a:lnTo>
                <a:lnTo>
                  <a:pt x="1270" y="28"/>
                </a:lnTo>
                <a:lnTo>
                  <a:pt x="1208" y="41"/>
                </a:lnTo>
                <a:lnTo>
                  <a:pt x="1147" y="55"/>
                </a:lnTo>
                <a:lnTo>
                  <a:pt x="1087" y="72"/>
                </a:lnTo>
                <a:lnTo>
                  <a:pt x="1029" y="91"/>
                </a:lnTo>
                <a:lnTo>
                  <a:pt x="972" y="112"/>
                </a:lnTo>
                <a:lnTo>
                  <a:pt x="916" y="135"/>
                </a:lnTo>
                <a:lnTo>
                  <a:pt x="862" y="159"/>
                </a:lnTo>
                <a:lnTo>
                  <a:pt x="811" y="186"/>
                </a:lnTo>
                <a:lnTo>
                  <a:pt x="761" y="214"/>
                </a:lnTo>
                <a:lnTo>
                  <a:pt x="713" y="245"/>
                </a:lnTo>
                <a:lnTo>
                  <a:pt x="668" y="277"/>
                </a:lnTo>
                <a:lnTo>
                  <a:pt x="624" y="310"/>
                </a:lnTo>
                <a:lnTo>
                  <a:pt x="584" y="345"/>
                </a:lnTo>
                <a:lnTo>
                  <a:pt x="546" y="381"/>
                </a:lnTo>
                <a:lnTo>
                  <a:pt x="510" y="419"/>
                </a:lnTo>
                <a:lnTo>
                  <a:pt x="478" y="458"/>
                </a:lnTo>
                <a:lnTo>
                  <a:pt x="448" y="497"/>
                </a:lnTo>
                <a:lnTo>
                  <a:pt x="421" y="538"/>
                </a:lnTo>
                <a:lnTo>
                  <a:pt x="397" y="580"/>
                </a:lnTo>
                <a:lnTo>
                  <a:pt x="376" y="623"/>
                </a:lnTo>
                <a:lnTo>
                  <a:pt x="359" y="666"/>
                </a:lnTo>
                <a:lnTo>
                  <a:pt x="344" y="710"/>
                </a:lnTo>
                <a:lnTo>
                  <a:pt x="333" y="754"/>
                </a:lnTo>
                <a:lnTo>
                  <a:pt x="325" y="799"/>
                </a:lnTo>
                <a:lnTo>
                  <a:pt x="320" y="844"/>
                </a:lnTo>
                <a:lnTo>
                  <a:pt x="318" y="889"/>
                </a:lnTo>
                <a:lnTo>
                  <a:pt x="0" y="889"/>
                </a:lnTo>
                <a:lnTo>
                  <a:pt x="629" y="1330"/>
                </a:lnTo>
                <a:lnTo>
                  <a:pt x="1259" y="889"/>
                </a:lnTo>
                <a:lnTo>
                  <a:pt x="941" y="889"/>
                </a:lnTo>
              </a:path>
            </a:pathLst>
          </a:custGeom>
          <a:solidFill>
            <a:srgbClr val="3faf46"/>
          </a:solidFill>
          <a:ln>
            <a:solidFill>
              <a:srgbClr val="3faf46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22640" y="1332000"/>
            <a:ext cx="8211240" cy="490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32000" indent="-32364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333333"/>
                </a:solidFill>
                <a:latin typeface="Arial"/>
              </a:rPr>
              <a:t>the mainframe is  made out of four main parts and six connectors.</a:t>
            </a:r>
            <a:endParaRPr b="0" lang="en-US" sz="1200" spc="-1" strike="noStrike">
              <a:latin typeface="Arial"/>
            </a:endParaRPr>
          </a:p>
          <a:p>
            <a:pPr marL="432000" indent="-32364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975960" y="412560"/>
            <a:ext cx="63342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Microsoft YaHei"/>
              </a:rPr>
              <a:t>4.</a:t>
            </a: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Microsoft YaHei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Microsoft YaHei"/>
              </a:rPr>
              <a:t>Extended design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640080" y="2436840"/>
            <a:ext cx="7384320" cy="3872520"/>
          </a:xfrm>
          <a:prstGeom prst="rect">
            <a:avLst/>
          </a:prstGeom>
          <a:ln>
            <a:noFill/>
          </a:ln>
        </p:spPr>
      </p:pic>
      <p:sp>
        <p:nvSpPr>
          <p:cNvPr id="154" name="CustomShape 3"/>
          <p:cNvSpPr/>
          <p:nvPr/>
        </p:nvSpPr>
        <p:spPr>
          <a:xfrm>
            <a:off x="2184480" y="36496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main part 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2184480" y="46936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main part 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56" name="CustomShape 5"/>
          <p:cNvSpPr/>
          <p:nvPr/>
        </p:nvSpPr>
        <p:spPr>
          <a:xfrm>
            <a:off x="5100480" y="36856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main part 3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57" name="CustomShape 6"/>
          <p:cNvSpPr/>
          <p:nvPr/>
        </p:nvSpPr>
        <p:spPr>
          <a:xfrm>
            <a:off x="5091840" y="46648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main part 4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58" name="Line 7"/>
          <p:cNvSpPr/>
          <p:nvPr/>
        </p:nvSpPr>
        <p:spPr>
          <a:xfrm flipH="1" flipV="1">
            <a:off x="2468880" y="3200400"/>
            <a:ext cx="135720" cy="504000"/>
          </a:xfrm>
          <a:prstGeom prst="line">
            <a:avLst/>
          </a:prstGeom>
          <a:ln>
            <a:solidFill>
              <a:srgbClr val="0066b3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Line 8"/>
          <p:cNvSpPr/>
          <p:nvPr/>
        </p:nvSpPr>
        <p:spPr>
          <a:xfrm flipH="1">
            <a:off x="2377440" y="4966560"/>
            <a:ext cx="274320" cy="519840"/>
          </a:xfrm>
          <a:prstGeom prst="line">
            <a:avLst/>
          </a:prstGeom>
          <a:ln>
            <a:solidFill>
              <a:srgbClr val="0066b3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Line 9"/>
          <p:cNvSpPr/>
          <p:nvPr/>
        </p:nvSpPr>
        <p:spPr>
          <a:xfrm flipH="1" flipV="1">
            <a:off x="5340960" y="3200760"/>
            <a:ext cx="135720" cy="504000"/>
          </a:xfrm>
          <a:prstGeom prst="line">
            <a:avLst/>
          </a:prstGeom>
          <a:ln>
            <a:solidFill>
              <a:srgbClr val="0066b3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Line 10"/>
          <p:cNvSpPr/>
          <p:nvPr/>
        </p:nvSpPr>
        <p:spPr>
          <a:xfrm flipH="1">
            <a:off x="4663440" y="4937760"/>
            <a:ext cx="548640" cy="457200"/>
          </a:xfrm>
          <a:prstGeom prst="line">
            <a:avLst/>
          </a:prstGeom>
          <a:ln>
            <a:solidFill>
              <a:srgbClr val="0066b3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22640" y="1332000"/>
            <a:ext cx="8211240" cy="490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32000" indent="-32364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333333"/>
                </a:solidFill>
                <a:latin typeface="Arial"/>
              </a:rPr>
              <a:t>the mainframe is  made out of four main parts and six connectors.</a:t>
            </a:r>
            <a:endParaRPr b="0" lang="en-US" sz="1200" spc="-1" strike="noStrike">
              <a:latin typeface="Arial"/>
            </a:endParaRPr>
          </a:p>
          <a:p>
            <a:pPr marL="432000" indent="-32364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975960" y="412560"/>
            <a:ext cx="63342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Microsoft YaHei"/>
              </a:rPr>
              <a:t>4.</a:t>
            </a: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Microsoft YaHei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Microsoft YaHei"/>
              </a:rPr>
              <a:t>Extended design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1"/>
          <a:stretch/>
        </p:blipFill>
        <p:spPr>
          <a:xfrm>
            <a:off x="1097280" y="2151720"/>
            <a:ext cx="6192360" cy="3974760"/>
          </a:xfrm>
          <a:prstGeom prst="rect">
            <a:avLst/>
          </a:prstGeom>
          <a:ln>
            <a:noFill/>
          </a:ln>
        </p:spPr>
      </p:pic>
      <p:sp>
        <p:nvSpPr>
          <p:cNvPr id="165" name="CustomShape 3"/>
          <p:cNvSpPr/>
          <p:nvPr/>
        </p:nvSpPr>
        <p:spPr>
          <a:xfrm>
            <a:off x="384480" y="26776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main part 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636480" y="55576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main part 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4812480" y="60256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main part 4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68" name="CustomShape 6"/>
          <p:cNvSpPr/>
          <p:nvPr/>
        </p:nvSpPr>
        <p:spPr>
          <a:xfrm>
            <a:off x="5460480" y="23176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main part 3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69" name="Line 7"/>
          <p:cNvSpPr/>
          <p:nvPr/>
        </p:nvSpPr>
        <p:spPr>
          <a:xfrm>
            <a:off x="822960" y="2950560"/>
            <a:ext cx="640080" cy="432720"/>
          </a:xfrm>
          <a:prstGeom prst="line">
            <a:avLst/>
          </a:prstGeom>
          <a:ln>
            <a:solidFill>
              <a:srgbClr val="0066b3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Line 8"/>
          <p:cNvSpPr/>
          <p:nvPr/>
        </p:nvSpPr>
        <p:spPr>
          <a:xfrm flipV="1">
            <a:off x="1542960" y="5486400"/>
            <a:ext cx="651600" cy="200160"/>
          </a:xfrm>
          <a:prstGeom prst="line">
            <a:avLst/>
          </a:prstGeom>
          <a:ln>
            <a:solidFill>
              <a:srgbClr val="0066b3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Line 9"/>
          <p:cNvSpPr/>
          <p:nvPr/>
        </p:nvSpPr>
        <p:spPr>
          <a:xfrm flipH="1">
            <a:off x="4937760" y="2482560"/>
            <a:ext cx="565200" cy="260640"/>
          </a:xfrm>
          <a:prstGeom prst="line">
            <a:avLst/>
          </a:prstGeom>
          <a:ln>
            <a:solidFill>
              <a:srgbClr val="0066b3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Line 10"/>
          <p:cNvSpPr/>
          <p:nvPr/>
        </p:nvSpPr>
        <p:spPr>
          <a:xfrm flipH="1" flipV="1">
            <a:off x="4297680" y="5760720"/>
            <a:ext cx="593640" cy="395280"/>
          </a:xfrm>
          <a:prstGeom prst="line">
            <a:avLst/>
          </a:prstGeom>
          <a:ln>
            <a:solidFill>
              <a:srgbClr val="0066b3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Line 11"/>
          <p:cNvSpPr/>
          <p:nvPr/>
        </p:nvSpPr>
        <p:spPr>
          <a:xfrm flipV="1">
            <a:off x="2834640" y="5760720"/>
            <a:ext cx="91440" cy="457200"/>
          </a:xfrm>
          <a:prstGeom prst="line">
            <a:avLst/>
          </a:prstGeom>
          <a:ln>
            <a:solidFill>
              <a:srgbClr val="0066b3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Line 12"/>
          <p:cNvSpPr/>
          <p:nvPr/>
        </p:nvSpPr>
        <p:spPr>
          <a:xfrm flipV="1">
            <a:off x="2834640" y="5303520"/>
            <a:ext cx="731520" cy="931320"/>
          </a:xfrm>
          <a:prstGeom prst="line">
            <a:avLst/>
          </a:prstGeom>
          <a:ln>
            <a:solidFill>
              <a:srgbClr val="0066b3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13"/>
          <p:cNvSpPr/>
          <p:nvPr/>
        </p:nvSpPr>
        <p:spPr>
          <a:xfrm>
            <a:off x="2436480" y="61696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connector 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76" name="CustomShape 14"/>
          <p:cNvSpPr/>
          <p:nvPr/>
        </p:nvSpPr>
        <p:spPr>
          <a:xfrm>
            <a:off x="2436480" y="19576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connector 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77" name="Line 15"/>
          <p:cNvSpPr/>
          <p:nvPr/>
        </p:nvSpPr>
        <p:spPr>
          <a:xfrm>
            <a:off x="2926080" y="2194560"/>
            <a:ext cx="11160" cy="722520"/>
          </a:xfrm>
          <a:prstGeom prst="line">
            <a:avLst/>
          </a:prstGeom>
          <a:ln>
            <a:solidFill>
              <a:srgbClr val="0066b3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Line 16"/>
          <p:cNvSpPr/>
          <p:nvPr/>
        </p:nvSpPr>
        <p:spPr>
          <a:xfrm>
            <a:off x="2937240" y="2194560"/>
            <a:ext cx="457200" cy="274320"/>
          </a:xfrm>
          <a:prstGeom prst="line">
            <a:avLst/>
          </a:prstGeom>
          <a:ln>
            <a:solidFill>
              <a:srgbClr val="0066b3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17"/>
          <p:cNvSpPr/>
          <p:nvPr/>
        </p:nvSpPr>
        <p:spPr>
          <a:xfrm>
            <a:off x="7368480" y="47296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connector 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80" name="Line 18"/>
          <p:cNvSpPr/>
          <p:nvPr/>
        </p:nvSpPr>
        <p:spPr>
          <a:xfrm flipH="1" flipV="1">
            <a:off x="6492240" y="4754880"/>
            <a:ext cx="914400" cy="91440"/>
          </a:xfrm>
          <a:prstGeom prst="line">
            <a:avLst/>
          </a:prstGeom>
          <a:ln>
            <a:solidFill>
              <a:srgbClr val="0066b3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Line 19"/>
          <p:cNvSpPr/>
          <p:nvPr/>
        </p:nvSpPr>
        <p:spPr>
          <a:xfrm flipH="1" flipV="1">
            <a:off x="7223760" y="4480560"/>
            <a:ext cx="183240" cy="351000"/>
          </a:xfrm>
          <a:prstGeom prst="line">
            <a:avLst/>
          </a:prstGeom>
          <a:ln>
            <a:solidFill>
              <a:srgbClr val="0066b3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422640" y="1332000"/>
            <a:ext cx="8211240" cy="490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32000" indent="-32364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333333"/>
                </a:solidFill>
                <a:latin typeface="Arial"/>
              </a:rPr>
              <a:t>the mainframe is  made out of four main parts and six connectors.</a:t>
            </a:r>
            <a:endParaRPr b="0" lang="en-US" sz="1200" spc="-1" strike="noStrike">
              <a:latin typeface="Arial"/>
            </a:endParaRPr>
          </a:p>
          <a:p>
            <a:pPr marL="432000" indent="-32364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975960" y="412560"/>
            <a:ext cx="63342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Microsoft YaHei"/>
              </a:rPr>
              <a:t>4.</a:t>
            </a: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Microsoft YaHei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Microsoft YaHei"/>
              </a:rPr>
              <a:t>Extended design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567360" y="2093760"/>
            <a:ext cx="7662240" cy="4124160"/>
          </a:xfrm>
          <a:prstGeom prst="rect">
            <a:avLst/>
          </a:prstGeom>
          <a:ln>
            <a:noFill/>
          </a:ln>
        </p:spPr>
      </p:pic>
      <p:sp>
        <p:nvSpPr>
          <p:cNvPr id="185" name="CustomShape 3"/>
          <p:cNvSpPr/>
          <p:nvPr/>
        </p:nvSpPr>
        <p:spPr>
          <a:xfrm>
            <a:off x="640080" y="19216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main part 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86" name="CustomShape 4"/>
          <p:cNvSpPr/>
          <p:nvPr/>
        </p:nvSpPr>
        <p:spPr>
          <a:xfrm>
            <a:off x="640080" y="61336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main part 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87" name="CustomShape 5"/>
          <p:cNvSpPr/>
          <p:nvPr/>
        </p:nvSpPr>
        <p:spPr>
          <a:xfrm>
            <a:off x="5644080" y="19216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main part 3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88" name="CustomShape 6"/>
          <p:cNvSpPr/>
          <p:nvPr/>
        </p:nvSpPr>
        <p:spPr>
          <a:xfrm>
            <a:off x="5644080" y="61336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main part 4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89" name="CustomShape 7"/>
          <p:cNvSpPr/>
          <p:nvPr/>
        </p:nvSpPr>
        <p:spPr>
          <a:xfrm>
            <a:off x="2652480" y="19576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connector 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90" name="CustomShape 8"/>
          <p:cNvSpPr/>
          <p:nvPr/>
        </p:nvSpPr>
        <p:spPr>
          <a:xfrm>
            <a:off x="2652480" y="55216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connector 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91" name="CustomShape 9"/>
          <p:cNvSpPr/>
          <p:nvPr/>
        </p:nvSpPr>
        <p:spPr>
          <a:xfrm>
            <a:off x="6828480" y="40456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connector 2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422640" y="1332000"/>
            <a:ext cx="8211240" cy="490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32000" indent="-32364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333333"/>
                </a:solidFill>
                <a:latin typeface="Arial"/>
              </a:rPr>
              <a:t>the support structure is also made out of several parts.</a:t>
            </a:r>
            <a:endParaRPr b="0" lang="en-US" sz="1200" spc="-1" strike="noStrike">
              <a:latin typeface="Arial"/>
            </a:endParaRPr>
          </a:p>
          <a:p>
            <a:pPr marL="432000" indent="-32364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333333"/>
                </a:solidFill>
                <a:latin typeface="Arial"/>
              </a:rPr>
              <a:t>- two ribs which are connected to a tube via screws</a:t>
            </a:r>
            <a:endParaRPr b="0" lang="en-US" sz="1200" spc="-1" strike="noStrike">
              <a:latin typeface="Arial"/>
            </a:endParaRPr>
          </a:p>
          <a:p>
            <a:pPr marL="432000" indent="-32364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333333"/>
                </a:solidFill>
                <a:latin typeface="Arial"/>
              </a:rPr>
              <a:t>- two flanges with a wedge shaped geometry for fixing the target pipe</a:t>
            </a:r>
            <a:endParaRPr b="0" lang="en-US" sz="1200" spc="-1" strike="noStrike">
              <a:latin typeface="Arial"/>
            </a:endParaRPr>
          </a:p>
          <a:p>
            <a:pPr marL="432000" indent="-32364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333333"/>
                </a:solidFill>
                <a:latin typeface="Arial"/>
              </a:rPr>
              <a:t>- two straps to connect the tube and the flanges</a:t>
            </a:r>
            <a:endParaRPr b="0" lang="en-US" sz="1200" spc="-1" strike="noStrike">
              <a:latin typeface="Arial"/>
            </a:endParaRPr>
          </a:p>
          <a:p>
            <a:pPr marL="432000" indent="-32364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975960" y="412560"/>
            <a:ext cx="63342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Microsoft YaHei"/>
              </a:rPr>
              <a:t>4.</a:t>
            </a: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Microsoft YaHei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Microsoft YaHei"/>
              </a:rPr>
              <a:t>Extended design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1"/>
          <a:stretch/>
        </p:blipFill>
        <p:spPr>
          <a:xfrm>
            <a:off x="365760" y="3562920"/>
            <a:ext cx="8457840" cy="2264040"/>
          </a:xfrm>
          <a:prstGeom prst="rect">
            <a:avLst/>
          </a:prstGeom>
          <a:ln>
            <a:noFill/>
          </a:ln>
        </p:spPr>
      </p:pic>
      <p:sp>
        <p:nvSpPr>
          <p:cNvPr id="195" name="CustomShape 3"/>
          <p:cNvSpPr/>
          <p:nvPr/>
        </p:nvSpPr>
        <p:spPr>
          <a:xfrm>
            <a:off x="1752480" y="33256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rib 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96" name="CustomShape 4"/>
          <p:cNvSpPr/>
          <p:nvPr/>
        </p:nvSpPr>
        <p:spPr>
          <a:xfrm>
            <a:off x="1752480" y="53416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rib 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97" name="CustomShape 5"/>
          <p:cNvSpPr/>
          <p:nvPr/>
        </p:nvSpPr>
        <p:spPr>
          <a:xfrm>
            <a:off x="4452480" y="43336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tube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98" name="CustomShape 6"/>
          <p:cNvSpPr/>
          <p:nvPr/>
        </p:nvSpPr>
        <p:spPr>
          <a:xfrm>
            <a:off x="7440480" y="57736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strap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99" name="CustomShape 7"/>
          <p:cNvSpPr/>
          <p:nvPr/>
        </p:nvSpPr>
        <p:spPr>
          <a:xfrm>
            <a:off x="672480" y="48016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strap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00" name="CustomShape 8"/>
          <p:cNvSpPr/>
          <p:nvPr/>
        </p:nvSpPr>
        <p:spPr>
          <a:xfrm>
            <a:off x="312480" y="38296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flange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01" name="CustomShape 9"/>
          <p:cNvSpPr/>
          <p:nvPr/>
        </p:nvSpPr>
        <p:spPr>
          <a:xfrm>
            <a:off x="8160480" y="483768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flange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422640" y="1332000"/>
            <a:ext cx="8211240" cy="490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32000" indent="-32364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333333"/>
                </a:solidFill>
                <a:latin typeface="Arial"/>
              </a:rPr>
              <a:t>The two identical support structures will be attached to the mainframe via screws</a:t>
            </a:r>
            <a:endParaRPr b="0" lang="en-US" sz="1200" spc="-1" strike="noStrike">
              <a:latin typeface="Arial"/>
            </a:endParaRPr>
          </a:p>
          <a:p>
            <a:pPr marL="432000" indent="-32364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975960" y="412560"/>
            <a:ext cx="63342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Microsoft YaHei"/>
              </a:rPr>
              <a:t>4.</a:t>
            </a: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Microsoft YaHei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Microsoft YaHei"/>
              </a:rPr>
              <a:t>Extended design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204" name="" descr=""/>
          <p:cNvPicPr/>
          <p:nvPr/>
        </p:nvPicPr>
        <p:blipFill>
          <a:blip r:embed="rId1"/>
          <a:stretch/>
        </p:blipFill>
        <p:spPr>
          <a:xfrm>
            <a:off x="251280" y="2743200"/>
            <a:ext cx="8344080" cy="2418840"/>
          </a:xfrm>
          <a:prstGeom prst="rect">
            <a:avLst/>
          </a:prstGeom>
          <a:ln>
            <a:noFill/>
          </a:ln>
        </p:spPr>
      </p:pic>
      <p:sp>
        <p:nvSpPr>
          <p:cNvPr id="205" name="CustomShape 3"/>
          <p:cNvSpPr/>
          <p:nvPr/>
        </p:nvSpPr>
        <p:spPr>
          <a:xfrm>
            <a:off x="2926080" y="274464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Support structure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06" name="CustomShape 4"/>
          <p:cNvSpPr/>
          <p:nvPr/>
        </p:nvSpPr>
        <p:spPr>
          <a:xfrm>
            <a:off x="1666080" y="411264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Support structure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07" name="CustomShape 5"/>
          <p:cNvSpPr/>
          <p:nvPr/>
        </p:nvSpPr>
        <p:spPr>
          <a:xfrm>
            <a:off x="6670080" y="2852640"/>
            <a:ext cx="1400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66b3"/>
                </a:solidFill>
                <a:latin typeface="Arial"/>
              </a:rPr>
              <a:t>mainframe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</TotalTime>
  <Application>LibreOffice/6.2.6.2$Windows_x86 LibreOffice_project/684e730861356e74889dfe6dbddd3562aae2e6ad</Application>
  <Company>GSI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2018-06-05T16:44:27Z</dcterms:created>
  <dc:creator/>
  <dc:description/>
  <dc:language>en-US</dc:language>
  <cp:lastModifiedBy/>
  <dcterms:modified xsi:type="dcterms:W3CDTF">2019-09-05T15:39:05Z</dcterms:modified>
  <cp:revision>393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GSI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</vt:i4>
  </property>
</Properties>
</file>