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</p:sldIdLst>
  <p:sldSz cx="9144000" cy="6858000" type="screen4x3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360" y="6609960"/>
            <a:ext cx="9143280" cy="254880"/>
          </a:xfrm>
          <a:prstGeom prst="rect">
            <a:avLst/>
          </a:prstGeom>
          <a:solidFill>
            <a:srgbClr val="EAEAEA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Bild 6"/>
          <p:cNvPicPr/>
          <p:nvPr/>
        </p:nvPicPr>
        <p:blipFill>
          <a:blip r:embed="rId14"/>
          <a:stretch/>
        </p:blipFill>
        <p:spPr>
          <a:xfrm>
            <a:off x="7518240" y="583560"/>
            <a:ext cx="1128240" cy="3754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1068120"/>
            <a:ext cx="9144000" cy="360"/>
          </a:xfrm>
          <a:prstGeom prst="line">
            <a:avLst/>
          </a:prstGeom>
          <a:ln w="254160">
            <a:solidFill>
              <a:srgbClr val="EAEAE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255240" y="6629400"/>
            <a:ext cx="352656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333333"/>
                </a:solidFill>
                <a:latin typeface="Arial"/>
                <a:ea typeface="DejaVu Sans"/>
              </a:rPr>
              <a:t>GSI Helmholtzzentrum für Schwerionenforschung GmbH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939600"/>
            <a:ext cx="254880" cy="254880"/>
          </a:xfrm>
          <a:prstGeom prst="rect">
            <a:avLst/>
          </a:prstGeom>
          <a:solidFill>
            <a:srgbClr val="FDBB6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6609960"/>
            <a:ext cx="254880" cy="254880"/>
          </a:xfrm>
          <a:prstGeom prst="rect">
            <a:avLst/>
          </a:prstGeom>
          <a:solidFill>
            <a:srgbClr val="FDBB6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6"/>
          <p:cNvSpPr/>
          <p:nvPr/>
        </p:nvSpPr>
        <p:spPr>
          <a:xfrm>
            <a:off x="6638760" y="6630120"/>
            <a:ext cx="1379520" cy="2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latin typeface="Arial"/>
              </a:rPr>
              <a:t>05.09.2019</a:t>
            </a:r>
          </a:p>
        </p:txBody>
      </p:sp>
      <p:sp>
        <p:nvSpPr>
          <p:cNvPr id="7" name="CustomShape 7"/>
          <p:cNvSpPr/>
          <p:nvPr/>
        </p:nvSpPr>
        <p:spPr>
          <a:xfrm>
            <a:off x="3617640" y="6629400"/>
            <a:ext cx="2955240" cy="25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>
                <a:latin typeface="Arial"/>
              </a:rPr>
              <a:t>PANDA		Stefan Koch</a:t>
            </a:r>
          </a:p>
        </p:txBody>
      </p:sp>
      <p:sp>
        <p:nvSpPr>
          <p:cNvPr id="8" name="CustomShape 8"/>
          <p:cNvSpPr/>
          <p:nvPr/>
        </p:nvSpPr>
        <p:spPr>
          <a:xfrm>
            <a:off x="8018640" y="6630120"/>
            <a:ext cx="613800" cy="25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6C218D4E-BA79-4DEE-BA36-98EB3D5C40A9}" type="slidenum">
              <a:rPr lang="en-US" sz="1000" b="0" strike="noStrike" spc="-1">
                <a:latin typeface="Arial"/>
              </a:rPr>
              <a:t>‹#›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9" name="PlaceHolder 9"/>
          <p:cNvSpPr>
            <a:spLocks noGrp="1"/>
          </p:cNvSpPr>
          <p:nvPr>
            <p:ph type="title"/>
          </p:nvPr>
        </p:nvSpPr>
        <p:spPr>
          <a:xfrm>
            <a:off x="422640" y="92520"/>
            <a:ext cx="558396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0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60" y="6609960"/>
            <a:ext cx="9143280" cy="254880"/>
          </a:xfrm>
          <a:prstGeom prst="rect">
            <a:avLst/>
          </a:prstGeom>
          <a:solidFill>
            <a:srgbClr val="EAEAEA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" name="Bild 6"/>
          <p:cNvPicPr/>
          <p:nvPr/>
        </p:nvPicPr>
        <p:blipFill>
          <a:blip r:embed="rId14"/>
          <a:stretch/>
        </p:blipFill>
        <p:spPr>
          <a:xfrm>
            <a:off x="7518240" y="583560"/>
            <a:ext cx="1128240" cy="375480"/>
          </a:xfrm>
          <a:prstGeom prst="rect">
            <a:avLst/>
          </a:prstGeom>
          <a:ln>
            <a:noFill/>
          </a:ln>
        </p:spPr>
      </p:pic>
      <p:sp>
        <p:nvSpPr>
          <p:cNvPr id="49" name="Line 2"/>
          <p:cNvSpPr/>
          <p:nvPr/>
        </p:nvSpPr>
        <p:spPr>
          <a:xfrm>
            <a:off x="0" y="1068120"/>
            <a:ext cx="9144000" cy="360"/>
          </a:xfrm>
          <a:prstGeom prst="line">
            <a:avLst/>
          </a:prstGeom>
          <a:ln w="254160">
            <a:solidFill>
              <a:srgbClr val="EAEAE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3"/>
          <p:cNvSpPr/>
          <p:nvPr/>
        </p:nvSpPr>
        <p:spPr>
          <a:xfrm>
            <a:off x="255240" y="6629400"/>
            <a:ext cx="352656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333333"/>
                </a:solidFill>
                <a:latin typeface="Arial"/>
                <a:ea typeface="DejaVu Sans"/>
              </a:rPr>
              <a:t>GSI Helmholtzzentrum für Schwerionenforschung GmbH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0" y="939600"/>
            <a:ext cx="254880" cy="254880"/>
          </a:xfrm>
          <a:prstGeom prst="rect">
            <a:avLst/>
          </a:prstGeom>
          <a:solidFill>
            <a:srgbClr val="FDBB6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5"/>
          <p:cNvSpPr/>
          <p:nvPr/>
        </p:nvSpPr>
        <p:spPr>
          <a:xfrm>
            <a:off x="0" y="6609960"/>
            <a:ext cx="254880" cy="254880"/>
          </a:xfrm>
          <a:prstGeom prst="rect">
            <a:avLst/>
          </a:prstGeom>
          <a:solidFill>
            <a:srgbClr val="FDBB6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6"/>
          <p:cNvSpPr/>
          <p:nvPr/>
        </p:nvSpPr>
        <p:spPr>
          <a:xfrm>
            <a:off x="6638760" y="6630120"/>
            <a:ext cx="1379520" cy="2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latin typeface="Arial"/>
              </a:rPr>
              <a:t>19.06.2019</a:t>
            </a:r>
          </a:p>
        </p:txBody>
      </p:sp>
      <p:sp>
        <p:nvSpPr>
          <p:cNvPr id="54" name="CustomShape 7"/>
          <p:cNvSpPr/>
          <p:nvPr/>
        </p:nvSpPr>
        <p:spPr>
          <a:xfrm>
            <a:off x="3617640" y="6629400"/>
            <a:ext cx="2955240" cy="25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>
                <a:latin typeface="Arial"/>
              </a:rPr>
              <a:t>PANDA		Stefan Koch</a:t>
            </a:r>
          </a:p>
        </p:txBody>
      </p:sp>
      <p:sp>
        <p:nvSpPr>
          <p:cNvPr id="55" name="CustomShape 8"/>
          <p:cNvSpPr/>
          <p:nvPr/>
        </p:nvSpPr>
        <p:spPr>
          <a:xfrm>
            <a:off x="8018640" y="6630120"/>
            <a:ext cx="613800" cy="25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607BC40-AE63-4FAD-A703-2A5964B38C5A}" type="slidenum">
              <a:rPr lang="en-US" sz="1000" b="0" strike="noStrike" spc="-1">
                <a:latin typeface="Arial"/>
              </a:rPr>
              <a:t>‹#›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57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02840" y="1740240"/>
            <a:ext cx="8129520" cy="77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0" strike="noStrike" spc="-1">
                <a:solidFill>
                  <a:srgbClr val="333333"/>
                </a:solidFill>
                <a:latin typeface="Arial"/>
              </a:rPr>
              <a:t>Offene Fragen zum Central Space Frame</a:t>
            </a:r>
            <a:endParaRPr lang="en-US" sz="1600" b="0" strike="noStrike" spc="-1">
              <a:latin typeface="Arial"/>
            </a:endParaRPr>
          </a:p>
        </p:txBody>
      </p:sp>
      <p:pic>
        <p:nvPicPr>
          <p:cNvPr id="142" name="Picture 141"/>
          <p:cNvPicPr/>
          <p:nvPr/>
        </p:nvPicPr>
        <p:blipFill>
          <a:blip r:embed="rId2"/>
          <a:stretch/>
        </p:blipFill>
        <p:spPr>
          <a:xfrm>
            <a:off x="274320" y="3303720"/>
            <a:ext cx="8503920" cy="190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22640" y="1332000"/>
            <a:ext cx="8211240" cy="490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spc="-1" dirty="0">
                <a:solidFill>
                  <a:srgbClr val="333333"/>
                </a:solidFill>
                <a:latin typeface="Arial"/>
              </a:rPr>
              <a:t>M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uss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eine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Justiermöglichkeit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für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die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Fixierung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der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Targetpipe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</a:rPr>
              <a:t>gegeben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</a:rPr>
              <a:t> sein? </a:t>
            </a: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spc="-1" dirty="0" err="1">
                <a:solidFill>
                  <a:srgbClr val="333333"/>
                </a:solidFill>
              </a:rPr>
              <a:t>Gibt</a:t>
            </a:r>
            <a:r>
              <a:rPr lang="en-US" sz="1200" spc="-1" dirty="0">
                <a:solidFill>
                  <a:srgbClr val="333333"/>
                </a:solidFill>
              </a:rPr>
              <a:t> es </a:t>
            </a:r>
            <a:r>
              <a:rPr lang="en-US" sz="1200" spc="-1" dirty="0" err="1">
                <a:solidFill>
                  <a:srgbClr val="333333"/>
                </a:solidFill>
              </a:rPr>
              <a:t>ein</a:t>
            </a:r>
            <a:r>
              <a:rPr lang="en-US" sz="1200" spc="-1" dirty="0">
                <a:solidFill>
                  <a:srgbClr val="333333"/>
                </a:solidFill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</a:rPr>
              <a:t>Konzept</a:t>
            </a:r>
            <a:r>
              <a:rPr lang="en-US" sz="1200" spc="-1" dirty="0">
                <a:solidFill>
                  <a:srgbClr val="333333"/>
                </a:solidFill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</a:rPr>
              <a:t>für</a:t>
            </a:r>
            <a:r>
              <a:rPr lang="en-US" sz="1200" spc="-1" dirty="0">
                <a:solidFill>
                  <a:srgbClr val="333333"/>
                </a:solidFill>
              </a:rPr>
              <a:t> die </a:t>
            </a:r>
            <a:r>
              <a:rPr lang="en-US" sz="1200" spc="-1" dirty="0" err="1">
                <a:solidFill>
                  <a:srgbClr val="333333"/>
                </a:solidFill>
              </a:rPr>
              <a:t>Kopplung</a:t>
            </a:r>
            <a:r>
              <a:rPr lang="en-US" sz="1200" spc="-1" dirty="0">
                <a:solidFill>
                  <a:srgbClr val="333333"/>
                </a:solidFill>
              </a:rPr>
              <a:t> von </a:t>
            </a:r>
            <a:r>
              <a:rPr lang="en-US" sz="1200" spc="-1" dirty="0" err="1">
                <a:solidFill>
                  <a:srgbClr val="333333"/>
                </a:solidFill>
              </a:rPr>
              <a:t>Targetpipe</a:t>
            </a:r>
            <a:r>
              <a:rPr lang="en-US" sz="1200" spc="-1" dirty="0">
                <a:solidFill>
                  <a:srgbClr val="333333"/>
                </a:solidFill>
              </a:rPr>
              <a:t> und </a:t>
            </a:r>
            <a:r>
              <a:rPr lang="en-US" sz="1200" spc="-1" dirty="0" err="1">
                <a:solidFill>
                  <a:srgbClr val="333333"/>
                </a:solidFill>
              </a:rPr>
              <a:t>Vakuumsystem</a:t>
            </a:r>
            <a:r>
              <a:rPr lang="en-US" sz="1200" spc="-1" dirty="0">
                <a:solidFill>
                  <a:srgbClr val="333333"/>
                </a:solidFill>
              </a:rPr>
              <a:t>(</a:t>
            </a:r>
            <a:r>
              <a:rPr lang="en-US" sz="1200" spc="-1" dirty="0" err="1">
                <a:solidFill>
                  <a:srgbClr val="333333"/>
                </a:solidFill>
              </a:rPr>
              <a:t>Bajonetverschluss</a:t>
            </a:r>
            <a:r>
              <a:rPr lang="en-US" sz="1200" spc="-1" dirty="0">
                <a:solidFill>
                  <a:srgbClr val="333333"/>
                </a:solidFill>
              </a:rPr>
              <a:t> etc.)?</a:t>
            </a:r>
            <a:endParaRPr lang="en-US" sz="1200" b="0" strike="noStrike" spc="-1" dirty="0">
              <a:latin typeface="Arial"/>
            </a:endParaRP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Gibt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es 3D-Modelle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bzw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.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Pläne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für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die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Verkabelung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/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Kühlung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der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inneren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Detektoren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?</a:t>
            </a: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Wie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ist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die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gegenwärtige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Planung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der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Elektronik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und Services von STT und MVD? (Ort, Mengen,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Maße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,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Gewicht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)</a:t>
            </a: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spc="-1" dirty="0"/>
              <a:t>Wie </a:t>
            </a:r>
            <a:r>
              <a:rPr lang="en-US" sz="1200" spc="-1" dirty="0" err="1"/>
              <a:t>soll</a:t>
            </a:r>
            <a:r>
              <a:rPr lang="en-US" sz="1200" spc="-1" dirty="0"/>
              <a:t> die </a:t>
            </a:r>
            <a:r>
              <a:rPr lang="en-US" sz="1200" spc="-1" dirty="0" err="1"/>
              <a:t>Elektronik</a:t>
            </a:r>
            <a:r>
              <a:rPr lang="en-US" sz="1200" spc="-1" dirty="0"/>
              <a:t> des STT </a:t>
            </a:r>
            <a:r>
              <a:rPr lang="en-US" sz="1200" spc="-1" dirty="0" err="1"/>
              <a:t>gestützt</a:t>
            </a:r>
            <a:r>
              <a:rPr lang="en-US" sz="1200" spc="-1" dirty="0"/>
              <a:t> </a:t>
            </a:r>
            <a:r>
              <a:rPr lang="en-US" sz="1200" spc="-1" dirty="0" err="1"/>
              <a:t>werden</a:t>
            </a:r>
            <a:r>
              <a:rPr lang="en-US" sz="1200" spc="-1" dirty="0"/>
              <a:t>? </a:t>
            </a:r>
            <a:r>
              <a:rPr lang="en-US" sz="1200" spc="-1" dirty="0" err="1"/>
              <a:t>Ergeben</a:t>
            </a:r>
            <a:r>
              <a:rPr lang="en-US" sz="1200" spc="-1" dirty="0"/>
              <a:t> </a:t>
            </a:r>
            <a:r>
              <a:rPr lang="en-US" sz="1200" spc="-1" dirty="0" err="1"/>
              <a:t>sich</a:t>
            </a:r>
            <a:r>
              <a:rPr lang="en-US" sz="1200" spc="-1" dirty="0"/>
              <a:t> </a:t>
            </a:r>
            <a:r>
              <a:rPr lang="en-US" sz="1200" spc="-1" dirty="0" err="1"/>
              <a:t>hier</a:t>
            </a:r>
            <a:r>
              <a:rPr lang="en-US" sz="1200" spc="-1" dirty="0"/>
              <a:t> </a:t>
            </a:r>
            <a:r>
              <a:rPr lang="en-US" sz="1200" spc="-1" dirty="0" err="1"/>
              <a:t>Konflikte</a:t>
            </a:r>
            <a:r>
              <a:rPr lang="en-US" sz="1200" spc="-1" dirty="0"/>
              <a:t> </a:t>
            </a:r>
            <a:r>
              <a:rPr lang="en-US" sz="1200" spc="-1" dirty="0" err="1"/>
              <a:t>mit</a:t>
            </a:r>
            <a:r>
              <a:rPr lang="en-US" sz="1200" spc="-1" dirty="0"/>
              <a:t> dem </a:t>
            </a:r>
            <a:r>
              <a:rPr lang="en-US" sz="1200" spc="-1" dirty="0" err="1"/>
              <a:t>neuen</a:t>
            </a:r>
            <a:r>
              <a:rPr lang="en-US" sz="1200" spc="-1" dirty="0"/>
              <a:t> </a:t>
            </a:r>
            <a:r>
              <a:rPr lang="en-US" sz="1200" spc="-1" dirty="0" err="1"/>
              <a:t>Schienensystem</a:t>
            </a:r>
            <a:r>
              <a:rPr lang="en-US" sz="1200" spc="-1" dirty="0"/>
              <a:t>?</a:t>
            </a:r>
            <a:endParaRPr lang="en-US" sz="1200" b="0" strike="noStrike" spc="-1" dirty="0">
              <a:latin typeface="Arial"/>
            </a:endParaRP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Bestehen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bereits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Konzepte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bezüglich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der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Befestigung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/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Justierung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von STT, MVD u.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Targetpipe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?</a:t>
            </a: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spc="-1" dirty="0">
                <a:solidFill>
                  <a:srgbClr val="333333"/>
                </a:solidFill>
              </a:rPr>
              <a:t>Wie </a:t>
            </a:r>
            <a:r>
              <a:rPr lang="en-US" sz="1200" spc="-1" dirty="0" err="1">
                <a:solidFill>
                  <a:srgbClr val="333333"/>
                </a:solidFill>
              </a:rPr>
              <a:t>ist</a:t>
            </a:r>
            <a:r>
              <a:rPr lang="en-US" sz="1200" spc="-1" dirty="0">
                <a:solidFill>
                  <a:srgbClr val="333333"/>
                </a:solidFill>
              </a:rPr>
              <a:t> die </a:t>
            </a:r>
            <a:r>
              <a:rPr lang="en-US" sz="1200" spc="-1" dirty="0" err="1">
                <a:solidFill>
                  <a:srgbClr val="333333"/>
                </a:solidFill>
              </a:rPr>
              <a:t>geforderte</a:t>
            </a:r>
            <a:r>
              <a:rPr lang="en-US" sz="1200" spc="-1" dirty="0">
                <a:solidFill>
                  <a:srgbClr val="333333"/>
                </a:solidFill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</a:rPr>
              <a:t>Positionier</a:t>
            </a:r>
            <a:r>
              <a:rPr lang="en-US" sz="1200" spc="-1" dirty="0">
                <a:solidFill>
                  <a:srgbClr val="333333"/>
                </a:solidFill>
              </a:rPr>
              <a:t>- </a:t>
            </a:r>
            <a:r>
              <a:rPr lang="en-US" sz="1200" spc="-1" dirty="0" err="1">
                <a:solidFill>
                  <a:srgbClr val="333333"/>
                </a:solidFill>
              </a:rPr>
              <a:t>bzw</a:t>
            </a:r>
            <a:r>
              <a:rPr lang="en-US" sz="1200" spc="-1" dirty="0">
                <a:solidFill>
                  <a:srgbClr val="333333"/>
                </a:solidFill>
              </a:rPr>
              <a:t>. </a:t>
            </a:r>
            <a:r>
              <a:rPr lang="en-US" sz="1200" spc="-1" dirty="0" err="1">
                <a:solidFill>
                  <a:srgbClr val="333333"/>
                </a:solidFill>
              </a:rPr>
              <a:t>Repositioniergenauigkeit</a:t>
            </a:r>
            <a:r>
              <a:rPr lang="en-US" sz="1200" spc="-1" dirty="0">
                <a:solidFill>
                  <a:srgbClr val="333333"/>
                </a:solidFill>
              </a:rPr>
              <a:t> von MVD und STT </a:t>
            </a:r>
            <a:r>
              <a:rPr lang="en-US" sz="1200" spc="-1" dirty="0" err="1">
                <a:solidFill>
                  <a:srgbClr val="333333"/>
                </a:solidFill>
              </a:rPr>
              <a:t>relativ</a:t>
            </a:r>
            <a:r>
              <a:rPr lang="en-US" sz="1200" spc="-1" dirty="0">
                <a:solidFill>
                  <a:srgbClr val="333333"/>
                </a:solidFill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</a:rPr>
              <a:t>zum</a:t>
            </a:r>
            <a:r>
              <a:rPr lang="en-US" sz="1200" spc="-1" dirty="0">
                <a:solidFill>
                  <a:srgbClr val="333333"/>
                </a:solidFill>
              </a:rPr>
              <a:t> IP? </a:t>
            </a:r>
            <a:endParaRPr lang="en-US" sz="1200" b="0" strike="noStrike" spc="-1" dirty="0">
              <a:latin typeface="Arial"/>
            </a:endParaRP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Wie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sieht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das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Montagekonzept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der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inneren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Detektoren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aus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(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wann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, wo, horizontal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oder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en-US" sz="1200" b="0" strike="noStrike" spc="-1" dirty="0" err="1">
                <a:solidFill>
                  <a:srgbClr val="333333"/>
                </a:solidFill>
                <a:latin typeface="Arial"/>
                <a:ea typeface="Microsoft YaHei"/>
              </a:rPr>
              <a:t>vertikal</a:t>
            </a:r>
            <a:r>
              <a:rPr lang="en-US" sz="1200" b="0" strike="noStrike" spc="-1" dirty="0">
                <a:solidFill>
                  <a:srgbClr val="333333"/>
                </a:solidFill>
                <a:latin typeface="Arial"/>
                <a:ea typeface="Microsoft YaHei"/>
              </a:rPr>
              <a:t>, etc.)?</a:t>
            </a:r>
          </a:p>
          <a:p>
            <a:pPr marL="336960" indent="-22860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Besteht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ein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Bedarfstermin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</a:t>
            </a: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für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den CSF </a:t>
            </a: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vor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dem </a:t>
            </a:r>
            <a:r>
              <a:rPr lang="en-US" sz="1200" spc="-1" dirty="0" err="1">
                <a:solidFill>
                  <a:srgbClr val="333333"/>
                </a:solidFill>
                <a:ea typeface="Microsoft YaHei"/>
              </a:rPr>
              <a:t>Januar</a:t>
            </a:r>
            <a:r>
              <a:rPr lang="en-US" sz="1200" spc="-1" dirty="0">
                <a:solidFill>
                  <a:srgbClr val="333333"/>
                </a:solidFill>
                <a:ea typeface="Microsoft YaHei"/>
              </a:rPr>
              <a:t> 2022?</a:t>
            </a:r>
            <a:endParaRPr lang="en-US" sz="1200" spc="-1" dirty="0"/>
          </a:p>
          <a:p>
            <a:pPr marL="10836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100000"/>
            </a:pPr>
            <a:endParaRPr lang="en-US" sz="12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150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Wingdings</vt:lpstr>
      <vt:lpstr>Office Theme</vt:lpstr>
      <vt:lpstr>Office Theme</vt:lpstr>
      <vt:lpstr>PowerPoint Presentation</vt:lpstr>
      <vt:lpstr>PowerPoint Presentation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dc:description/>
  <cp:lastModifiedBy>Lars Schmitt</cp:lastModifiedBy>
  <cp:revision>398</cp:revision>
  <dcterms:created xsi:type="dcterms:W3CDTF">2018-06-05T16:44:27Z</dcterms:created>
  <dcterms:modified xsi:type="dcterms:W3CDTF">2019-09-05T13:12:16Z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GSI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